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2" r:id="rId2"/>
    <p:sldId id="256" r:id="rId3"/>
    <p:sldId id="257" r:id="rId4"/>
    <p:sldId id="258" r:id="rId5"/>
    <p:sldId id="259" r:id="rId6"/>
    <p:sldId id="260" r:id="rId7"/>
    <p:sldId id="261" r:id="rId8"/>
    <p:sldId id="287" r:id="rId9"/>
    <p:sldId id="262" r:id="rId10"/>
    <p:sldId id="291" r:id="rId11"/>
    <p:sldId id="263" r:id="rId12"/>
    <p:sldId id="264" r:id="rId13"/>
    <p:sldId id="265" r:id="rId14"/>
    <p:sldId id="266" r:id="rId15"/>
    <p:sldId id="267" r:id="rId16"/>
    <p:sldId id="274" r:id="rId17"/>
    <p:sldId id="288" r:id="rId18"/>
    <p:sldId id="289" r:id="rId19"/>
    <p:sldId id="275" r:id="rId20"/>
    <p:sldId id="276" r:id="rId21"/>
    <p:sldId id="277" r:id="rId22"/>
    <p:sldId id="278" r:id="rId23"/>
    <p:sldId id="279" r:id="rId24"/>
    <p:sldId id="280" r:id="rId25"/>
    <p:sldId id="281" r:id="rId26"/>
    <p:sldId id="282" r:id="rId27"/>
    <p:sldId id="283" r:id="rId28"/>
    <p:sldId id="284" r:id="rId29"/>
    <p:sldId id="285" r:id="rId30"/>
    <p:sldId id="271" r:id="rId31"/>
    <p:sldId id="268" r:id="rId32"/>
    <p:sldId id="269" r:id="rId33"/>
    <p:sldId id="270" r:id="rId34"/>
    <p:sldId id="290"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84203" autoAdjust="0"/>
  </p:normalViewPr>
  <p:slideViewPr>
    <p:cSldViewPr snapToGrid="0">
      <p:cViewPr varScale="1">
        <p:scale>
          <a:sx n="48" d="100"/>
          <a:sy n="48" d="100"/>
        </p:scale>
        <p:origin x="1013" y="4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2AD30-3386-4310-A392-ECA77E7201E1}"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E4EB4-7D19-4129-B9FA-448A3A179A8E}" type="slidenum">
              <a:rPr lang="en-US" smtClean="0"/>
              <a:t>‹#›</a:t>
            </a:fld>
            <a:endParaRPr lang="en-US"/>
          </a:p>
        </p:txBody>
      </p:sp>
    </p:spTree>
    <p:extLst>
      <p:ext uri="{BB962C8B-B14F-4D97-AF65-F5344CB8AC3E}">
        <p14:creationId xmlns:p14="http://schemas.microsoft.com/office/powerpoint/2010/main" val="296694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Путешествуя по миру, я спрашивал, у скольких руководителей Церкви АСД есть подписанная Последняя воля и Завещание? Ноль, за исключением Ямайки.</a:t>
            </a:r>
          </a:p>
          <a:p>
            <a:endParaRPr lang="en-US" dirty="0"/>
          </a:p>
          <a:p>
            <a:r>
              <a:rPr lang="ru-RU" dirty="0" smtClean="0"/>
              <a:t>В течение последних 50 лет мы пытались экспортировать из США определение Службы доверия, данное Североамериканским дивизионом. Очевидно, что это не сработало. Я ищу глобальное определение </a:t>
            </a:r>
            <a:r>
              <a:rPr lang="en-US" dirty="0" smtClean="0"/>
              <a:t>PGTS</a:t>
            </a:r>
            <a:r>
              <a:rPr lang="ru-RU" dirty="0" smtClean="0"/>
              <a:t>, которое может быть принято во всех дивизионах.</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2</a:t>
            </a:fld>
            <a:endParaRPr lang="en-US"/>
          </a:p>
        </p:txBody>
      </p:sp>
    </p:spTree>
    <p:extLst>
      <p:ext uri="{BB962C8B-B14F-4D97-AF65-F5344CB8AC3E}">
        <p14:creationId xmlns:p14="http://schemas.microsoft.com/office/powerpoint/2010/main" val="914768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26</a:t>
            </a:fld>
            <a:endParaRPr lang="en-US"/>
          </a:p>
        </p:txBody>
      </p:sp>
    </p:spTree>
    <p:extLst>
      <p:ext uri="{BB962C8B-B14F-4D97-AF65-F5344CB8AC3E}">
        <p14:creationId xmlns:p14="http://schemas.microsoft.com/office/powerpoint/2010/main" val="1909385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SEAS или Академия Эрика Б. </a:t>
            </a:r>
            <a:r>
              <a:rPr lang="ru-RU" dirty="0" err="1" smtClean="0"/>
              <a:t>Харе</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27</a:t>
            </a:fld>
            <a:endParaRPr lang="en-US"/>
          </a:p>
        </p:txBody>
      </p:sp>
    </p:spTree>
    <p:extLst>
      <p:ext uri="{BB962C8B-B14F-4D97-AF65-F5344CB8AC3E}">
        <p14:creationId xmlns:p14="http://schemas.microsoft.com/office/powerpoint/2010/main" val="2170179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Сиротские дома ICC расположены в основном в Центральной Америке и Индии. Многие из этих детей вырастают и становятся лидерами в своих общинах.</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28</a:t>
            </a:fld>
            <a:endParaRPr lang="en-US"/>
          </a:p>
        </p:txBody>
      </p:sp>
    </p:spTree>
    <p:extLst>
      <p:ext uri="{BB962C8B-B14F-4D97-AF65-F5344CB8AC3E}">
        <p14:creationId xmlns:p14="http://schemas.microsoft.com/office/powerpoint/2010/main" val="163455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ru-RU" sz="1200" b="1" i="0" kern="1200" dirty="0" smtClean="0">
                <a:solidFill>
                  <a:schemeClr val="tx1"/>
                </a:solidFill>
                <a:effectLst/>
                <a:latin typeface="+mn-lt"/>
                <a:ea typeface="+mn-ea"/>
                <a:cs typeface="+mn-cs"/>
              </a:rPr>
              <a:t>Если же кто о своих и особенно о домашних не печется, тот отрекся от веры и хуже неверного. 1 Тимофея 5:8</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30</a:t>
            </a:fld>
            <a:endParaRPr lang="en-US"/>
          </a:p>
        </p:txBody>
      </p:sp>
    </p:spTree>
    <p:extLst>
      <p:ext uri="{BB962C8B-B14F-4D97-AF65-F5344CB8AC3E}">
        <p14:creationId xmlns:p14="http://schemas.microsoft.com/office/powerpoint/2010/main" val="398888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Последняя воля и завещание могут быть сделаны в любой точке мира. В некоторых местах местное законодательство ограничивает выбор человека. В других местах они очень дороги. В практических случаях завещание является лучшим методом планирования.</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31</a:t>
            </a:fld>
            <a:endParaRPr lang="en-US"/>
          </a:p>
        </p:txBody>
      </p:sp>
    </p:spTree>
    <p:extLst>
      <p:ext uri="{BB962C8B-B14F-4D97-AF65-F5344CB8AC3E}">
        <p14:creationId xmlns:p14="http://schemas.microsoft.com/office/powerpoint/2010/main" val="1292389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Во многих странах мира, если нет последней воли и завещания, то обычай, культура и традиция являются действием закона.</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32</a:t>
            </a:fld>
            <a:endParaRPr lang="en-US"/>
          </a:p>
        </p:txBody>
      </p:sp>
    </p:spTree>
    <p:extLst>
      <p:ext uri="{BB962C8B-B14F-4D97-AF65-F5344CB8AC3E}">
        <p14:creationId xmlns:p14="http://schemas.microsoft.com/office/powerpoint/2010/main" val="158701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каждой стране люди умирают</a:t>
            </a:r>
          </a:p>
          <a:p>
            <a:endParaRPr lang="ru-RU" dirty="0" smtClean="0"/>
          </a:p>
          <a:p>
            <a:r>
              <a:rPr lang="ru-RU" dirty="0" smtClean="0"/>
              <a:t>В каждой стране люди передают свое имущество другим.</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33</a:t>
            </a:fld>
            <a:endParaRPr lang="en-US"/>
          </a:p>
        </p:txBody>
      </p:sp>
    </p:spTree>
    <p:extLst>
      <p:ext uri="{BB962C8B-B14F-4D97-AF65-F5344CB8AC3E}">
        <p14:creationId xmlns:p14="http://schemas.microsoft.com/office/powerpoint/2010/main" val="2362489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Бог будет направлять вас, когда вы будете искать Его волю для своей семьи. </a:t>
            </a:r>
          </a:p>
          <a:p>
            <a:endParaRPr lang="ru-RU" dirty="0" smtClean="0"/>
          </a:p>
          <a:p>
            <a:r>
              <a:rPr lang="ru-RU" dirty="0" smtClean="0"/>
              <a:t>Прославляйте Бога своим планом.</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34</a:t>
            </a:fld>
            <a:endParaRPr lang="en-US"/>
          </a:p>
        </p:txBody>
      </p:sp>
    </p:spTree>
    <p:extLst>
      <p:ext uri="{BB962C8B-B14F-4D97-AF65-F5344CB8AC3E}">
        <p14:creationId xmlns:p14="http://schemas.microsoft.com/office/powerpoint/2010/main" val="24285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Плановые пожертвования при правильном подходе - это радость!</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3</a:t>
            </a:fld>
            <a:endParaRPr lang="en-US"/>
          </a:p>
        </p:txBody>
      </p:sp>
    </p:spTree>
    <p:extLst>
      <p:ext uri="{BB962C8B-B14F-4D97-AF65-F5344CB8AC3E}">
        <p14:creationId xmlns:p14="http://schemas.microsoft.com/office/powerpoint/2010/main" val="3440753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Когда Царство Небесное расширяется здесь, на земле, оно также расширяется на всю вечность.</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4</a:t>
            </a:fld>
            <a:endParaRPr lang="en-US"/>
          </a:p>
        </p:txBody>
      </p:sp>
    </p:spTree>
    <p:extLst>
      <p:ext uri="{BB962C8B-B14F-4D97-AF65-F5344CB8AC3E}">
        <p14:creationId xmlns:p14="http://schemas.microsoft.com/office/powerpoint/2010/main" val="2566940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Если Бог владеет всем. Тогда все имущество, которое Бог вверяет каждому из нас в течение нашей жизни, принадлежит Богу. Мы лишь управляющие этим имуществом. Когда мы умираем, мы передаем это управление другим. Мы несем ответственность перед Богом за то, как происходит эта передача. Мы несем ответственность за то, чтобы это имущество было предано и работало на Бога.</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7</a:t>
            </a:fld>
            <a:endParaRPr lang="en-US"/>
          </a:p>
        </p:txBody>
      </p:sp>
    </p:spTree>
    <p:extLst>
      <p:ext uri="{BB962C8B-B14F-4D97-AF65-F5344CB8AC3E}">
        <p14:creationId xmlns:p14="http://schemas.microsoft.com/office/powerpoint/2010/main" val="256948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Большинство людей в мире сосредоточены только на имуществе.</a:t>
            </a:r>
          </a:p>
          <a:p>
            <a:endParaRPr lang="ru-RU" dirty="0" smtClean="0"/>
          </a:p>
          <a:p>
            <a:r>
              <a:rPr lang="ru-RU" dirty="0" smtClean="0"/>
              <a:t>Христиане, следующие за Иисусом, будут реформаторами в области </a:t>
            </a:r>
            <a:r>
              <a:rPr lang="en-US" dirty="0" smtClean="0"/>
              <a:t>PGTS</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10</a:t>
            </a:fld>
            <a:endParaRPr lang="en-US"/>
          </a:p>
        </p:txBody>
      </p:sp>
    </p:spTree>
    <p:extLst>
      <p:ext uri="{BB962C8B-B14F-4D97-AF65-F5344CB8AC3E}">
        <p14:creationId xmlns:p14="http://schemas.microsoft.com/office/powerpoint/2010/main" val="404329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17</a:t>
            </a:fld>
            <a:endParaRPr lang="en-US"/>
          </a:p>
        </p:txBody>
      </p:sp>
    </p:spTree>
    <p:extLst>
      <p:ext uri="{BB962C8B-B14F-4D97-AF65-F5344CB8AC3E}">
        <p14:creationId xmlns:p14="http://schemas.microsoft.com/office/powerpoint/2010/main" val="441143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Иногда Бог направляет людей за десятилетия до возникновения нужды, чтобы составить план, который удовлетворит конкретную потребность в нужное время.</a:t>
            </a:r>
            <a:endParaRPr lang="en-US" dirty="0"/>
          </a:p>
        </p:txBody>
      </p:sp>
      <p:sp>
        <p:nvSpPr>
          <p:cNvPr id="4" name="Slide Number Placeholder 3"/>
          <p:cNvSpPr>
            <a:spLocks noGrp="1"/>
          </p:cNvSpPr>
          <p:nvPr>
            <p:ph type="sldNum" sz="quarter" idx="5"/>
          </p:nvPr>
        </p:nvSpPr>
        <p:spPr/>
        <p:txBody>
          <a:bodyPr/>
          <a:lstStyle/>
          <a:p>
            <a:fld id="{4E0E4EB4-7D19-4129-B9FA-448A3A179A8E}" type="slidenum">
              <a:rPr lang="en-US" smtClean="0"/>
              <a:t>18</a:t>
            </a:fld>
            <a:endParaRPr lang="en-US"/>
          </a:p>
        </p:txBody>
      </p:sp>
    </p:spTree>
    <p:extLst>
      <p:ext uri="{BB962C8B-B14F-4D97-AF65-F5344CB8AC3E}">
        <p14:creationId xmlns:p14="http://schemas.microsoft.com/office/powerpoint/2010/main" val="685477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err="1" smtClean="0"/>
              <a:t>Буковинская</a:t>
            </a:r>
            <a:r>
              <a:rPr lang="ru-RU" dirty="0" smtClean="0"/>
              <a:t> конференция, Украина, получила $242 000 на молодежное служение.</a:t>
            </a:r>
          </a:p>
          <a:p>
            <a:endParaRPr lang="ru-RU" dirty="0" smtClean="0"/>
          </a:p>
          <a:p>
            <a:r>
              <a:rPr lang="ru-RU" dirty="0" smtClean="0"/>
              <a:t>1000 детей каждое лето, из которых 70 решили последовать за Иисусом в крещении.</a:t>
            </a:r>
            <a:endParaRPr lang="en-US" dirty="0"/>
          </a:p>
          <a:p>
            <a:r>
              <a:rPr lang="ru-RU" dirty="0" smtClean="0"/>
              <a:t>Если они улучшат свои помещения и получат сертификат украинского правительства, то у них появится еще 200 детей, которых будет оплачивать государство.</a:t>
            </a:r>
            <a:endParaRPr lang="en-US" dirty="0"/>
          </a:p>
        </p:txBody>
      </p:sp>
      <p:sp>
        <p:nvSpPr>
          <p:cNvPr id="4" name="Slide Number Placeholder 3"/>
          <p:cNvSpPr>
            <a:spLocks noGrp="1"/>
          </p:cNvSpPr>
          <p:nvPr>
            <p:ph type="sldNum" sz="quarter" idx="5"/>
          </p:nvPr>
        </p:nvSpPr>
        <p:spPr/>
        <p:txBody>
          <a:bodyPr/>
          <a:lstStyle/>
          <a:p>
            <a:fld id="{EE7BE76D-D625-46D0-87EE-AE4301AF5797}" type="slidenum">
              <a:rPr lang="en-US" smtClean="0"/>
              <a:t>19</a:t>
            </a:fld>
            <a:endParaRPr lang="en-US"/>
          </a:p>
        </p:txBody>
      </p:sp>
    </p:spTree>
    <p:extLst>
      <p:ext uri="{BB962C8B-B14F-4D97-AF65-F5344CB8AC3E}">
        <p14:creationId xmlns:p14="http://schemas.microsoft.com/office/powerpoint/2010/main" val="634674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5000 крещений в</a:t>
            </a:r>
            <a:r>
              <a:rPr lang="ru-RU" baseline="0" dirty="0" smtClean="0"/>
              <a:t> ЕАД</a:t>
            </a:r>
            <a:r>
              <a:rPr lang="ru-RU" dirty="0" smtClean="0"/>
              <a:t> с 2015 по 2020 год</a:t>
            </a:r>
          </a:p>
          <a:p>
            <a:endParaRPr lang="ru-RU" dirty="0" smtClean="0"/>
          </a:p>
          <a:p>
            <a:r>
              <a:rPr lang="ru-RU" dirty="0" smtClean="0"/>
              <a:t>Евангелист ЕАД Моисей Иосифович Островский</a:t>
            </a:r>
            <a:endParaRPr lang="en-US" dirty="0"/>
          </a:p>
        </p:txBody>
      </p:sp>
      <p:sp>
        <p:nvSpPr>
          <p:cNvPr id="4" name="Slide Number Placeholder 3"/>
          <p:cNvSpPr>
            <a:spLocks noGrp="1"/>
          </p:cNvSpPr>
          <p:nvPr>
            <p:ph type="sldNum" sz="quarter" idx="5"/>
          </p:nvPr>
        </p:nvSpPr>
        <p:spPr/>
        <p:txBody>
          <a:bodyPr/>
          <a:lstStyle/>
          <a:p>
            <a:fld id="{EE7BE76D-D625-46D0-87EE-AE4301AF5797}" type="slidenum">
              <a:rPr lang="en-US" smtClean="0"/>
              <a:t>22</a:t>
            </a:fld>
            <a:endParaRPr lang="en-US"/>
          </a:p>
        </p:txBody>
      </p:sp>
    </p:spTree>
    <p:extLst>
      <p:ext uri="{BB962C8B-B14F-4D97-AF65-F5344CB8AC3E}">
        <p14:creationId xmlns:p14="http://schemas.microsoft.com/office/powerpoint/2010/main" val="594769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AE3C-75AC-40C8-AA38-C99EF8DC8C6C}"/>
              </a:ext>
            </a:extLst>
          </p:cNvPr>
          <p:cNvSpPr>
            <a:spLocks noGrp="1"/>
          </p:cNvSpPr>
          <p:nvPr>
            <p:ph type="ctrTitle"/>
          </p:nvPr>
        </p:nvSpPr>
        <p:spPr>
          <a:xfrm>
            <a:off x="1524000" y="1122363"/>
            <a:ext cx="8241792" cy="2387600"/>
          </a:xfrm>
        </p:spPr>
        <p:txBody>
          <a:bodyPr anchor="b"/>
          <a:lstStyle>
            <a:lvl1pPr algn="ctr">
              <a:defRPr sz="6000">
                <a:ln>
                  <a:solidFill>
                    <a:sysClr val="windowText" lastClr="000000"/>
                  </a:solidFill>
                </a:ln>
                <a:solidFill>
                  <a:srgbClr val="4472C4"/>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691D891-C237-4D29-AD3F-E6F9417EF83E}"/>
              </a:ext>
            </a:extLst>
          </p:cNvPr>
          <p:cNvSpPr>
            <a:spLocks noGrp="1"/>
          </p:cNvSpPr>
          <p:nvPr>
            <p:ph type="subTitle" idx="1"/>
          </p:nvPr>
        </p:nvSpPr>
        <p:spPr>
          <a:xfrm>
            <a:off x="1524000" y="3602038"/>
            <a:ext cx="8327136" cy="1655762"/>
          </a:xfrm>
        </p:spPr>
        <p:txBody>
          <a:bodyPr/>
          <a:lstStyle>
            <a:lvl1pPr marL="0" indent="0" algn="ctr">
              <a:buNone/>
              <a:defRPr sz="2400">
                <a:ln>
                  <a:solidFill>
                    <a:sysClr val="windowText" lastClr="000000"/>
                  </a:solidFill>
                </a:ln>
                <a:solidFill>
                  <a:srgbClr val="4472C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270A8E4-6E5A-4002-966A-E539CA85DFDF}"/>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5" name="Footer Placeholder 4">
            <a:extLst>
              <a:ext uri="{FF2B5EF4-FFF2-40B4-BE49-F238E27FC236}">
                <a16:creationId xmlns:a16="http://schemas.microsoft.com/office/drawing/2014/main" id="{10EBD0A6-C2AD-4319-AD49-07E6B2887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22EDB-F7CB-46CC-8279-2C280FEEFF9D}"/>
              </a:ext>
            </a:extLst>
          </p:cNvPr>
          <p:cNvSpPr>
            <a:spLocks noGrp="1"/>
          </p:cNvSpPr>
          <p:nvPr>
            <p:ph type="sldNum" sz="quarter" idx="12"/>
          </p:nvPr>
        </p:nvSpPr>
        <p:spPr/>
        <p:txBody>
          <a:bodyPr/>
          <a:lstStyle/>
          <a:p>
            <a:fld id="{24C44694-356D-43ED-8F42-CDFF960BF793}" type="slidenum">
              <a:rPr lang="en-US" smtClean="0"/>
              <a:t>‹#›</a:t>
            </a:fld>
            <a:endParaRPr lang="en-US"/>
          </a:p>
        </p:txBody>
      </p:sp>
      <p:sp>
        <p:nvSpPr>
          <p:cNvPr id="7" name="Rectangle 6">
            <a:extLst>
              <a:ext uri="{FF2B5EF4-FFF2-40B4-BE49-F238E27FC236}">
                <a16:creationId xmlns:a16="http://schemas.microsoft.com/office/drawing/2014/main" id="{E550D545-73A3-4F03-A2CE-EE952DBB429D}"/>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3E0B26D-DF07-4B9C-9B2C-14B7312666D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spTree>
    <p:extLst>
      <p:ext uri="{BB962C8B-B14F-4D97-AF65-F5344CB8AC3E}">
        <p14:creationId xmlns:p14="http://schemas.microsoft.com/office/powerpoint/2010/main" val="389096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BB32-5F3F-438A-A091-CFD22D34D1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A5F906-1C94-4BDC-9915-A775E14C51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D64CE-328D-432D-96F3-4FFD61193ED0}"/>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5" name="Footer Placeholder 4">
            <a:extLst>
              <a:ext uri="{FF2B5EF4-FFF2-40B4-BE49-F238E27FC236}">
                <a16:creationId xmlns:a16="http://schemas.microsoft.com/office/drawing/2014/main" id="{EF7FCC41-2FE9-4547-B0B9-2B11AEFB8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D8F4D-DB85-4888-A7E0-BFB05F6ED7F4}"/>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139516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C8B200-8EDD-445B-8462-AA525CF5A2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B10ECD-7BA9-438F-9FD7-621DACAC5A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723EF-C088-406E-9423-5CBB826549BF}"/>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5" name="Footer Placeholder 4">
            <a:extLst>
              <a:ext uri="{FF2B5EF4-FFF2-40B4-BE49-F238E27FC236}">
                <a16:creationId xmlns:a16="http://schemas.microsoft.com/office/drawing/2014/main" id="{76B9C228-C8C9-46D8-A992-1F736B8B6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55E1F-9D52-427C-9171-77681085D732}"/>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325815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9D75-A2A3-4297-B405-D4E0610F01DC}"/>
              </a:ext>
            </a:extLst>
          </p:cNvPr>
          <p:cNvSpPr>
            <a:spLocks noGrp="1"/>
          </p:cNvSpPr>
          <p:nvPr>
            <p:ph type="title"/>
          </p:nvPr>
        </p:nvSpPr>
        <p:spPr/>
        <p:txBody>
          <a:bodyPr>
            <a:noAutofit/>
          </a:bodyPr>
          <a:lstStyle>
            <a:lvl1pPr>
              <a:defRPr sz="6000" b="1">
                <a:ln>
                  <a:solidFill>
                    <a:sysClr val="windowText" lastClr="000000"/>
                  </a:solidFill>
                </a:ln>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6E4A836-B245-4727-943B-CE105F864392}"/>
              </a:ext>
            </a:extLst>
          </p:cNvPr>
          <p:cNvSpPr>
            <a:spLocks noGrp="1"/>
          </p:cNvSpPr>
          <p:nvPr>
            <p:ph idx="1"/>
          </p:nvPr>
        </p:nvSpPr>
        <p:spPr/>
        <p:txBody>
          <a:bodyPr/>
          <a:lstStyle>
            <a:lvl1pPr>
              <a:defRPr sz="4000">
                <a:ln>
                  <a:solidFill>
                    <a:sysClr val="windowText" lastClr="000000"/>
                  </a:solidFill>
                </a:ln>
                <a:solidFill>
                  <a:srgbClr val="4472C4"/>
                </a:solidFill>
              </a:defRPr>
            </a:lvl1pPr>
            <a:lvl2pPr>
              <a:defRPr sz="3200">
                <a:ln>
                  <a:solidFill>
                    <a:sysClr val="windowText" lastClr="000000"/>
                  </a:solidFill>
                </a:ln>
                <a:solidFill>
                  <a:srgbClr val="4472C4"/>
                </a:solidFill>
              </a:defRPr>
            </a:lvl2pPr>
            <a:lvl3pPr>
              <a:defRPr>
                <a:ln>
                  <a:solidFill>
                    <a:sysClr val="windowText" lastClr="000000"/>
                  </a:solidFill>
                </a:ln>
                <a:solidFill>
                  <a:srgbClr val="4472C4"/>
                </a:solidFill>
              </a:defRPr>
            </a:lvl3pPr>
            <a:lvl4pPr>
              <a:defRPr>
                <a:ln>
                  <a:solidFill>
                    <a:sysClr val="windowText" lastClr="000000"/>
                  </a:solidFill>
                </a:ln>
                <a:solidFill>
                  <a:srgbClr val="4472C4"/>
                </a:solidFill>
              </a:defRPr>
            </a:lvl4pPr>
            <a:lvl5pPr>
              <a:defRPr>
                <a:ln>
                  <a:solidFill>
                    <a:sysClr val="windowText" lastClr="000000"/>
                  </a:solidFill>
                </a:ln>
                <a:solidFill>
                  <a:srgbClr val="4472C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15F68A4-832E-40D4-808B-10F8F92A360D}"/>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5" name="Footer Placeholder 4">
            <a:extLst>
              <a:ext uri="{FF2B5EF4-FFF2-40B4-BE49-F238E27FC236}">
                <a16:creationId xmlns:a16="http://schemas.microsoft.com/office/drawing/2014/main" id="{DD47C75F-69C8-452A-9494-0657DCA05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D9154-FF5C-4976-800E-4E2618151533}"/>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1668728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E053-623B-4E27-A9DD-271F7AD3B6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F7EB7-797D-48D8-842E-F838BA8D61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0C552F-504A-43B6-80C3-6CF17A6F8628}"/>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5" name="Footer Placeholder 4">
            <a:extLst>
              <a:ext uri="{FF2B5EF4-FFF2-40B4-BE49-F238E27FC236}">
                <a16:creationId xmlns:a16="http://schemas.microsoft.com/office/drawing/2014/main" id="{DB4F7F04-87D8-4B9A-AEC3-0BD23BDD8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0559E-C68D-47BF-8910-B025EC2DD462}"/>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2520189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B2C5-B5CA-4FA7-A070-9D112BF5F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CF3F3-D49A-4A60-8176-7BAA04A98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13F8BD-75B8-43DA-989D-60E19D9166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451670-BFE4-4784-B601-A6454E55CE73}"/>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6" name="Footer Placeholder 5">
            <a:extLst>
              <a:ext uri="{FF2B5EF4-FFF2-40B4-BE49-F238E27FC236}">
                <a16:creationId xmlns:a16="http://schemas.microsoft.com/office/drawing/2014/main" id="{CDD7FFA4-480D-4ED6-80CA-BABCABF6C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8FF41-B514-4939-86F7-8BFE8B4963CC}"/>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86500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1B1-34AF-437C-926B-818BEFE16A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8BE5B3-7EEA-4444-8618-136DC7F5D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50D354-417A-431F-A828-59D11E0D1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8061C3-49A3-4BB5-89A9-A97DF4355B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0AD16-9C22-4C23-8534-E13CAA5D8A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0177E2-3723-4C7F-A2CB-3627A2AEBC81}"/>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8" name="Footer Placeholder 7">
            <a:extLst>
              <a:ext uri="{FF2B5EF4-FFF2-40B4-BE49-F238E27FC236}">
                <a16:creationId xmlns:a16="http://schemas.microsoft.com/office/drawing/2014/main" id="{B98C5163-0A14-44D5-A4A9-E0C33E1AC9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2685E3-8F27-4C90-8E84-47EBDA689F71}"/>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283348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51CCA-0E96-41FD-B98D-CF890E5AAB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B802C-7496-4493-AD0F-6B4080DBCDAB}"/>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4" name="Footer Placeholder 3">
            <a:extLst>
              <a:ext uri="{FF2B5EF4-FFF2-40B4-BE49-F238E27FC236}">
                <a16:creationId xmlns:a16="http://schemas.microsoft.com/office/drawing/2014/main" id="{1C0E3BA6-3992-4FD1-8718-089AB2427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691E73-B19A-4A1B-B0D1-5A23EAD883B8}"/>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104811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0F7461-CCA4-4B2F-9D07-8DB17AB14854}"/>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3" name="Footer Placeholder 2">
            <a:extLst>
              <a:ext uri="{FF2B5EF4-FFF2-40B4-BE49-F238E27FC236}">
                <a16:creationId xmlns:a16="http://schemas.microsoft.com/office/drawing/2014/main" id="{65040FD7-C4A7-4CCC-80A2-4A8E994BC7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7471C9-3B52-4DA7-A24D-D5ADDCE97CE4}"/>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184812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5CF4-E792-4E94-973E-D8203B6055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D3DF8-25A9-48E6-8142-547E3960F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5742C-54DF-4A4F-AC8C-CDBC83D33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E715E-3957-42F1-9840-F8FE1CC7F684}"/>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6" name="Footer Placeholder 5">
            <a:extLst>
              <a:ext uri="{FF2B5EF4-FFF2-40B4-BE49-F238E27FC236}">
                <a16:creationId xmlns:a16="http://schemas.microsoft.com/office/drawing/2014/main" id="{3ED924D9-52B8-4523-A527-169536F37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4D7DEE-9CD6-418A-86B8-46A05A9E2E1E}"/>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229521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5EE4A-78BC-41E2-B11F-129C6CEAB9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CE33AB-1057-4864-9C86-163038EEF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9B2F26-2360-47FD-8574-011CFAC5C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EC771-51E9-4970-99A1-E85D81C99321}"/>
              </a:ext>
            </a:extLst>
          </p:cNvPr>
          <p:cNvSpPr>
            <a:spLocks noGrp="1"/>
          </p:cNvSpPr>
          <p:nvPr>
            <p:ph type="dt" sz="half" idx="10"/>
          </p:nvPr>
        </p:nvSpPr>
        <p:spPr/>
        <p:txBody>
          <a:bodyPr/>
          <a:lstStyle/>
          <a:p>
            <a:fld id="{050D0D52-3305-438F-9B16-DE6C92675BA1}" type="datetimeFigureOut">
              <a:rPr lang="en-US" smtClean="0"/>
              <a:t>2/9/2022</a:t>
            </a:fld>
            <a:endParaRPr lang="en-US"/>
          </a:p>
        </p:txBody>
      </p:sp>
      <p:sp>
        <p:nvSpPr>
          <p:cNvPr id="6" name="Footer Placeholder 5">
            <a:extLst>
              <a:ext uri="{FF2B5EF4-FFF2-40B4-BE49-F238E27FC236}">
                <a16:creationId xmlns:a16="http://schemas.microsoft.com/office/drawing/2014/main" id="{DF981415-B4F3-48A4-9D85-A3978E750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B4E08-5BD2-42CA-92E4-4B828D872BF2}"/>
              </a:ext>
            </a:extLst>
          </p:cNvPr>
          <p:cNvSpPr>
            <a:spLocks noGrp="1"/>
          </p:cNvSpPr>
          <p:nvPr>
            <p:ph type="sldNum" sz="quarter" idx="12"/>
          </p:nvPr>
        </p:nvSpPr>
        <p:spPr/>
        <p:txBody>
          <a:bodyPr/>
          <a:lstStyle/>
          <a:p>
            <a:fld id="{24C44694-356D-43ED-8F42-CDFF960BF793}" type="slidenum">
              <a:rPr lang="en-US" smtClean="0"/>
              <a:t>‹#›</a:t>
            </a:fld>
            <a:endParaRPr lang="en-US"/>
          </a:p>
        </p:txBody>
      </p:sp>
    </p:spTree>
    <p:extLst>
      <p:ext uri="{BB962C8B-B14F-4D97-AF65-F5344CB8AC3E}">
        <p14:creationId xmlns:p14="http://schemas.microsoft.com/office/powerpoint/2010/main" val="66192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ECD30-9365-4573-B999-16849168FD6E}"/>
              </a:ext>
            </a:extLst>
          </p:cNvPr>
          <p:cNvSpPr>
            <a:spLocks noGrp="1"/>
          </p:cNvSpPr>
          <p:nvPr>
            <p:ph type="title"/>
          </p:nvPr>
        </p:nvSpPr>
        <p:spPr>
          <a:xfrm>
            <a:off x="838200" y="365125"/>
            <a:ext cx="892759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BAE5CC-5A4C-44E6-A6F4-6185C32AFBDA}"/>
              </a:ext>
            </a:extLst>
          </p:cNvPr>
          <p:cNvSpPr>
            <a:spLocks noGrp="1"/>
          </p:cNvSpPr>
          <p:nvPr>
            <p:ph type="body" idx="1"/>
          </p:nvPr>
        </p:nvSpPr>
        <p:spPr>
          <a:xfrm>
            <a:off x="838200" y="1825625"/>
            <a:ext cx="892759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4DB23-FB71-40AA-8B57-0E4254420A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D0D52-3305-438F-9B16-DE6C92675BA1}" type="datetimeFigureOut">
              <a:rPr lang="en-US" smtClean="0"/>
              <a:t>2/9/2022</a:t>
            </a:fld>
            <a:endParaRPr lang="en-US"/>
          </a:p>
        </p:txBody>
      </p:sp>
      <p:sp>
        <p:nvSpPr>
          <p:cNvPr id="5" name="Footer Placeholder 4">
            <a:extLst>
              <a:ext uri="{FF2B5EF4-FFF2-40B4-BE49-F238E27FC236}">
                <a16:creationId xmlns:a16="http://schemas.microsoft.com/office/drawing/2014/main" id="{A6D501BE-584B-4680-A2C0-4747396B61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BA7D46-1742-473D-B936-BC69D1EA3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44694-356D-43ED-8F42-CDFF960BF793}" type="slidenum">
              <a:rPr lang="en-US" smtClean="0"/>
              <a:t>‹#›</a:t>
            </a:fld>
            <a:endParaRPr lang="en-US"/>
          </a:p>
        </p:txBody>
      </p:sp>
      <p:sp>
        <p:nvSpPr>
          <p:cNvPr id="7" name="Rectangle 6">
            <a:extLst>
              <a:ext uri="{FF2B5EF4-FFF2-40B4-BE49-F238E27FC236}">
                <a16:creationId xmlns:a16="http://schemas.microsoft.com/office/drawing/2014/main" id="{9FAD5D0D-1255-4565-89F8-6E8F4A0E600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FDFA5E9-8C46-4045-A567-DFACDFD06DF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spTree>
    <p:extLst>
      <p:ext uri="{BB962C8B-B14F-4D97-AF65-F5344CB8AC3E}">
        <p14:creationId xmlns:p14="http://schemas.microsoft.com/office/powerpoint/2010/main" val="398044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ref.ly/logosres/iv-cs?ref=Page.p+183&amp;off=90&amp;ctx=as+Well+as+Imparted%0a~Just+as+long+as+we+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bible.ru/eph-1.4-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bible.ru/rev-13.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79F0-9F31-458A-AE09-DEB0F3A3FA46}"/>
              </a:ext>
            </a:extLst>
          </p:cNvPr>
          <p:cNvSpPr>
            <a:spLocks noGrp="1"/>
          </p:cNvSpPr>
          <p:nvPr>
            <p:ph type="ctrTitle"/>
          </p:nvPr>
        </p:nvSpPr>
        <p:spPr/>
        <p:txBody>
          <a:bodyPr>
            <a:normAutofit fontScale="90000"/>
          </a:bodyPr>
          <a:lstStyle/>
          <a:p>
            <a:r>
              <a:rPr lang="ru-RU" dirty="0" smtClean="0"/>
              <a:t>УДИВИТЕЛЬНЫЕ ПЛАНИРУЕМЫЕ ПОЖЕРТВОВАНИЯ</a:t>
            </a:r>
            <a:endParaRPr lang="en-US" dirty="0"/>
          </a:p>
        </p:txBody>
      </p:sp>
      <p:pic>
        <p:nvPicPr>
          <p:cNvPr id="5" name="Picture 4" descr="A picture containing drawing&#10;&#10;Description automatically generated">
            <a:extLst>
              <a:ext uri="{FF2B5EF4-FFF2-40B4-BE49-F238E27FC236}">
                <a16:creationId xmlns:a16="http://schemas.microsoft.com/office/drawing/2014/main" id="{776471D5-7DED-40DD-82BC-D9E780E92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56" y="3453648"/>
            <a:ext cx="8572500" cy="2486025"/>
          </a:xfrm>
          <a:prstGeom prst="rect">
            <a:avLst/>
          </a:prstGeom>
        </p:spPr>
      </p:pic>
    </p:spTree>
    <p:extLst>
      <p:ext uri="{BB962C8B-B14F-4D97-AF65-F5344CB8AC3E}">
        <p14:creationId xmlns:p14="http://schemas.microsoft.com/office/powerpoint/2010/main" val="2367027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73D09-CA77-4984-95C7-B59B4EFC62C6}"/>
              </a:ext>
            </a:extLst>
          </p:cNvPr>
          <p:cNvSpPr>
            <a:spLocks noGrp="1"/>
          </p:cNvSpPr>
          <p:nvPr>
            <p:ph type="title"/>
          </p:nvPr>
        </p:nvSpPr>
        <p:spPr>
          <a:xfrm>
            <a:off x="129209" y="365125"/>
            <a:ext cx="9636583" cy="1325563"/>
          </a:xfrm>
        </p:spPr>
        <p:txBody>
          <a:bodyPr/>
          <a:lstStyle/>
          <a:p>
            <a:pPr algn="ctr"/>
            <a:r>
              <a:rPr lang="ru-RU" sz="5300" dirty="0"/>
              <a:t>ВЕРА, ИМУЩЕСТВО, ЦЕННОСТИ</a:t>
            </a:r>
            <a:endParaRPr lang="en-US" sz="5300" dirty="0"/>
          </a:p>
        </p:txBody>
      </p:sp>
      <p:sp>
        <p:nvSpPr>
          <p:cNvPr id="3" name="Content Placeholder 2">
            <a:extLst>
              <a:ext uri="{FF2B5EF4-FFF2-40B4-BE49-F238E27FC236}">
                <a16:creationId xmlns:a16="http://schemas.microsoft.com/office/drawing/2014/main" id="{BC7CAB81-2063-4651-B614-2A1FA93EA964}"/>
              </a:ext>
            </a:extLst>
          </p:cNvPr>
          <p:cNvSpPr>
            <a:spLocks noGrp="1"/>
          </p:cNvSpPr>
          <p:nvPr>
            <p:ph idx="1"/>
          </p:nvPr>
        </p:nvSpPr>
        <p:spPr/>
        <p:txBody>
          <a:bodyPr/>
          <a:lstStyle/>
          <a:p>
            <a:endParaRPr lang="en-US" dirty="0"/>
          </a:p>
          <a:p>
            <a:pPr marL="0" indent="0" algn="ctr">
              <a:buNone/>
            </a:pPr>
            <a:r>
              <a:rPr lang="ru-RU" dirty="0" smtClean="0"/>
              <a:t>«Добрый </a:t>
            </a:r>
            <a:r>
              <a:rPr lang="ru-RU" dirty="0"/>
              <a:t>оставляет наследство и внукам, а богатство грешника сберегается для праведного</a:t>
            </a:r>
            <a:r>
              <a:rPr lang="ru-RU" dirty="0" smtClean="0"/>
              <a:t>.»</a:t>
            </a:r>
          </a:p>
          <a:p>
            <a:pPr marL="0" indent="0" algn="ctr">
              <a:buNone/>
            </a:pPr>
            <a:r>
              <a:rPr lang="ru-RU" dirty="0"/>
              <a:t/>
            </a:r>
            <a:br>
              <a:rPr lang="ru-RU" dirty="0"/>
            </a:br>
            <a:r>
              <a:rPr lang="ru-RU" dirty="0"/>
              <a:t>Притчи </a:t>
            </a:r>
            <a:r>
              <a:rPr lang="ru-RU" dirty="0" smtClean="0"/>
              <a:t>13:22</a:t>
            </a:r>
            <a:endParaRPr lang="en-US" dirty="0"/>
          </a:p>
        </p:txBody>
      </p:sp>
    </p:spTree>
    <p:extLst>
      <p:ext uri="{BB962C8B-B14F-4D97-AF65-F5344CB8AC3E}">
        <p14:creationId xmlns:p14="http://schemas.microsoft.com/office/powerpoint/2010/main" val="3810843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E822-5437-4E2E-BBCE-BCB61D4C5496}"/>
              </a:ext>
            </a:extLst>
          </p:cNvPr>
          <p:cNvSpPr>
            <a:spLocks noGrp="1"/>
          </p:cNvSpPr>
          <p:nvPr>
            <p:ph type="title"/>
          </p:nvPr>
        </p:nvSpPr>
        <p:spPr>
          <a:xfrm>
            <a:off x="-284748" y="500061"/>
            <a:ext cx="10888579" cy="1325563"/>
          </a:xfrm>
        </p:spPr>
        <p:txBody>
          <a:bodyPr/>
          <a:lstStyle/>
          <a:p>
            <a:pPr algn="ctr"/>
            <a:r>
              <a:rPr lang="ru-RU" sz="5000" dirty="0" smtClean="0"/>
              <a:t>ЕЛЕНА </a:t>
            </a:r>
            <a:r>
              <a:rPr lang="ru-RU" sz="5000" dirty="0"/>
              <a:t>УАЙТ о </a:t>
            </a:r>
            <a:r>
              <a:rPr lang="ru-RU" sz="5000" dirty="0" smtClean="0"/>
              <a:t>планируемых пожертвованиях</a:t>
            </a:r>
            <a:endParaRPr lang="en-US" sz="5000" dirty="0"/>
          </a:p>
        </p:txBody>
      </p:sp>
      <p:sp>
        <p:nvSpPr>
          <p:cNvPr id="3" name="Content Placeholder 2">
            <a:extLst>
              <a:ext uri="{FF2B5EF4-FFF2-40B4-BE49-F238E27FC236}">
                <a16:creationId xmlns:a16="http://schemas.microsoft.com/office/drawing/2014/main" id="{784F2208-9A38-47F5-8773-BB40DB6C6DE3}"/>
              </a:ext>
            </a:extLst>
          </p:cNvPr>
          <p:cNvSpPr>
            <a:spLocks noGrp="1"/>
          </p:cNvSpPr>
          <p:nvPr>
            <p:ph idx="1"/>
          </p:nvPr>
        </p:nvSpPr>
        <p:spPr>
          <a:xfrm>
            <a:off x="838200" y="1825624"/>
            <a:ext cx="8927592" cy="4831849"/>
          </a:xfrm>
        </p:spPr>
        <p:txBody>
          <a:bodyPr>
            <a:normAutofit fontScale="77500" lnSpcReduction="20000"/>
          </a:bodyPr>
          <a:lstStyle/>
          <a:p>
            <a:endParaRPr lang="en-US" b="1" i="1" dirty="0"/>
          </a:p>
          <a:p>
            <a:pPr marL="0" indent="0">
              <a:buNone/>
            </a:pPr>
            <a:r>
              <a:rPr lang="ru-RU" dirty="0" smtClean="0"/>
              <a:t>«Но </a:t>
            </a:r>
            <a:r>
              <a:rPr lang="ru-RU" dirty="0"/>
              <a:t>эта обязанность является такой же священной, как обязанность проповедовать Слово для спасения </a:t>
            </a:r>
            <a:r>
              <a:rPr lang="ru-RU" dirty="0" smtClean="0"/>
              <a:t>людей…Не </a:t>
            </a:r>
            <a:r>
              <a:rPr lang="ru-RU" dirty="0"/>
              <a:t>должны ли христиане интересоваться и беспокоиться о будущем этого человека так же, как и об успехе Божьего дела, чтобы он мог правильно распорядиться Божьими деньгами, талантами, доверенными ему для мудрого употребления</a:t>
            </a:r>
            <a:r>
              <a:rPr lang="ru-RU" dirty="0" smtClean="0"/>
              <a:t>?»</a:t>
            </a:r>
            <a:r>
              <a:rPr lang="ru-RU" dirty="0"/>
              <a:t> </a:t>
            </a:r>
            <a:endParaRPr lang="en-US" sz="4100" dirty="0"/>
          </a:p>
          <a:p>
            <a:pPr marL="0" indent="0">
              <a:buNone/>
            </a:pPr>
            <a:r>
              <a:rPr lang="ru-RU" sz="4100" dirty="0" smtClean="0"/>
              <a:t>(Елена Уайт Служение по управлению ресурсами 323.4)</a:t>
            </a:r>
            <a:endParaRPr lang="en-US" sz="4100" dirty="0"/>
          </a:p>
          <a:p>
            <a:endParaRPr lang="en-US" dirty="0"/>
          </a:p>
          <a:p>
            <a:endParaRPr lang="en-US" dirty="0"/>
          </a:p>
        </p:txBody>
      </p:sp>
    </p:spTree>
    <p:extLst>
      <p:ext uri="{BB962C8B-B14F-4D97-AF65-F5344CB8AC3E}">
        <p14:creationId xmlns:p14="http://schemas.microsoft.com/office/powerpoint/2010/main" val="12790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4F2F-1FDB-4429-BED9-E5E66994CDD3}"/>
              </a:ext>
            </a:extLst>
          </p:cNvPr>
          <p:cNvSpPr>
            <a:spLocks noGrp="1"/>
          </p:cNvSpPr>
          <p:nvPr>
            <p:ph type="title"/>
          </p:nvPr>
        </p:nvSpPr>
        <p:spPr>
          <a:xfrm>
            <a:off x="437322" y="365125"/>
            <a:ext cx="9328470" cy="1325563"/>
          </a:xfrm>
        </p:spPr>
        <p:txBody>
          <a:bodyPr/>
          <a:lstStyle/>
          <a:p>
            <a:pPr algn="ctr"/>
            <a:r>
              <a:rPr lang="ru-RU" sz="5300" dirty="0" smtClean="0"/>
              <a:t>ГЛОБАЛЬНАЯ СЛУЖБА ДОВЕРИЯ</a:t>
            </a:r>
            <a:endParaRPr lang="en-US" sz="5300" dirty="0"/>
          </a:p>
        </p:txBody>
      </p:sp>
      <p:sp>
        <p:nvSpPr>
          <p:cNvPr id="3" name="Content Placeholder 2">
            <a:extLst>
              <a:ext uri="{FF2B5EF4-FFF2-40B4-BE49-F238E27FC236}">
                <a16:creationId xmlns:a16="http://schemas.microsoft.com/office/drawing/2014/main" id="{C14F5276-A1DB-4A41-A321-623ABA39CD2A}"/>
              </a:ext>
            </a:extLst>
          </p:cNvPr>
          <p:cNvSpPr>
            <a:spLocks noGrp="1"/>
          </p:cNvSpPr>
          <p:nvPr>
            <p:ph idx="1"/>
          </p:nvPr>
        </p:nvSpPr>
        <p:spPr/>
        <p:txBody>
          <a:bodyPr>
            <a:normAutofit fontScale="85000" lnSpcReduction="20000"/>
          </a:bodyPr>
          <a:lstStyle/>
          <a:p>
            <a:pPr marL="0" indent="0">
              <a:buNone/>
            </a:pPr>
            <a:r>
              <a:rPr lang="ru-RU" b="1" i="1" dirty="0" smtClean="0"/>
              <a:t>Служба доверия* </a:t>
            </a:r>
            <a:r>
              <a:rPr lang="ru-RU" b="1" i="1" dirty="0"/>
              <a:t>— это процесс получения от членов Церкви </a:t>
            </a:r>
            <a:r>
              <a:rPr lang="ru-RU" b="1" i="1" dirty="0" smtClean="0"/>
              <a:t>Адвентистов Седьмого Дня </a:t>
            </a:r>
            <a:r>
              <a:rPr lang="ru-RU" b="1" i="1" dirty="0"/>
              <a:t>или других друзей церкви денежных или </a:t>
            </a:r>
            <a:r>
              <a:rPr lang="ru-RU" b="1" i="1" dirty="0" err="1"/>
              <a:t>неденежных</a:t>
            </a:r>
            <a:r>
              <a:rPr lang="ru-RU" b="1" i="1" dirty="0"/>
              <a:t> подарков в поддержку миссии Церкви </a:t>
            </a:r>
            <a:r>
              <a:rPr lang="ru-RU" b="1" i="1" dirty="0" smtClean="0"/>
              <a:t>АСД. </a:t>
            </a:r>
            <a:r>
              <a:rPr lang="ru-RU" b="1" i="1" dirty="0"/>
              <a:t>Это включает в себя комплексную проверку для определения устойчивости и того, подходит ли подарок для получения, а также профессиональную обработку </a:t>
            </a:r>
            <a:r>
              <a:rPr lang="ru-RU" b="1" i="1" dirty="0" smtClean="0"/>
              <a:t>дарения. </a:t>
            </a:r>
            <a:r>
              <a:rPr lang="ru-RU" b="1" i="1" dirty="0"/>
              <a:t>Елена Уайт поясняет ниже.</a:t>
            </a:r>
            <a:endParaRPr lang="en-US" dirty="0"/>
          </a:p>
        </p:txBody>
      </p:sp>
    </p:spTree>
    <p:extLst>
      <p:ext uri="{BB962C8B-B14F-4D97-AF65-F5344CB8AC3E}">
        <p14:creationId xmlns:p14="http://schemas.microsoft.com/office/powerpoint/2010/main" val="3324328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9322-4E13-4867-A191-2F7924103AB2}"/>
              </a:ext>
            </a:extLst>
          </p:cNvPr>
          <p:cNvSpPr>
            <a:spLocks noGrp="1"/>
          </p:cNvSpPr>
          <p:nvPr>
            <p:ph type="title"/>
          </p:nvPr>
        </p:nvSpPr>
        <p:spPr>
          <a:xfrm>
            <a:off x="318052" y="365125"/>
            <a:ext cx="9447740" cy="1325563"/>
          </a:xfrm>
        </p:spPr>
        <p:txBody>
          <a:bodyPr/>
          <a:lstStyle/>
          <a:p>
            <a:pPr algn="ctr"/>
            <a:r>
              <a:rPr lang="ru-RU" sz="5300" dirty="0" smtClean="0"/>
              <a:t>Глобальная служба доверия</a:t>
            </a:r>
            <a:endParaRPr lang="en-US" sz="5300" dirty="0"/>
          </a:p>
        </p:txBody>
      </p:sp>
      <p:sp>
        <p:nvSpPr>
          <p:cNvPr id="3" name="Content Placeholder 2">
            <a:extLst>
              <a:ext uri="{FF2B5EF4-FFF2-40B4-BE49-F238E27FC236}">
                <a16:creationId xmlns:a16="http://schemas.microsoft.com/office/drawing/2014/main" id="{1513308C-DE90-4CD3-A33C-7ED58C7281B7}"/>
              </a:ext>
            </a:extLst>
          </p:cNvPr>
          <p:cNvSpPr>
            <a:spLocks noGrp="1"/>
          </p:cNvSpPr>
          <p:nvPr>
            <p:ph idx="1"/>
          </p:nvPr>
        </p:nvSpPr>
        <p:spPr/>
        <p:txBody>
          <a:bodyPr>
            <a:normAutofit fontScale="70000" lnSpcReduction="20000"/>
          </a:bodyPr>
          <a:lstStyle/>
          <a:p>
            <a:pPr marL="0" indent="0">
              <a:buNone/>
            </a:pPr>
            <a:r>
              <a:rPr lang="ru-RU" dirty="0"/>
              <a:t>До тех пор, пока мы существуем в этом мире и пока Дух Святой борется с его влиянием, мы должны в равной мере оказывать расположение не только верующим, но и мирянам. Мы должны нести миру свет истины, представленный в Священном Писании, и в то же время принимать от мирских людей то, что Бог побуждает их делать в интересах Его служения. Господь продолжает влиять на сердца царей и правителей в интересах Своего </a:t>
            </a:r>
            <a:r>
              <a:rPr lang="ru-RU" dirty="0" smtClean="0"/>
              <a:t>народа....»</a:t>
            </a:r>
            <a:r>
              <a:rPr lang="en-US" sz="5100" dirty="0"/>
              <a:t> </a:t>
            </a:r>
            <a:r>
              <a:rPr lang="en-US" sz="5400" i="1" u="sng" dirty="0">
                <a:hlinkClick r:id="rId2"/>
              </a:rPr>
              <a:t> </a:t>
            </a:r>
            <a:endParaRPr lang="ru-RU" sz="5400" i="1" u="sng" dirty="0" smtClean="0"/>
          </a:p>
          <a:p>
            <a:pPr marL="0" indent="0">
              <a:buNone/>
            </a:pPr>
            <a:r>
              <a:rPr lang="ru-RU" sz="4600" dirty="0" smtClean="0"/>
              <a:t>(</a:t>
            </a:r>
            <a:r>
              <a:rPr lang="ru-RU" sz="4600" dirty="0"/>
              <a:t>Елена Уайт Служение по управлению </a:t>
            </a:r>
            <a:r>
              <a:rPr lang="ru-RU" sz="4600" dirty="0" smtClean="0"/>
              <a:t>ресурсами 183.1)</a:t>
            </a:r>
            <a:endParaRPr lang="en-US" sz="4600" dirty="0"/>
          </a:p>
          <a:p>
            <a:endParaRPr lang="en-US" dirty="0"/>
          </a:p>
        </p:txBody>
      </p:sp>
    </p:spTree>
    <p:extLst>
      <p:ext uri="{BB962C8B-B14F-4D97-AF65-F5344CB8AC3E}">
        <p14:creationId xmlns:p14="http://schemas.microsoft.com/office/powerpoint/2010/main" val="545040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76E79-A289-4851-98EC-3195F97F3A8B}"/>
              </a:ext>
            </a:extLst>
          </p:cNvPr>
          <p:cNvSpPr>
            <a:spLocks noGrp="1"/>
          </p:cNvSpPr>
          <p:nvPr>
            <p:ph type="title"/>
          </p:nvPr>
        </p:nvSpPr>
        <p:spPr>
          <a:xfrm>
            <a:off x="367748" y="365125"/>
            <a:ext cx="9398044" cy="1325563"/>
          </a:xfrm>
        </p:spPr>
        <p:txBody>
          <a:bodyPr/>
          <a:lstStyle/>
          <a:p>
            <a:pPr algn="ctr"/>
            <a:r>
              <a:rPr lang="ru-RU" dirty="0"/>
              <a:t>Глобальная служба доверия</a:t>
            </a:r>
            <a:endParaRPr lang="en-US" dirty="0"/>
          </a:p>
        </p:txBody>
      </p:sp>
      <p:sp>
        <p:nvSpPr>
          <p:cNvPr id="3" name="Content Placeholder 2">
            <a:extLst>
              <a:ext uri="{FF2B5EF4-FFF2-40B4-BE49-F238E27FC236}">
                <a16:creationId xmlns:a16="http://schemas.microsoft.com/office/drawing/2014/main" id="{4C774C9D-47F5-497C-8FBB-59EAA32FB512}"/>
              </a:ext>
            </a:extLst>
          </p:cNvPr>
          <p:cNvSpPr>
            <a:spLocks noGrp="1"/>
          </p:cNvSpPr>
          <p:nvPr>
            <p:ph idx="1"/>
          </p:nvPr>
        </p:nvSpPr>
        <p:spPr/>
        <p:txBody>
          <a:bodyPr/>
          <a:lstStyle/>
          <a:p>
            <a:pPr marL="0" indent="0">
              <a:buNone/>
            </a:pPr>
            <a:r>
              <a:rPr lang="ru-RU" dirty="0" smtClean="0"/>
              <a:t>«</a:t>
            </a:r>
            <a:r>
              <a:rPr lang="en-US" dirty="0" smtClean="0"/>
              <a:t>… </a:t>
            </a:r>
            <a:r>
              <a:rPr lang="ru-RU" dirty="0"/>
              <a:t>и </a:t>
            </a:r>
            <a:r>
              <a:rPr lang="ru-RU" dirty="0" smtClean="0"/>
              <a:t>поэтому…не </a:t>
            </a:r>
            <a:r>
              <a:rPr lang="ru-RU" dirty="0"/>
              <a:t>должен быть лишен внимания и возможности помогать Его делу, когда Бог побуждает его жертвовать</a:t>
            </a:r>
            <a:r>
              <a:rPr lang="ru-RU" dirty="0" smtClean="0"/>
              <a:t>.» (Елена </a:t>
            </a:r>
            <a:r>
              <a:rPr lang="ru-RU" dirty="0"/>
              <a:t>Уайт Служение по управлению ресурсами 183.1</a:t>
            </a:r>
            <a:r>
              <a:rPr lang="ru-RU" dirty="0" smtClean="0"/>
              <a:t>)</a:t>
            </a:r>
            <a:endParaRPr lang="en-US" dirty="0"/>
          </a:p>
          <a:p>
            <a:pPr marL="0" indent="0">
              <a:buNone/>
            </a:pPr>
            <a:endParaRPr lang="en-US" dirty="0"/>
          </a:p>
        </p:txBody>
      </p:sp>
    </p:spTree>
    <p:extLst>
      <p:ext uri="{BB962C8B-B14F-4D97-AF65-F5344CB8AC3E}">
        <p14:creationId xmlns:p14="http://schemas.microsoft.com/office/powerpoint/2010/main" val="1984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E0E00-4000-40B0-9F08-976CCB470B11}"/>
              </a:ext>
            </a:extLst>
          </p:cNvPr>
          <p:cNvSpPr>
            <a:spLocks noGrp="1"/>
          </p:cNvSpPr>
          <p:nvPr>
            <p:ph type="title"/>
          </p:nvPr>
        </p:nvSpPr>
        <p:spPr/>
        <p:txBody>
          <a:bodyPr/>
          <a:lstStyle/>
          <a:p>
            <a:pPr algn="ctr"/>
            <a:r>
              <a:rPr lang="ru-RU" sz="4000" dirty="0" smtClean="0"/>
              <a:t>Служба доверия </a:t>
            </a:r>
            <a:br>
              <a:rPr lang="ru-RU" sz="4000" dirty="0" smtClean="0"/>
            </a:br>
            <a:r>
              <a:rPr lang="ru-RU" sz="4000" dirty="0" smtClean="0"/>
              <a:t>Североамериканский дивизион и Южно-Тихоокеанский дивизион</a:t>
            </a:r>
            <a:endParaRPr lang="en-US" sz="4000" dirty="0"/>
          </a:p>
        </p:txBody>
      </p:sp>
      <p:sp>
        <p:nvSpPr>
          <p:cNvPr id="3" name="Content Placeholder 2">
            <a:extLst>
              <a:ext uri="{FF2B5EF4-FFF2-40B4-BE49-F238E27FC236}">
                <a16:creationId xmlns:a16="http://schemas.microsoft.com/office/drawing/2014/main" id="{65F96AE7-F876-4D1D-8DFB-32B470105143}"/>
              </a:ext>
            </a:extLst>
          </p:cNvPr>
          <p:cNvSpPr>
            <a:spLocks noGrp="1"/>
          </p:cNvSpPr>
          <p:nvPr>
            <p:ph idx="1"/>
          </p:nvPr>
        </p:nvSpPr>
        <p:spPr>
          <a:xfrm>
            <a:off x="838200" y="1989221"/>
            <a:ext cx="8927592" cy="4868779"/>
          </a:xfrm>
        </p:spPr>
        <p:txBody>
          <a:bodyPr>
            <a:normAutofit fontScale="77500" lnSpcReduction="20000"/>
          </a:bodyPr>
          <a:lstStyle/>
          <a:p>
            <a:pPr marL="0" indent="0">
              <a:buNone/>
            </a:pPr>
            <a:r>
              <a:rPr lang="ru-RU" sz="3300" i="1" dirty="0" smtClean="0">
                <a:ln w="0"/>
                <a:solidFill>
                  <a:schemeClr val="accent1"/>
                </a:solidFill>
                <a:effectLst>
                  <a:outerShdw blurRad="38100" dist="25400" dir="5400000" algn="ctr" rotWithShape="0">
                    <a:srgbClr val="6E747A">
                      <a:alpha val="43000"/>
                    </a:srgbClr>
                  </a:outerShdw>
                </a:effectLst>
              </a:rPr>
              <a:t>В </a:t>
            </a:r>
            <a:r>
              <a:rPr lang="ru-RU" sz="3300" i="1" dirty="0">
                <a:ln w="0"/>
                <a:solidFill>
                  <a:schemeClr val="accent1"/>
                </a:solidFill>
                <a:effectLst>
                  <a:outerShdw blurRad="38100" dist="25400" dir="5400000" algn="ctr" rotWithShape="0">
                    <a:srgbClr val="6E747A">
                      <a:alpha val="43000"/>
                    </a:srgbClr>
                  </a:outerShdw>
                </a:effectLst>
              </a:rPr>
              <a:t>Североамериканском дивизионе и в Южно-Тихоокеанском дивизионе </a:t>
            </a:r>
            <a:r>
              <a:rPr lang="ru-RU" sz="3300" i="1" dirty="0" smtClean="0">
                <a:ln w="0"/>
                <a:solidFill>
                  <a:schemeClr val="accent1"/>
                </a:solidFill>
                <a:effectLst>
                  <a:outerShdw blurRad="38100" dist="25400" dir="5400000" algn="ctr" rotWithShape="0">
                    <a:srgbClr val="6E747A">
                      <a:alpha val="43000"/>
                    </a:srgbClr>
                  </a:outerShdw>
                </a:effectLst>
              </a:rPr>
              <a:t>службы доверия могут </a:t>
            </a:r>
            <a:r>
              <a:rPr lang="ru-RU" sz="3300" i="1" dirty="0">
                <a:ln w="0"/>
                <a:solidFill>
                  <a:schemeClr val="accent1"/>
                </a:solidFill>
                <a:effectLst>
                  <a:outerShdw blurRad="38100" dist="25400" dir="5400000" algn="ctr" rotWithShape="0">
                    <a:srgbClr val="6E747A">
                      <a:alpha val="43000"/>
                    </a:srgbClr>
                  </a:outerShdw>
                </a:effectLst>
              </a:rPr>
              <a:t>включать в себя юридическое лицо организации, указанное в документах по планированию имущества и выступающее в качестве доверенного лица от имени члена церкви, например, в качестве личного представителя, доверительного управляющего, доверенного </a:t>
            </a:r>
            <a:r>
              <a:rPr lang="ru-RU" sz="3300" i="1" dirty="0" smtClean="0">
                <a:ln w="0"/>
                <a:solidFill>
                  <a:schemeClr val="accent1"/>
                </a:solidFill>
                <a:effectLst>
                  <a:outerShdw blurRad="38100" dist="25400" dir="5400000" algn="ctr" rotWithShape="0">
                    <a:srgbClr val="6E747A">
                      <a:alpha val="43000"/>
                    </a:srgbClr>
                  </a:outerShdw>
                </a:effectLst>
              </a:rPr>
              <a:t>лица, </a:t>
            </a:r>
            <a:r>
              <a:rPr lang="ru-RU" sz="3300" i="1" dirty="0">
                <a:ln w="0"/>
                <a:solidFill>
                  <a:schemeClr val="accent1"/>
                </a:solidFill>
                <a:effectLst>
                  <a:outerShdw blurRad="38100" dist="25400" dir="5400000" algn="ctr" rotWithShape="0">
                    <a:srgbClr val="6E747A">
                      <a:alpha val="43000"/>
                    </a:srgbClr>
                  </a:outerShdw>
                </a:effectLst>
              </a:rPr>
              <a:t>или </a:t>
            </a:r>
            <a:r>
              <a:rPr lang="ru-RU" sz="3300" i="1" dirty="0" smtClean="0">
                <a:ln w="0"/>
                <a:solidFill>
                  <a:schemeClr val="accent1"/>
                </a:solidFill>
                <a:effectLst>
                  <a:outerShdw blurRad="38100" dist="25400" dir="5400000" algn="ctr" rotWithShape="0">
                    <a:srgbClr val="6E747A">
                      <a:alpha val="43000"/>
                    </a:srgbClr>
                  </a:outerShdw>
                </a:effectLst>
              </a:rPr>
              <a:t>опекуна. </a:t>
            </a:r>
            <a:r>
              <a:rPr lang="ru-RU" sz="3300" i="1" dirty="0">
                <a:ln w="0"/>
                <a:solidFill>
                  <a:schemeClr val="accent1"/>
                </a:solidFill>
                <a:effectLst>
                  <a:outerShdw blurRad="38100" dist="25400" dir="5400000" algn="ctr" rotWithShape="0">
                    <a:srgbClr val="6E747A">
                      <a:alpha val="43000"/>
                    </a:srgbClr>
                  </a:outerShdw>
                </a:effectLst>
              </a:rPr>
              <a:t>В остальном мире организации указаны только в качестве </a:t>
            </a:r>
            <a:r>
              <a:rPr lang="ru-RU" sz="3300" i="1" dirty="0" smtClean="0">
                <a:ln w="0"/>
                <a:solidFill>
                  <a:schemeClr val="accent1"/>
                </a:solidFill>
                <a:effectLst>
                  <a:outerShdw blurRad="38100" dist="25400" dir="5400000" algn="ctr" rotWithShape="0">
                    <a:srgbClr val="6E747A">
                      <a:alpha val="43000"/>
                    </a:srgbClr>
                  </a:outerShdw>
                </a:effectLst>
              </a:rPr>
              <a:t>бенефициаров (получателей) </a:t>
            </a:r>
            <a:r>
              <a:rPr lang="ru-RU" sz="3300" i="1" dirty="0">
                <a:ln w="0"/>
                <a:solidFill>
                  <a:schemeClr val="accent1"/>
                </a:solidFill>
                <a:effectLst>
                  <a:outerShdw blurRad="38100" dist="25400" dir="5400000" algn="ctr" rotWithShape="0">
                    <a:srgbClr val="6E747A">
                      <a:alpha val="43000"/>
                    </a:srgbClr>
                  </a:outerShdw>
                </a:effectLst>
              </a:rPr>
              <a:t>и не несут фидуциарных </a:t>
            </a:r>
            <a:r>
              <a:rPr lang="ru-RU" sz="3300" i="1" dirty="0" smtClean="0">
                <a:ln w="0"/>
                <a:solidFill>
                  <a:schemeClr val="accent1"/>
                </a:solidFill>
                <a:effectLst>
                  <a:outerShdw blurRad="38100" dist="25400" dir="5400000" algn="ctr" rotWithShape="0">
                    <a:srgbClr val="6E747A">
                      <a:alpha val="43000"/>
                    </a:srgbClr>
                  </a:outerShdw>
                </a:effectLst>
              </a:rPr>
              <a:t>обязательств(управление чужим имуществом). </a:t>
            </a:r>
            <a:r>
              <a:rPr lang="ru-RU" sz="3300" i="1" dirty="0">
                <a:ln w="0"/>
                <a:solidFill>
                  <a:schemeClr val="accent1"/>
                </a:solidFill>
                <a:effectLst>
                  <a:outerShdw blurRad="38100" dist="25400" dir="5400000" algn="ctr" rotWithShape="0">
                    <a:srgbClr val="6E747A">
                      <a:alpha val="43000"/>
                    </a:srgbClr>
                  </a:outerShdw>
                </a:effectLst>
              </a:rPr>
              <a:t>Министерство Генеральной конференции PGTS рекомендует организациям избегать всех фидуциарных </a:t>
            </a:r>
            <a:r>
              <a:rPr lang="ru-RU" sz="3300" i="1" dirty="0" smtClean="0">
                <a:ln w="0"/>
                <a:solidFill>
                  <a:schemeClr val="accent1"/>
                </a:solidFill>
                <a:effectLst>
                  <a:outerShdw blurRad="38100" dist="25400" dir="5400000" algn="ctr" rotWithShape="0">
                    <a:srgbClr val="6E747A">
                      <a:alpha val="43000"/>
                    </a:srgbClr>
                  </a:outerShdw>
                </a:effectLst>
              </a:rPr>
              <a:t>обязанностей (управление чужим имуществом).</a:t>
            </a:r>
            <a:endParaRPr lang="en-US" sz="3300" dirty="0">
              <a:ln w="0"/>
              <a:solidFill>
                <a:schemeClr val="accent1"/>
              </a:solidFill>
              <a:effectLst>
                <a:outerShdw blurRad="38100" dist="25400" dir="5400000" algn="ctr" rotWithShape="0">
                  <a:srgbClr val="6E747A">
                    <a:alpha val="43000"/>
                  </a:srgbClr>
                </a:outerShdw>
              </a:effectLst>
            </a:endParaRPr>
          </a:p>
          <a:p>
            <a:endParaRPr lang="en-US" dirty="0"/>
          </a:p>
        </p:txBody>
      </p:sp>
    </p:spTree>
    <p:extLst>
      <p:ext uri="{BB962C8B-B14F-4D97-AF65-F5344CB8AC3E}">
        <p14:creationId xmlns:p14="http://schemas.microsoft.com/office/powerpoint/2010/main" val="237024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7D02-243D-4045-BDF8-B26CC81248B9}"/>
              </a:ext>
            </a:extLst>
          </p:cNvPr>
          <p:cNvSpPr>
            <a:spLocks noGrp="1"/>
          </p:cNvSpPr>
          <p:nvPr>
            <p:ph type="title"/>
          </p:nvPr>
        </p:nvSpPr>
        <p:spPr>
          <a:xfrm>
            <a:off x="838200" y="798262"/>
            <a:ext cx="8927592" cy="1325563"/>
          </a:xfrm>
        </p:spPr>
        <p:txBody>
          <a:bodyPr/>
          <a:lstStyle/>
          <a:p>
            <a:pPr algn="ctr"/>
            <a:r>
              <a:rPr lang="ru-RU" sz="5300" dirty="0"/>
              <a:t>БОГ - ЛУЧШИЙ ПРИМЕР </a:t>
            </a:r>
            <a:r>
              <a:rPr lang="ru-RU" sz="5300" dirty="0" smtClean="0"/>
              <a:t>ПЛАНИРУЕМЫХ ПОЖЕРТВОВАНИЙ</a:t>
            </a:r>
            <a:endParaRPr lang="en-US" sz="5300" dirty="0"/>
          </a:p>
        </p:txBody>
      </p:sp>
      <p:sp>
        <p:nvSpPr>
          <p:cNvPr id="3" name="Content Placeholder 2">
            <a:extLst>
              <a:ext uri="{FF2B5EF4-FFF2-40B4-BE49-F238E27FC236}">
                <a16:creationId xmlns:a16="http://schemas.microsoft.com/office/drawing/2014/main" id="{2FF6076C-A5A5-4A2A-9259-6A54DD2D46D7}"/>
              </a:ext>
            </a:extLst>
          </p:cNvPr>
          <p:cNvSpPr>
            <a:spLocks noGrp="1"/>
          </p:cNvSpPr>
          <p:nvPr>
            <p:ph idx="1"/>
          </p:nvPr>
        </p:nvSpPr>
        <p:spPr>
          <a:xfrm>
            <a:off x="1054768" y="2342983"/>
            <a:ext cx="8927592" cy="4351338"/>
          </a:xfrm>
        </p:spPr>
        <p:txBody>
          <a:bodyPr>
            <a:normAutofit fontScale="92500" lnSpcReduction="10000"/>
          </a:bodyPr>
          <a:lstStyle/>
          <a:p>
            <a:endParaRPr lang="en-US" dirty="0"/>
          </a:p>
          <a:p>
            <a:pPr marL="0" indent="0" algn="ctr">
              <a:buNone/>
            </a:pPr>
            <a:r>
              <a:rPr lang="ru-RU" baseline="30000" dirty="0" smtClean="0"/>
              <a:t>«</a:t>
            </a:r>
            <a:r>
              <a:rPr lang="ru-RU" dirty="0" smtClean="0"/>
              <a:t>так </a:t>
            </a:r>
            <a:r>
              <a:rPr lang="ru-RU" dirty="0"/>
              <a:t>как Он избрал нас в Нем прежде создания мира, чтобы мы были святы и непорочны пред Ним в любви, </a:t>
            </a:r>
            <a:r>
              <a:rPr lang="ru-RU" dirty="0" smtClean="0"/>
              <a:t> </a:t>
            </a:r>
            <a:r>
              <a:rPr lang="ru-RU" dirty="0"/>
              <a:t>предопределив усыновить нас Себе чрез Иисуса Христа, по благоволению воли </a:t>
            </a:r>
            <a:r>
              <a:rPr lang="ru-RU" dirty="0" smtClean="0"/>
              <a:t>Своей» </a:t>
            </a:r>
            <a:endParaRPr lang="ru-RU" dirty="0"/>
          </a:p>
          <a:p>
            <a:pPr marL="0" indent="0" algn="ctr">
              <a:buNone/>
            </a:pPr>
            <a:r>
              <a:rPr lang="ru-RU" dirty="0">
                <a:hlinkClick r:id="rId2"/>
              </a:rPr>
              <a:t>(</a:t>
            </a:r>
            <a:r>
              <a:rPr lang="ru-RU" dirty="0" err="1" smtClean="0">
                <a:hlinkClick r:id="rId2"/>
              </a:rPr>
              <a:t>Ефесянам</a:t>
            </a:r>
            <a:r>
              <a:rPr lang="ru-RU" dirty="0" smtClean="0">
                <a:hlinkClick r:id="rId2"/>
              </a:rPr>
              <a:t> 1:4-5</a:t>
            </a:r>
            <a:r>
              <a:rPr lang="ru-RU" dirty="0" smtClean="0"/>
              <a:t>)</a:t>
            </a:r>
            <a:endParaRPr lang="ru-RU" dirty="0"/>
          </a:p>
          <a:p>
            <a:endParaRPr lang="en-US" dirty="0"/>
          </a:p>
          <a:p>
            <a:endParaRPr lang="en-US" dirty="0"/>
          </a:p>
        </p:txBody>
      </p:sp>
    </p:spTree>
    <p:extLst>
      <p:ext uri="{BB962C8B-B14F-4D97-AF65-F5344CB8AC3E}">
        <p14:creationId xmlns:p14="http://schemas.microsoft.com/office/powerpoint/2010/main" val="2271426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C660-E87F-4B7C-8AEF-56933A7ABA17}"/>
              </a:ext>
            </a:extLst>
          </p:cNvPr>
          <p:cNvSpPr>
            <a:spLocks noGrp="1"/>
          </p:cNvSpPr>
          <p:nvPr>
            <p:ph type="title"/>
          </p:nvPr>
        </p:nvSpPr>
        <p:spPr>
          <a:xfrm>
            <a:off x="108800" y="500062"/>
            <a:ext cx="10386392" cy="1325563"/>
          </a:xfrm>
        </p:spPr>
        <p:txBody>
          <a:bodyPr/>
          <a:lstStyle/>
          <a:p>
            <a:pPr algn="ctr"/>
            <a:r>
              <a:rPr lang="ru-RU" sz="5300" dirty="0"/>
              <a:t>БОГ - ЛУЧШИЙ ПРИМЕР ПЛАНИРУЕМЫХ ПОЖЕРТВОВАНИЙ</a:t>
            </a:r>
            <a:endParaRPr lang="en-US" sz="5300" dirty="0"/>
          </a:p>
        </p:txBody>
      </p:sp>
      <p:sp>
        <p:nvSpPr>
          <p:cNvPr id="3" name="Content Placeholder 2">
            <a:extLst>
              <a:ext uri="{FF2B5EF4-FFF2-40B4-BE49-F238E27FC236}">
                <a16:creationId xmlns:a16="http://schemas.microsoft.com/office/drawing/2014/main" id="{C3C1A42D-77E5-4211-9CEE-1AEFB7128623}"/>
              </a:ext>
            </a:extLst>
          </p:cNvPr>
          <p:cNvSpPr>
            <a:spLocks noGrp="1"/>
          </p:cNvSpPr>
          <p:nvPr>
            <p:ph idx="1"/>
          </p:nvPr>
        </p:nvSpPr>
        <p:spPr/>
        <p:txBody>
          <a:bodyPr>
            <a:normAutofit/>
          </a:bodyPr>
          <a:lstStyle/>
          <a:p>
            <a:pPr marL="0" indent="0" algn="ctr">
              <a:buNone/>
            </a:pPr>
            <a:endParaRPr lang="ru-RU" dirty="0" smtClean="0"/>
          </a:p>
          <a:p>
            <a:pPr marL="0" indent="0" algn="ctr">
              <a:buNone/>
            </a:pPr>
            <a:r>
              <a:rPr lang="ru-RU" dirty="0" smtClean="0"/>
              <a:t>«И</a:t>
            </a:r>
            <a:r>
              <a:rPr lang="ru-RU" dirty="0"/>
              <a:t> поклонятся ему все живущие на земле, которых имена не написаны в книге жизни у Агнца, закланного от создания мира</a:t>
            </a:r>
            <a:r>
              <a:rPr lang="ru-RU" dirty="0" smtClean="0"/>
              <a:t>.»</a:t>
            </a:r>
            <a:endParaRPr lang="ru-RU" dirty="0"/>
          </a:p>
          <a:p>
            <a:pPr marL="0" indent="0" algn="ctr">
              <a:buNone/>
            </a:pPr>
            <a:r>
              <a:rPr lang="ru-RU" sz="3200" dirty="0" smtClean="0">
                <a:hlinkClick r:id="rId3"/>
              </a:rPr>
              <a:t>(Откровение 13:8</a:t>
            </a:r>
            <a:r>
              <a:rPr lang="ru-RU" sz="3200" dirty="0" smtClean="0"/>
              <a:t>)</a:t>
            </a:r>
            <a:endParaRPr lang="ru-RU" sz="3200" dirty="0"/>
          </a:p>
          <a:p>
            <a:pPr marL="0" indent="0">
              <a:buNone/>
            </a:pPr>
            <a:endParaRPr lang="en-US" dirty="0"/>
          </a:p>
          <a:p>
            <a:endParaRPr lang="en-US" dirty="0"/>
          </a:p>
        </p:txBody>
      </p:sp>
    </p:spTree>
    <p:extLst>
      <p:ext uri="{BB962C8B-B14F-4D97-AF65-F5344CB8AC3E}">
        <p14:creationId xmlns:p14="http://schemas.microsoft.com/office/powerpoint/2010/main" val="412331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906FA-0DA6-4375-9ECA-089D5A9A5311}"/>
              </a:ext>
            </a:extLst>
          </p:cNvPr>
          <p:cNvSpPr>
            <a:spLocks noGrp="1"/>
          </p:cNvSpPr>
          <p:nvPr>
            <p:ph type="title"/>
          </p:nvPr>
        </p:nvSpPr>
        <p:spPr>
          <a:xfrm>
            <a:off x="99391" y="365125"/>
            <a:ext cx="10777156" cy="1325563"/>
          </a:xfrm>
        </p:spPr>
        <p:txBody>
          <a:bodyPr/>
          <a:lstStyle/>
          <a:p>
            <a:r>
              <a:rPr lang="ru-RU" sz="5500" dirty="0" smtClean="0"/>
              <a:t>ИЩИТЕ МУДРОСТИ У БОГА</a:t>
            </a:r>
            <a:endParaRPr lang="en-US" sz="5500" dirty="0"/>
          </a:p>
        </p:txBody>
      </p:sp>
      <p:sp>
        <p:nvSpPr>
          <p:cNvPr id="3" name="Content Placeholder 2">
            <a:extLst>
              <a:ext uri="{FF2B5EF4-FFF2-40B4-BE49-F238E27FC236}">
                <a16:creationId xmlns:a16="http://schemas.microsoft.com/office/drawing/2014/main" id="{A31E581F-9F56-4D65-8EEE-8852712CE9A1}"/>
              </a:ext>
            </a:extLst>
          </p:cNvPr>
          <p:cNvSpPr>
            <a:spLocks noGrp="1"/>
          </p:cNvSpPr>
          <p:nvPr>
            <p:ph idx="1"/>
          </p:nvPr>
        </p:nvSpPr>
        <p:spPr/>
        <p:txBody>
          <a:bodyPr/>
          <a:lstStyle/>
          <a:p>
            <a:pPr marL="0" indent="0">
              <a:buNone/>
            </a:pPr>
            <a:r>
              <a:rPr lang="ru-RU" dirty="0"/>
              <a:t>Бог знает будущее и подскажет каждой семье А</a:t>
            </a:r>
            <a:r>
              <a:rPr lang="ru-RU" dirty="0" smtClean="0"/>
              <a:t>двентистов Седьмого Дня</a:t>
            </a:r>
            <a:r>
              <a:rPr lang="ru-RU" dirty="0"/>
              <a:t>, как обеспечить свои семьи, а также поддержать Божью миссию на земле.</a:t>
            </a:r>
          </a:p>
        </p:txBody>
      </p:sp>
    </p:spTree>
    <p:extLst>
      <p:ext uri="{BB962C8B-B14F-4D97-AF65-F5344CB8AC3E}">
        <p14:creationId xmlns:p14="http://schemas.microsoft.com/office/powerpoint/2010/main" val="395439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EFC92-F073-4C0B-87C3-D882D6601E3D}"/>
              </a:ext>
            </a:extLst>
          </p:cNvPr>
          <p:cNvSpPr>
            <a:spLocks noGrp="1"/>
          </p:cNvSpPr>
          <p:nvPr>
            <p:ph type="title"/>
          </p:nvPr>
        </p:nvSpPr>
        <p:spPr>
          <a:xfrm>
            <a:off x="143327" y="365125"/>
            <a:ext cx="10053296" cy="1325564"/>
          </a:xfrm>
        </p:spPr>
        <p:txBody>
          <a:bodyPr/>
          <a:lstStyle/>
          <a:p>
            <a:r>
              <a:rPr lang="ru-RU" dirty="0" smtClean="0"/>
              <a:t>БУКОВИНСКАЯ КОНФЕРЕНЦИЯ</a:t>
            </a:r>
            <a:endParaRPr lang="en-US" dirty="0"/>
          </a:p>
        </p:txBody>
      </p:sp>
      <p:pic>
        <p:nvPicPr>
          <p:cNvPr id="9" name="Content Placeholder 8">
            <a:extLst>
              <a:ext uri="{FF2B5EF4-FFF2-40B4-BE49-F238E27FC236}">
                <a16:creationId xmlns:a16="http://schemas.microsoft.com/office/drawing/2014/main" id="{E83C7A62-66B0-42EC-A671-7B4E340845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53880" y="1949732"/>
            <a:ext cx="4908268" cy="4908268"/>
          </a:xfrm>
        </p:spPr>
      </p:pic>
    </p:spTree>
    <p:extLst>
      <p:ext uri="{BB962C8B-B14F-4D97-AF65-F5344CB8AC3E}">
        <p14:creationId xmlns:p14="http://schemas.microsoft.com/office/powerpoint/2010/main" val="214228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8D9E-337F-4C47-A532-32E8F3F8E2B9}"/>
              </a:ext>
            </a:extLst>
          </p:cNvPr>
          <p:cNvSpPr>
            <a:spLocks noGrp="1"/>
          </p:cNvSpPr>
          <p:nvPr>
            <p:ph type="ctrTitle"/>
          </p:nvPr>
        </p:nvSpPr>
        <p:spPr/>
        <p:txBody>
          <a:bodyPr/>
          <a:lstStyle/>
          <a:p>
            <a:r>
              <a:rPr lang="ru-RU" dirty="0" smtClean="0"/>
              <a:t>ГЛОБАЛЬНОЕ</a:t>
            </a:r>
            <a:endParaRPr lang="en-US" dirty="0"/>
          </a:p>
        </p:txBody>
      </p:sp>
      <p:sp>
        <p:nvSpPr>
          <p:cNvPr id="3" name="Subtitle 2">
            <a:extLst>
              <a:ext uri="{FF2B5EF4-FFF2-40B4-BE49-F238E27FC236}">
                <a16:creationId xmlns:a16="http://schemas.microsoft.com/office/drawing/2014/main" id="{49AAE241-0F4F-4F41-B0B7-ACF3A805A03B}"/>
              </a:ext>
            </a:extLst>
          </p:cNvPr>
          <p:cNvSpPr>
            <a:spLocks noGrp="1"/>
          </p:cNvSpPr>
          <p:nvPr>
            <p:ph type="subTitle" idx="1"/>
          </p:nvPr>
        </p:nvSpPr>
        <p:spPr/>
        <p:txBody>
          <a:bodyPr/>
          <a:lstStyle/>
          <a:p>
            <a:r>
              <a:rPr lang="ru-RU" dirty="0" smtClean="0"/>
              <a:t>ВВЕДЕНИЕ </a:t>
            </a:r>
            <a:r>
              <a:rPr lang="ru-RU" dirty="0"/>
              <a:t>В</a:t>
            </a:r>
            <a:r>
              <a:rPr lang="ru-RU" dirty="0" smtClean="0"/>
              <a:t> СЛУЖБУ ДОВЕРИЯ И ПЛАНИРУЕМЫХ ПОЖЕРТВОВАНИЙ</a:t>
            </a:r>
            <a:endParaRPr lang="en-US" dirty="0"/>
          </a:p>
        </p:txBody>
      </p:sp>
    </p:spTree>
    <p:extLst>
      <p:ext uri="{BB962C8B-B14F-4D97-AF65-F5344CB8AC3E}">
        <p14:creationId xmlns:p14="http://schemas.microsoft.com/office/powerpoint/2010/main" val="1642128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C1F01-0015-4A00-8422-F6E6E64A38F3}"/>
              </a:ext>
            </a:extLst>
          </p:cNvPr>
          <p:cNvSpPr>
            <a:spLocks noGrp="1"/>
          </p:cNvSpPr>
          <p:nvPr>
            <p:ph type="title"/>
          </p:nvPr>
        </p:nvSpPr>
        <p:spPr>
          <a:xfrm>
            <a:off x="1030705" y="47032"/>
            <a:ext cx="8927592" cy="1325563"/>
          </a:xfrm>
        </p:spPr>
        <p:txBody>
          <a:bodyPr/>
          <a:lstStyle/>
          <a:p>
            <a:pPr algn="ctr"/>
            <a:r>
              <a:rPr lang="ru-RU" dirty="0" smtClean="0"/>
              <a:t>УКРАИНА</a:t>
            </a:r>
            <a:r>
              <a:rPr lang="en-US" dirty="0" smtClean="0"/>
              <a:t> </a:t>
            </a:r>
            <a:r>
              <a:rPr lang="en-US" dirty="0"/>
              <a:t>1910</a:t>
            </a:r>
          </a:p>
        </p:txBody>
      </p:sp>
      <p:pic>
        <p:nvPicPr>
          <p:cNvPr id="7" name="Content Placeholder 6" descr="A close up of a flower garden&#10;&#10;Description automatically generated">
            <a:extLst>
              <a:ext uri="{FF2B5EF4-FFF2-40B4-BE49-F238E27FC236}">
                <a16:creationId xmlns:a16="http://schemas.microsoft.com/office/drawing/2014/main" id="{82697397-5032-4C65-A1CD-868BBE8B97D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276347" y="1115921"/>
            <a:ext cx="4179634" cy="5594282"/>
          </a:xfrm>
        </p:spPr>
      </p:pic>
    </p:spTree>
    <p:extLst>
      <p:ext uri="{BB962C8B-B14F-4D97-AF65-F5344CB8AC3E}">
        <p14:creationId xmlns:p14="http://schemas.microsoft.com/office/powerpoint/2010/main" val="399910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7F92-4D09-4881-98A9-93A8725C1387}"/>
              </a:ext>
            </a:extLst>
          </p:cNvPr>
          <p:cNvSpPr>
            <a:spLocks noGrp="1"/>
          </p:cNvSpPr>
          <p:nvPr>
            <p:ph type="title"/>
          </p:nvPr>
        </p:nvSpPr>
        <p:spPr/>
        <p:txBody>
          <a:bodyPr/>
          <a:lstStyle/>
          <a:p>
            <a:pPr algn="ctr"/>
            <a:r>
              <a:rPr lang="ru-RU" dirty="0" smtClean="0"/>
              <a:t>ЕВАНГЕЛИЗМ</a:t>
            </a:r>
            <a:r>
              <a:rPr lang="en-US" dirty="0" smtClean="0"/>
              <a:t> </a:t>
            </a:r>
            <a:r>
              <a:rPr lang="en-US" dirty="0"/>
              <a:t>1910</a:t>
            </a:r>
          </a:p>
        </p:txBody>
      </p:sp>
      <p:pic>
        <p:nvPicPr>
          <p:cNvPr id="5" name="Content Placeholder 4" descr="A picture containing grass, outdoor, building, green&#10;&#10;Description automatically generated">
            <a:extLst>
              <a:ext uri="{FF2B5EF4-FFF2-40B4-BE49-F238E27FC236}">
                <a16:creationId xmlns:a16="http://schemas.microsoft.com/office/drawing/2014/main" id="{0B3EEA58-7838-4AA7-890D-CC7962327D81}"/>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248578" y="1361156"/>
            <a:ext cx="4106836" cy="5496844"/>
          </a:xfrm>
        </p:spPr>
      </p:pic>
    </p:spTree>
    <p:extLst>
      <p:ext uri="{BB962C8B-B14F-4D97-AF65-F5344CB8AC3E}">
        <p14:creationId xmlns:p14="http://schemas.microsoft.com/office/powerpoint/2010/main" val="4133352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8B3F-B35C-4FF1-8E53-DD014CD1C0F6}"/>
              </a:ext>
            </a:extLst>
          </p:cNvPr>
          <p:cNvSpPr>
            <a:spLocks noGrp="1"/>
          </p:cNvSpPr>
          <p:nvPr>
            <p:ph type="title"/>
          </p:nvPr>
        </p:nvSpPr>
        <p:spPr>
          <a:xfrm>
            <a:off x="838200" y="365125"/>
            <a:ext cx="10712116" cy="1325563"/>
          </a:xfrm>
        </p:spPr>
        <p:txBody>
          <a:bodyPr/>
          <a:lstStyle/>
          <a:p>
            <a:r>
              <a:rPr lang="ru-RU" sz="5500" dirty="0" smtClean="0"/>
              <a:t>ЕВАНГЕЛИЗМ</a:t>
            </a:r>
            <a:r>
              <a:rPr lang="en-US" sz="5500" dirty="0" smtClean="0"/>
              <a:t> </a:t>
            </a:r>
            <a:r>
              <a:rPr lang="en-US" sz="5500" dirty="0"/>
              <a:t>2015 </a:t>
            </a:r>
            <a:r>
              <a:rPr lang="ru-RU" sz="5500" dirty="0" smtClean="0"/>
              <a:t>-</a:t>
            </a:r>
            <a:r>
              <a:rPr lang="en-US" sz="5500" dirty="0" smtClean="0"/>
              <a:t> </a:t>
            </a:r>
            <a:r>
              <a:rPr lang="en-US" sz="5500" dirty="0"/>
              <a:t>2020</a:t>
            </a:r>
          </a:p>
        </p:txBody>
      </p:sp>
      <p:pic>
        <p:nvPicPr>
          <p:cNvPr id="4" name="Content Placeholder 3" descr="A painting of a person&#10;&#10;Description automatically generated">
            <a:extLst>
              <a:ext uri="{FF2B5EF4-FFF2-40B4-BE49-F238E27FC236}">
                <a16:creationId xmlns:a16="http://schemas.microsoft.com/office/drawing/2014/main" id="{176D7DBF-B0EA-4E5E-9FE9-D11A18CEC910}"/>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07959" y="1789836"/>
            <a:ext cx="8181474" cy="4456465"/>
          </a:xfrm>
          <a:prstGeom prst="rect">
            <a:avLst/>
          </a:prstGeom>
        </p:spPr>
      </p:pic>
    </p:spTree>
    <p:extLst>
      <p:ext uri="{BB962C8B-B14F-4D97-AF65-F5344CB8AC3E}">
        <p14:creationId xmlns:p14="http://schemas.microsoft.com/office/powerpoint/2010/main" val="4290229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5642-1382-4170-B529-893CCD5173A8}"/>
              </a:ext>
            </a:extLst>
          </p:cNvPr>
          <p:cNvSpPr>
            <a:spLocks noGrp="1"/>
          </p:cNvSpPr>
          <p:nvPr>
            <p:ph type="title"/>
          </p:nvPr>
        </p:nvSpPr>
        <p:spPr>
          <a:xfrm>
            <a:off x="838199" y="365125"/>
            <a:ext cx="9685421" cy="1325563"/>
          </a:xfrm>
        </p:spPr>
        <p:txBody>
          <a:bodyPr/>
          <a:lstStyle/>
          <a:p>
            <a:pPr algn="ctr"/>
            <a:r>
              <a:rPr lang="ru-RU" sz="5300" dirty="0" smtClean="0"/>
              <a:t>БИБЛИЯ В СОВРЕМЕННОМ РУССКОМ ПЕРЕВОДЕ</a:t>
            </a:r>
            <a:endParaRPr lang="en-US" sz="5300" dirty="0"/>
          </a:p>
        </p:txBody>
      </p:sp>
      <p:pic>
        <p:nvPicPr>
          <p:cNvPr id="8" name="Content Placeholder 7" descr="A picture containing indoor, white, sitting, hanging&#10;&#10;Description automatically generated">
            <a:extLst>
              <a:ext uri="{FF2B5EF4-FFF2-40B4-BE49-F238E27FC236}">
                <a16:creationId xmlns:a16="http://schemas.microsoft.com/office/drawing/2014/main" id="{BAE7CB72-7EBD-4A5D-ADFD-87672A8BDC3F}"/>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3054261" y="1001094"/>
            <a:ext cx="4776710" cy="6393442"/>
          </a:xfrm>
        </p:spPr>
      </p:pic>
    </p:spTree>
    <p:extLst>
      <p:ext uri="{BB962C8B-B14F-4D97-AF65-F5344CB8AC3E}">
        <p14:creationId xmlns:p14="http://schemas.microsoft.com/office/powerpoint/2010/main" val="2675478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E3FC-E3D2-4E8A-B5E2-47AFA3AD65E8}"/>
              </a:ext>
            </a:extLst>
          </p:cNvPr>
          <p:cNvSpPr>
            <a:spLocks noGrp="1"/>
          </p:cNvSpPr>
          <p:nvPr>
            <p:ph type="title"/>
          </p:nvPr>
        </p:nvSpPr>
        <p:spPr/>
        <p:txBody>
          <a:bodyPr/>
          <a:lstStyle/>
          <a:p>
            <a:pPr algn="ctr"/>
            <a:r>
              <a:rPr lang="ru-RU" dirty="0" smtClean="0"/>
              <a:t>АДВЕНТИСТСКОЕ ОБРАЗОВАНИЕ</a:t>
            </a:r>
            <a:endParaRPr lang="en-US" dirty="0"/>
          </a:p>
        </p:txBody>
      </p:sp>
      <p:pic>
        <p:nvPicPr>
          <p:cNvPr id="5" name="Content Placeholder 4" descr="A group of people posing for the camera&#10;&#10;Description automatically generated">
            <a:extLst>
              <a:ext uri="{FF2B5EF4-FFF2-40B4-BE49-F238E27FC236}">
                <a16:creationId xmlns:a16="http://schemas.microsoft.com/office/drawing/2014/main" id="{0F99A0DD-EB80-4F3C-A855-24C98F2157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8326" y="1805205"/>
            <a:ext cx="9173668" cy="6853888"/>
          </a:xfrm>
        </p:spPr>
      </p:pic>
    </p:spTree>
    <p:extLst>
      <p:ext uri="{BB962C8B-B14F-4D97-AF65-F5344CB8AC3E}">
        <p14:creationId xmlns:p14="http://schemas.microsoft.com/office/powerpoint/2010/main" val="404591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C5AF-1F51-47FC-9906-74C54BE77128}"/>
              </a:ext>
            </a:extLst>
          </p:cNvPr>
          <p:cNvSpPr>
            <a:spLocks noGrp="1"/>
          </p:cNvSpPr>
          <p:nvPr>
            <p:ph type="title"/>
          </p:nvPr>
        </p:nvSpPr>
        <p:spPr>
          <a:xfrm>
            <a:off x="141583" y="365125"/>
            <a:ext cx="10313860" cy="1331328"/>
          </a:xfrm>
        </p:spPr>
        <p:txBody>
          <a:bodyPr/>
          <a:lstStyle/>
          <a:p>
            <a:pPr algn="ctr"/>
            <a:r>
              <a:rPr lang="ru-RU" sz="5500" dirty="0" smtClean="0"/>
              <a:t>НОВАЯ НАЧАЛЬНАЯ ШКОЛА</a:t>
            </a:r>
            <a:endParaRPr lang="en-US" sz="5500" dirty="0"/>
          </a:p>
        </p:txBody>
      </p:sp>
      <p:pic>
        <p:nvPicPr>
          <p:cNvPr id="5" name="Content Placeholder 4" descr="A house with trees in the background&#10;&#10;Description automatically generated">
            <a:extLst>
              <a:ext uri="{FF2B5EF4-FFF2-40B4-BE49-F238E27FC236}">
                <a16:creationId xmlns:a16="http://schemas.microsoft.com/office/drawing/2014/main" id="{E2138374-8734-4795-8C0B-441DD9F5ABF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41583" y="1878540"/>
            <a:ext cx="10152886" cy="5713412"/>
          </a:xfrm>
        </p:spPr>
      </p:pic>
    </p:spTree>
    <p:extLst>
      <p:ext uri="{BB962C8B-B14F-4D97-AF65-F5344CB8AC3E}">
        <p14:creationId xmlns:p14="http://schemas.microsoft.com/office/powerpoint/2010/main" val="1298946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79650-4E3E-4DAE-B662-CB3D35BF23C6}"/>
              </a:ext>
            </a:extLst>
          </p:cNvPr>
          <p:cNvSpPr>
            <a:spLocks noGrp="1"/>
          </p:cNvSpPr>
          <p:nvPr>
            <p:ph type="title"/>
          </p:nvPr>
        </p:nvSpPr>
        <p:spPr/>
        <p:txBody>
          <a:bodyPr/>
          <a:lstStyle/>
          <a:p>
            <a:pPr algn="ctr"/>
            <a:r>
              <a:rPr lang="ru-RU" sz="5500" dirty="0"/>
              <a:t>ЖЕНСКОЕ ОБЩЕЖИТИЕ В СЕМИНАРИИ</a:t>
            </a:r>
            <a:endParaRPr lang="en-US" sz="5500" dirty="0"/>
          </a:p>
        </p:txBody>
      </p:sp>
      <p:pic>
        <p:nvPicPr>
          <p:cNvPr id="4" name="Picture 3" descr="A picture containing grass, outdoor, sky, building&#10;&#10;Description automatically generated">
            <a:extLst>
              <a:ext uri="{FF2B5EF4-FFF2-40B4-BE49-F238E27FC236}">
                <a16:creationId xmlns:a16="http://schemas.microsoft.com/office/drawing/2014/main" id="{6C033601-E7B9-4E43-9FEA-BCED5C50A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75" y="1690688"/>
            <a:ext cx="9144000" cy="6858000"/>
          </a:xfrm>
          <a:prstGeom prst="rect">
            <a:avLst/>
          </a:prstGeom>
        </p:spPr>
      </p:pic>
      <p:sp>
        <p:nvSpPr>
          <p:cNvPr id="7" name="Content Placeholder 6">
            <a:extLst>
              <a:ext uri="{FF2B5EF4-FFF2-40B4-BE49-F238E27FC236}">
                <a16:creationId xmlns:a16="http://schemas.microsoft.com/office/drawing/2014/main" id="{9CF4F910-27F5-4ABE-9063-566DEC04D04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4619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B1B7-355E-42C1-B30D-B3502743BECC}"/>
              </a:ext>
            </a:extLst>
          </p:cNvPr>
          <p:cNvSpPr>
            <a:spLocks noGrp="1"/>
          </p:cNvSpPr>
          <p:nvPr>
            <p:ph type="title"/>
          </p:nvPr>
        </p:nvSpPr>
        <p:spPr>
          <a:xfrm>
            <a:off x="435403" y="365125"/>
            <a:ext cx="9813758" cy="1325563"/>
          </a:xfrm>
        </p:spPr>
        <p:txBody>
          <a:bodyPr/>
          <a:lstStyle/>
          <a:p>
            <a:pPr algn="ctr"/>
            <a:r>
              <a:rPr lang="ru-RU" sz="5500" dirty="0" smtClean="0"/>
              <a:t>ЦЕРКОВЬ В АДВЕНТИСТСКОЙ ШКОЛЕ</a:t>
            </a:r>
            <a:endParaRPr lang="en-US" sz="5500" dirty="0"/>
          </a:p>
        </p:txBody>
      </p:sp>
      <p:pic>
        <p:nvPicPr>
          <p:cNvPr id="5" name="Picture 4">
            <a:extLst>
              <a:ext uri="{FF2B5EF4-FFF2-40B4-BE49-F238E27FC236}">
                <a16:creationId xmlns:a16="http://schemas.microsoft.com/office/drawing/2014/main" id="{EA27BBD1-8146-4F2C-80A1-0EE60C9752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92086" y="1690688"/>
            <a:ext cx="8100392" cy="5400262"/>
          </a:xfrm>
          <a:prstGeom prst="rect">
            <a:avLst/>
          </a:prstGeom>
        </p:spPr>
      </p:pic>
      <p:sp>
        <p:nvSpPr>
          <p:cNvPr id="7" name="Content Placeholder 6">
            <a:extLst>
              <a:ext uri="{FF2B5EF4-FFF2-40B4-BE49-F238E27FC236}">
                <a16:creationId xmlns:a16="http://schemas.microsoft.com/office/drawing/2014/main" id="{E3575B16-0CCE-486D-BE6C-344C1DD8B440}"/>
              </a:ext>
            </a:extLst>
          </p:cNvPr>
          <p:cNvSpPr>
            <a:spLocks noGrp="1"/>
          </p:cNvSpPr>
          <p:nvPr>
            <p:ph idx="1"/>
          </p:nvPr>
        </p:nvSpPr>
        <p:spPr>
          <a:xfrm>
            <a:off x="1211514" y="2117035"/>
            <a:ext cx="8180964" cy="3768518"/>
          </a:xfrm>
        </p:spPr>
        <p:txBody>
          <a:bodyPr/>
          <a:lstStyle/>
          <a:p>
            <a:endParaRPr lang="en-US" dirty="0"/>
          </a:p>
        </p:txBody>
      </p:sp>
    </p:spTree>
    <p:extLst>
      <p:ext uri="{BB962C8B-B14F-4D97-AF65-F5344CB8AC3E}">
        <p14:creationId xmlns:p14="http://schemas.microsoft.com/office/powerpoint/2010/main" val="3943458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BC1EF-8601-4035-8DE3-79F7085101B8}"/>
              </a:ext>
            </a:extLst>
          </p:cNvPr>
          <p:cNvSpPr>
            <a:spLocks noGrp="1"/>
          </p:cNvSpPr>
          <p:nvPr>
            <p:ph type="title"/>
          </p:nvPr>
        </p:nvSpPr>
        <p:spPr/>
        <p:txBody>
          <a:bodyPr/>
          <a:lstStyle/>
          <a:p>
            <a:pPr algn="ctr"/>
            <a:r>
              <a:rPr lang="ru-RU" sz="5500" dirty="0"/>
              <a:t>ДЕТСКИЕ ДОМА ДЛЯ СИРОТ</a:t>
            </a:r>
            <a:endParaRPr lang="en-US" sz="5500" dirty="0"/>
          </a:p>
        </p:txBody>
      </p:sp>
      <p:pic>
        <p:nvPicPr>
          <p:cNvPr id="4" name="Content Placeholder 3">
            <a:extLst>
              <a:ext uri="{FF2B5EF4-FFF2-40B4-BE49-F238E27FC236}">
                <a16:creationId xmlns:a16="http://schemas.microsoft.com/office/drawing/2014/main" id="{F139632E-80FB-4459-B27C-B19EAB206E7B}"/>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90334" y="1639733"/>
            <a:ext cx="8833922" cy="5302490"/>
          </a:xfrm>
          <a:prstGeom prst="rect">
            <a:avLst/>
          </a:prstGeom>
          <a:noFill/>
          <a:ln>
            <a:noFill/>
          </a:ln>
        </p:spPr>
      </p:pic>
    </p:spTree>
    <p:extLst>
      <p:ext uri="{BB962C8B-B14F-4D97-AF65-F5344CB8AC3E}">
        <p14:creationId xmlns:p14="http://schemas.microsoft.com/office/powerpoint/2010/main" val="1388547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20AE-909E-4886-8F12-46A0FAED8415}"/>
              </a:ext>
            </a:extLst>
          </p:cNvPr>
          <p:cNvSpPr>
            <a:spLocks noGrp="1"/>
          </p:cNvSpPr>
          <p:nvPr>
            <p:ph type="title"/>
          </p:nvPr>
        </p:nvSpPr>
        <p:spPr>
          <a:xfrm>
            <a:off x="-749968" y="231804"/>
            <a:ext cx="8927592" cy="1325563"/>
          </a:xfrm>
        </p:spPr>
        <p:txBody>
          <a:bodyPr/>
          <a:lstStyle/>
          <a:p>
            <a:pPr algn="ctr"/>
            <a:r>
              <a:rPr lang="ru-RU" sz="5500" dirty="0"/>
              <a:t>АФРИКАНСКИЕ ПРОЕКТЫ </a:t>
            </a:r>
            <a:r>
              <a:rPr lang="ru-RU" sz="5500" dirty="0" smtClean="0"/>
              <a:t>АДРА</a:t>
            </a:r>
            <a:endParaRPr lang="en-US" sz="5500" dirty="0"/>
          </a:p>
        </p:txBody>
      </p:sp>
      <p:pic>
        <p:nvPicPr>
          <p:cNvPr id="5" name="Content Placeholder 4" descr="A person posing for the camera&#10;&#10;Description automatically generated">
            <a:extLst>
              <a:ext uri="{FF2B5EF4-FFF2-40B4-BE49-F238E27FC236}">
                <a16:creationId xmlns:a16="http://schemas.microsoft.com/office/drawing/2014/main" id="{E0E67486-5321-429E-8208-6CC929F422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0172" y="1557367"/>
            <a:ext cx="3713082" cy="5248802"/>
          </a:xfrm>
        </p:spPr>
      </p:pic>
      <p:pic>
        <p:nvPicPr>
          <p:cNvPr id="7" name="Picture 6" descr="A close up of a metal object&#10;&#10;Description automatically generated">
            <a:extLst>
              <a:ext uri="{FF2B5EF4-FFF2-40B4-BE49-F238E27FC236}">
                <a16:creationId xmlns:a16="http://schemas.microsoft.com/office/drawing/2014/main" id="{BDE17A4C-3A8A-400D-9F3A-18A1437AA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29" y="1951422"/>
            <a:ext cx="6697578" cy="4460692"/>
          </a:xfrm>
          <a:prstGeom prst="rect">
            <a:avLst/>
          </a:prstGeom>
        </p:spPr>
      </p:pic>
    </p:spTree>
    <p:extLst>
      <p:ext uri="{BB962C8B-B14F-4D97-AF65-F5344CB8AC3E}">
        <p14:creationId xmlns:p14="http://schemas.microsoft.com/office/powerpoint/2010/main" val="389596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1D0C0-F4A5-49AA-92AD-027224722020}"/>
              </a:ext>
            </a:extLst>
          </p:cNvPr>
          <p:cNvSpPr>
            <a:spLocks noGrp="1"/>
          </p:cNvSpPr>
          <p:nvPr>
            <p:ph type="title"/>
          </p:nvPr>
        </p:nvSpPr>
        <p:spPr>
          <a:xfrm>
            <a:off x="838200" y="365125"/>
            <a:ext cx="8927592" cy="1297420"/>
          </a:xfrm>
        </p:spPr>
        <p:txBody>
          <a:bodyPr/>
          <a:lstStyle/>
          <a:p>
            <a:r>
              <a:rPr lang="en-US" dirty="0"/>
              <a:t>	</a:t>
            </a:r>
            <a:r>
              <a:rPr lang="ru-RU" dirty="0" smtClean="0"/>
              <a:t>     ИСПЫТАЙТЕ</a:t>
            </a:r>
            <a:endParaRPr lang="en-US" dirty="0"/>
          </a:p>
        </p:txBody>
      </p:sp>
      <p:sp>
        <p:nvSpPr>
          <p:cNvPr id="3" name="Content Placeholder 2">
            <a:extLst>
              <a:ext uri="{FF2B5EF4-FFF2-40B4-BE49-F238E27FC236}">
                <a16:creationId xmlns:a16="http://schemas.microsoft.com/office/drawing/2014/main" id="{4657DBBE-8F3B-4A14-B2C9-C692FA925685}"/>
              </a:ext>
            </a:extLst>
          </p:cNvPr>
          <p:cNvSpPr>
            <a:spLocks noGrp="1"/>
          </p:cNvSpPr>
          <p:nvPr>
            <p:ph idx="1"/>
          </p:nvPr>
        </p:nvSpPr>
        <p:spPr/>
        <p:txBody>
          <a:bodyPr>
            <a:normAutofit/>
          </a:bodyPr>
          <a:lstStyle/>
          <a:p>
            <a:pPr marL="0" indent="0" algn="ctr">
              <a:buNone/>
            </a:pPr>
            <a:endParaRPr lang="en-US" sz="6000" b="1" dirty="0"/>
          </a:p>
          <a:p>
            <a:pPr marL="0" indent="0" algn="ctr">
              <a:buNone/>
            </a:pPr>
            <a:endParaRPr lang="en-US" sz="6000" b="1" dirty="0"/>
          </a:p>
          <a:p>
            <a:pPr marL="0" indent="0" algn="ctr">
              <a:buNone/>
            </a:pPr>
            <a:r>
              <a:rPr lang="ru-RU" sz="6000" b="1" dirty="0" smtClean="0"/>
              <a:t>РАДОСТЬ ДАРЕНИЯ</a:t>
            </a:r>
            <a:endParaRPr lang="en-US" sz="6000" b="1" dirty="0"/>
          </a:p>
        </p:txBody>
      </p:sp>
    </p:spTree>
    <p:extLst>
      <p:ext uri="{BB962C8B-B14F-4D97-AF65-F5344CB8AC3E}">
        <p14:creationId xmlns:p14="http://schemas.microsoft.com/office/powerpoint/2010/main" val="880854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63FD-3630-4D49-A3A7-7D3CBC187AD0}"/>
              </a:ext>
            </a:extLst>
          </p:cNvPr>
          <p:cNvSpPr>
            <a:spLocks noGrp="1"/>
          </p:cNvSpPr>
          <p:nvPr>
            <p:ph type="title"/>
          </p:nvPr>
        </p:nvSpPr>
        <p:spPr/>
        <p:txBody>
          <a:bodyPr/>
          <a:lstStyle/>
          <a:p>
            <a:r>
              <a:rPr lang="ru-RU" dirty="0" smtClean="0"/>
              <a:t>КТО ТВОЯ СЕМЬЯ</a:t>
            </a:r>
            <a:endParaRPr lang="en-US" dirty="0"/>
          </a:p>
        </p:txBody>
      </p:sp>
      <p:sp>
        <p:nvSpPr>
          <p:cNvPr id="3" name="Content Placeholder 2">
            <a:extLst>
              <a:ext uri="{FF2B5EF4-FFF2-40B4-BE49-F238E27FC236}">
                <a16:creationId xmlns:a16="http://schemas.microsoft.com/office/drawing/2014/main" id="{C05C780E-F85B-4EB5-AD74-9A77888123B0}"/>
              </a:ext>
            </a:extLst>
          </p:cNvPr>
          <p:cNvSpPr>
            <a:spLocks noGrp="1"/>
          </p:cNvSpPr>
          <p:nvPr>
            <p:ph idx="1"/>
          </p:nvPr>
        </p:nvSpPr>
        <p:spPr/>
        <p:txBody>
          <a:bodyPr/>
          <a:lstStyle/>
          <a:p>
            <a:r>
              <a:rPr lang="ru-RU" dirty="0" smtClean="0"/>
              <a:t>Супруга</a:t>
            </a:r>
            <a:endParaRPr lang="en-US" dirty="0"/>
          </a:p>
          <a:p>
            <a:r>
              <a:rPr lang="ru-RU" dirty="0" smtClean="0"/>
              <a:t>Родители</a:t>
            </a:r>
            <a:endParaRPr lang="en-US" dirty="0"/>
          </a:p>
          <a:p>
            <a:r>
              <a:rPr lang="ru-RU" dirty="0" smtClean="0"/>
              <a:t>Дети</a:t>
            </a:r>
            <a:endParaRPr lang="en-US" dirty="0"/>
          </a:p>
          <a:p>
            <a:endParaRPr lang="en-US" dirty="0"/>
          </a:p>
          <a:p>
            <a:pPr marL="0" indent="0">
              <a:buNone/>
            </a:pPr>
            <a:r>
              <a:rPr lang="ru-RU" dirty="0"/>
              <a:t>Это те люди, которых Бог требует, чтобы вы обеспечивали.</a:t>
            </a:r>
            <a:endParaRPr lang="en-US" dirty="0"/>
          </a:p>
        </p:txBody>
      </p:sp>
    </p:spTree>
    <p:extLst>
      <p:ext uri="{BB962C8B-B14F-4D97-AF65-F5344CB8AC3E}">
        <p14:creationId xmlns:p14="http://schemas.microsoft.com/office/powerpoint/2010/main" val="1098053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125D-1990-4DBA-BEA9-14C159409D31}"/>
              </a:ext>
            </a:extLst>
          </p:cNvPr>
          <p:cNvSpPr>
            <a:spLocks noGrp="1"/>
          </p:cNvSpPr>
          <p:nvPr>
            <p:ph type="title"/>
          </p:nvPr>
        </p:nvSpPr>
        <p:spPr>
          <a:xfrm>
            <a:off x="295422" y="365125"/>
            <a:ext cx="9470370" cy="1325563"/>
          </a:xfrm>
        </p:spPr>
        <p:txBody>
          <a:bodyPr/>
          <a:lstStyle/>
          <a:p>
            <a:pPr algn="ctr"/>
            <a:r>
              <a:rPr lang="ru-RU" sz="5300" dirty="0"/>
              <a:t>ПОСЛЕДНЯЯ ВОЛЯ И ЗАВЕЩАНИЕ</a:t>
            </a:r>
            <a:endParaRPr lang="en-US" sz="5300" dirty="0"/>
          </a:p>
        </p:txBody>
      </p:sp>
      <p:pic>
        <p:nvPicPr>
          <p:cNvPr id="5" name="Content Placeholder 4" descr="A close up of a piece of paper&#10;&#10;Description automatically generated">
            <a:extLst>
              <a:ext uri="{FF2B5EF4-FFF2-40B4-BE49-F238E27FC236}">
                <a16:creationId xmlns:a16="http://schemas.microsoft.com/office/drawing/2014/main" id="{88CFE71C-D503-4C3D-A7E1-7FE848EBF5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7859" y="1828057"/>
            <a:ext cx="6223193" cy="4667395"/>
          </a:xfrm>
        </p:spPr>
      </p:pic>
    </p:spTree>
    <p:extLst>
      <p:ext uri="{BB962C8B-B14F-4D97-AF65-F5344CB8AC3E}">
        <p14:creationId xmlns:p14="http://schemas.microsoft.com/office/powerpoint/2010/main" val="3280142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1CC4-B825-4C17-8B9B-04A485A9DCCD}"/>
              </a:ext>
            </a:extLst>
          </p:cNvPr>
          <p:cNvSpPr>
            <a:spLocks noGrp="1"/>
          </p:cNvSpPr>
          <p:nvPr>
            <p:ph type="title"/>
          </p:nvPr>
        </p:nvSpPr>
        <p:spPr>
          <a:xfrm>
            <a:off x="0" y="365125"/>
            <a:ext cx="10691446" cy="1325563"/>
          </a:xfrm>
        </p:spPr>
        <p:txBody>
          <a:bodyPr/>
          <a:lstStyle/>
          <a:p>
            <a:pPr algn="ctr"/>
            <a:r>
              <a:rPr lang="ru-RU" sz="5500" dirty="0"/>
              <a:t>НЕТ ПОСЛЕДНЕЙ ВОЛИ И ЗАВЕЩАНИЯ</a:t>
            </a:r>
            <a:endParaRPr lang="en-US" sz="5500" dirty="0"/>
          </a:p>
        </p:txBody>
      </p:sp>
      <p:sp>
        <p:nvSpPr>
          <p:cNvPr id="3" name="Content Placeholder 2">
            <a:extLst>
              <a:ext uri="{FF2B5EF4-FFF2-40B4-BE49-F238E27FC236}">
                <a16:creationId xmlns:a16="http://schemas.microsoft.com/office/drawing/2014/main" id="{8664E327-AA2E-436C-B25C-6BA6E2AAAD4A}"/>
              </a:ext>
            </a:extLst>
          </p:cNvPr>
          <p:cNvSpPr>
            <a:spLocks noGrp="1"/>
          </p:cNvSpPr>
          <p:nvPr>
            <p:ph idx="1"/>
          </p:nvPr>
        </p:nvSpPr>
        <p:spPr/>
        <p:txBody>
          <a:bodyPr>
            <a:normAutofit/>
          </a:bodyPr>
          <a:lstStyle/>
          <a:p>
            <a:r>
              <a:rPr lang="ru-RU" sz="3600" dirty="0"/>
              <a:t>Действие </a:t>
            </a:r>
            <a:r>
              <a:rPr lang="ru-RU" sz="3600" dirty="0" smtClean="0"/>
              <a:t>закона</a:t>
            </a:r>
          </a:p>
          <a:p>
            <a:r>
              <a:rPr lang="ru-RU" sz="3600" dirty="0" smtClean="0"/>
              <a:t>Сделка с недвижимостью</a:t>
            </a:r>
            <a:endParaRPr lang="ru-RU" sz="3600" dirty="0"/>
          </a:p>
          <a:p>
            <a:r>
              <a:rPr lang="ru-RU" sz="3600" dirty="0" smtClean="0"/>
              <a:t>Регистрация транспортного средства</a:t>
            </a:r>
            <a:endParaRPr lang="ru-RU" sz="3600" dirty="0"/>
          </a:p>
          <a:p>
            <a:r>
              <a:rPr lang="ru-RU" sz="3600" dirty="0" smtClean="0"/>
              <a:t>Бенефициар </a:t>
            </a:r>
            <a:r>
              <a:rPr lang="ru-RU" sz="3600" dirty="0"/>
              <a:t>банковского </a:t>
            </a:r>
            <a:r>
              <a:rPr lang="ru-RU" sz="3600" dirty="0" smtClean="0"/>
              <a:t>счета</a:t>
            </a:r>
          </a:p>
          <a:p>
            <a:r>
              <a:rPr lang="ru-RU" sz="3600" dirty="0" smtClean="0"/>
              <a:t>Пенсионный бенефициар</a:t>
            </a:r>
          </a:p>
          <a:p>
            <a:r>
              <a:rPr lang="ru-RU" sz="3600" dirty="0" smtClean="0"/>
              <a:t>Бенефициар </a:t>
            </a:r>
            <a:r>
              <a:rPr lang="ru-RU" sz="3600" dirty="0"/>
              <a:t>по страхованию жизни</a:t>
            </a:r>
            <a:endParaRPr lang="en-US" sz="3600" dirty="0"/>
          </a:p>
        </p:txBody>
      </p:sp>
    </p:spTree>
    <p:extLst>
      <p:ext uri="{BB962C8B-B14F-4D97-AF65-F5344CB8AC3E}">
        <p14:creationId xmlns:p14="http://schemas.microsoft.com/office/powerpoint/2010/main" val="1649012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4680-CE23-450B-9211-CDD7EB9A4ACE}"/>
              </a:ext>
            </a:extLst>
          </p:cNvPr>
          <p:cNvSpPr>
            <a:spLocks noGrp="1"/>
          </p:cNvSpPr>
          <p:nvPr>
            <p:ph type="title"/>
          </p:nvPr>
        </p:nvSpPr>
        <p:spPr>
          <a:xfrm>
            <a:off x="196948" y="365125"/>
            <a:ext cx="9931790" cy="1325563"/>
          </a:xfrm>
        </p:spPr>
        <p:txBody>
          <a:bodyPr/>
          <a:lstStyle/>
          <a:p>
            <a:pPr algn="ctr"/>
            <a:r>
              <a:rPr lang="ru-RU" sz="5500" dirty="0"/>
              <a:t>ПЛАН ДЛЯ ВАШЕЙ СТРАНЫ</a:t>
            </a:r>
            <a:endParaRPr lang="en-US" sz="5500" dirty="0"/>
          </a:p>
        </p:txBody>
      </p:sp>
      <p:sp>
        <p:nvSpPr>
          <p:cNvPr id="3" name="Content Placeholder 2">
            <a:extLst>
              <a:ext uri="{FF2B5EF4-FFF2-40B4-BE49-F238E27FC236}">
                <a16:creationId xmlns:a16="http://schemas.microsoft.com/office/drawing/2014/main" id="{FAB3082C-FF80-4547-A833-749D2B7B4BF6}"/>
              </a:ext>
            </a:extLst>
          </p:cNvPr>
          <p:cNvSpPr>
            <a:spLocks noGrp="1"/>
          </p:cNvSpPr>
          <p:nvPr>
            <p:ph idx="1"/>
          </p:nvPr>
        </p:nvSpPr>
        <p:spPr/>
        <p:txBody>
          <a:bodyPr/>
          <a:lstStyle/>
          <a:p>
            <a:pPr marL="0" indent="0">
              <a:buNone/>
            </a:pPr>
            <a:r>
              <a:rPr lang="ru-RU" dirty="0"/>
              <a:t>В каждой стране мира есть законы, которые влияют на планирование вашей семьи</a:t>
            </a:r>
            <a:endParaRPr lang="en-US" dirty="0"/>
          </a:p>
        </p:txBody>
      </p:sp>
    </p:spTree>
    <p:extLst>
      <p:ext uri="{BB962C8B-B14F-4D97-AF65-F5344CB8AC3E}">
        <p14:creationId xmlns:p14="http://schemas.microsoft.com/office/powerpoint/2010/main" val="2515376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68E0-0124-4082-9877-BAE493BA3A70}"/>
              </a:ext>
            </a:extLst>
          </p:cNvPr>
          <p:cNvSpPr>
            <a:spLocks noGrp="1"/>
          </p:cNvSpPr>
          <p:nvPr>
            <p:ph type="title"/>
          </p:nvPr>
        </p:nvSpPr>
        <p:spPr>
          <a:xfrm>
            <a:off x="1" y="365125"/>
            <a:ext cx="10367888" cy="1325563"/>
          </a:xfrm>
        </p:spPr>
        <p:txBody>
          <a:bodyPr/>
          <a:lstStyle/>
          <a:p>
            <a:pPr algn="ctr"/>
            <a:r>
              <a:rPr lang="ru-RU" sz="5500" dirty="0"/>
              <a:t>МОЛИТЕСЬ БОГУ О МУДРОСТИ</a:t>
            </a:r>
            <a:endParaRPr lang="en-US" sz="5500" dirty="0"/>
          </a:p>
        </p:txBody>
      </p:sp>
      <p:sp>
        <p:nvSpPr>
          <p:cNvPr id="3" name="Content Placeholder 2">
            <a:extLst>
              <a:ext uri="{FF2B5EF4-FFF2-40B4-BE49-F238E27FC236}">
                <a16:creationId xmlns:a16="http://schemas.microsoft.com/office/drawing/2014/main" id="{E644C0A3-FFC2-48B3-9DA6-822922ED2323}"/>
              </a:ext>
            </a:extLst>
          </p:cNvPr>
          <p:cNvSpPr>
            <a:spLocks noGrp="1"/>
          </p:cNvSpPr>
          <p:nvPr>
            <p:ph idx="1"/>
          </p:nvPr>
        </p:nvSpPr>
        <p:spPr>
          <a:xfrm>
            <a:off x="854242" y="2194593"/>
            <a:ext cx="8927592" cy="4351338"/>
          </a:xfrm>
        </p:spPr>
        <p:txBody>
          <a:bodyPr/>
          <a:lstStyle/>
          <a:p>
            <a:pPr marL="0" indent="0" algn="ctr">
              <a:buNone/>
            </a:pPr>
            <a:r>
              <a:rPr lang="ru-RU" b="1" dirty="0"/>
              <a:t>Если же у кого из вас недостает мудрости, да просит у Бога, дающего всем просто и без упреков, – и дастся ему</a:t>
            </a:r>
            <a:r>
              <a:rPr lang="ru-RU" b="1" dirty="0" smtClean="0"/>
              <a:t>.</a:t>
            </a:r>
          </a:p>
          <a:p>
            <a:pPr marL="0" indent="0">
              <a:buNone/>
            </a:pPr>
            <a:endParaRPr lang="ru-RU" b="1" dirty="0" smtClean="0"/>
          </a:p>
          <a:p>
            <a:pPr marL="0" indent="0" algn="ctr">
              <a:buNone/>
            </a:pPr>
            <a:r>
              <a:rPr lang="ru-RU" dirty="0"/>
              <a:t>Иакова 1:5</a:t>
            </a:r>
            <a:endParaRPr lang="en-US" dirty="0"/>
          </a:p>
          <a:p>
            <a:endParaRPr lang="en-US" dirty="0"/>
          </a:p>
        </p:txBody>
      </p:sp>
    </p:spTree>
    <p:extLst>
      <p:ext uri="{BB962C8B-B14F-4D97-AF65-F5344CB8AC3E}">
        <p14:creationId xmlns:p14="http://schemas.microsoft.com/office/powerpoint/2010/main" val="3605052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72EE-A905-4259-AE74-BC0D213CEFFC}"/>
              </a:ext>
            </a:extLst>
          </p:cNvPr>
          <p:cNvSpPr>
            <a:spLocks noGrp="1"/>
          </p:cNvSpPr>
          <p:nvPr>
            <p:ph type="title"/>
          </p:nvPr>
        </p:nvSpPr>
        <p:spPr/>
        <p:txBody>
          <a:bodyPr/>
          <a:lstStyle/>
          <a:p>
            <a:r>
              <a:rPr lang="en-US" dirty="0"/>
              <a:t>WWW.WILLPLAN.ORG</a:t>
            </a:r>
          </a:p>
        </p:txBody>
      </p:sp>
      <p:pic>
        <p:nvPicPr>
          <p:cNvPr id="5" name="Content Placeholder 4" descr="A picture containing drawing&#10;&#10;Description automatically generated">
            <a:extLst>
              <a:ext uri="{FF2B5EF4-FFF2-40B4-BE49-F238E27FC236}">
                <a16:creationId xmlns:a16="http://schemas.microsoft.com/office/drawing/2014/main" id="{5E05DF51-DFA2-4B91-B69B-544E98F652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713" y="2419934"/>
            <a:ext cx="10905926" cy="3162720"/>
          </a:xfrm>
        </p:spPr>
      </p:pic>
    </p:spTree>
    <p:extLst>
      <p:ext uri="{BB962C8B-B14F-4D97-AF65-F5344CB8AC3E}">
        <p14:creationId xmlns:p14="http://schemas.microsoft.com/office/powerpoint/2010/main" val="196800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FB459-FA0F-41BE-82F0-95AF658EA73A}"/>
              </a:ext>
            </a:extLst>
          </p:cNvPr>
          <p:cNvSpPr>
            <a:spLocks noGrp="1"/>
          </p:cNvSpPr>
          <p:nvPr>
            <p:ph type="title"/>
          </p:nvPr>
        </p:nvSpPr>
        <p:spPr>
          <a:xfrm>
            <a:off x="838199" y="365125"/>
            <a:ext cx="9646227" cy="1325563"/>
          </a:xfrm>
        </p:spPr>
        <p:txBody>
          <a:bodyPr/>
          <a:lstStyle/>
          <a:p>
            <a:r>
              <a:rPr lang="ru-RU" sz="5500" dirty="0" smtClean="0"/>
              <a:t>ФОРМУЛИРОВКА МИССИИ</a:t>
            </a:r>
            <a:endParaRPr lang="en-US" sz="5500" dirty="0"/>
          </a:p>
        </p:txBody>
      </p:sp>
      <p:sp>
        <p:nvSpPr>
          <p:cNvPr id="3" name="Content Placeholder 2">
            <a:extLst>
              <a:ext uri="{FF2B5EF4-FFF2-40B4-BE49-F238E27FC236}">
                <a16:creationId xmlns:a16="http://schemas.microsoft.com/office/drawing/2014/main" id="{49F7FC69-1C89-4544-9040-F174CBE6475A}"/>
              </a:ext>
            </a:extLst>
          </p:cNvPr>
          <p:cNvSpPr>
            <a:spLocks noGrp="1"/>
          </p:cNvSpPr>
          <p:nvPr>
            <p:ph idx="1"/>
          </p:nvPr>
        </p:nvSpPr>
        <p:spPr/>
        <p:txBody>
          <a:bodyPr>
            <a:normAutofit fontScale="92500"/>
          </a:bodyPr>
          <a:lstStyle/>
          <a:p>
            <a:pPr marL="0" indent="0">
              <a:buNone/>
            </a:pPr>
            <a:r>
              <a:rPr lang="ru-RU" dirty="0" smtClean="0"/>
              <a:t>Служба доверия и планируемых пожертвований (PGTS</a:t>
            </a:r>
            <a:r>
              <a:rPr lang="ru-RU" dirty="0"/>
              <a:t>) помогает людям испытывать радость от пожертвований на протяжении всей жизни. Наша цель — связать энтузиазм людей с миссией и работой Церкви А</a:t>
            </a:r>
            <a:r>
              <a:rPr lang="ru-RU" dirty="0" smtClean="0"/>
              <a:t>двентистов Седьмого Дня </a:t>
            </a:r>
            <a:r>
              <a:rPr lang="ru-RU" dirty="0"/>
              <a:t>по расширению Царства Небесного.</a:t>
            </a:r>
            <a:endParaRPr lang="en-US" dirty="0"/>
          </a:p>
        </p:txBody>
      </p:sp>
    </p:spTree>
    <p:extLst>
      <p:ext uri="{BB962C8B-B14F-4D97-AF65-F5344CB8AC3E}">
        <p14:creationId xmlns:p14="http://schemas.microsoft.com/office/powerpoint/2010/main" val="2510947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339B-B48A-4171-9D99-47457DC3D7C2}"/>
              </a:ext>
            </a:extLst>
          </p:cNvPr>
          <p:cNvSpPr>
            <a:spLocks noGrp="1"/>
          </p:cNvSpPr>
          <p:nvPr>
            <p:ph type="title"/>
          </p:nvPr>
        </p:nvSpPr>
        <p:spPr>
          <a:xfrm>
            <a:off x="838200" y="365125"/>
            <a:ext cx="9749590" cy="1325563"/>
          </a:xfrm>
        </p:spPr>
        <p:txBody>
          <a:bodyPr/>
          <a:lstStyle/>
          <a:p>
            <a:pPr algn="ctr"/>
            <a:r>
              <a:rPr lang="ru-RU" sz="5300" dirty="0" smtClean="0"/>
              <a:t>ПЛАНИРУЕМЫЕ ПОЖЕРТВОВАНИЯ</a:t>
            </a:r>
            <a:endParaRPr lang="en-US" sz="5300" dirty="0"/>
          </a:p>
        </p:txBody>
      </p:sp>
      <p:sp>
        <p:nvSpPr>
          <p:cNvPr id="3" name="Content Placeholder 2">
            <a:extLst>
              <a:ext uri="{FF2B5EF4-FFF2-40B4-BE49-F238E27FC236}">
                <a16:creationId xmlns:a16="http://schemas.microsoft.com/office/drawing/2014/main" id="{2B0C7581-E668-4C4E-B06A-2EF8D75D7EB2}"/>
              </a:ext>
            </a:extLst>
          </p:cNvPr>
          <p:cNvSpPr>
            <a:spLocks noGrp="1"/>
          </p:cNvSpPr>
          <p:nvPr>
            <p:ph idx="1"/>
          </p:nvPr>
        </p:nvSpPr>
        <p:spPr/>
        <p:txBody>
          <a:bodyPr>
            <a:normAutofit/>
          </a:bodyPr>
          <a:lstStyle/>
          <a:p>
            <a:pPr marL="0" indent="0">
              <a:buNone/>
            </a:pPr>
            <a:r>
              <a:rPr lang="ru-RU" dirty="0" smtClean="0"/>
              <a:t>Планируемые пожертвования призывают </a:t>
            </a:r>
            <a:r>
              <a:rPr lang="ru-RU" dirty="0"/>
              <a:t>каждого члена Церкви </a:t>
            </a:r>
            <a:r>
              <a:rPr lang="ru-RU" dirty="0" smtClean="0"/>
              <a:t>Адвентистов Седьмого </a:t>
            </a:r>
            <a:r>
              <a:rPr lang="ru-RU" dirty="0"/>
              <a:t>Д</a:t>
            </a:r>
            <a:r>
              <a:rPr lang="ru-RU" dirty="0" smtClean="0"/>
              <a:t>ня </a:t>
            </a:r>
            <a:r>
              <a:rPr lang="ru-RU" dirty="0"/>
              <a:t>иметь план для своей семьи, который чтит Бога и сохраняет Божье имущество, работающее на Бога.</a:t>
            </a:r>
            <a:endParaRPr lang="en-US" dirty="0"/>
          </a:p>
        </p:txBody>
      </p:sp>
    </p:spTree>
    <p:extLst>
      <p:ext uri="{BB962C8B-B14F-4D97-AF65-F5344CB8AC3E}">
        <p14:creationId xmlns:p14="http://schemas.microsoft.com/office/powerpoint/2010/main" val="3068835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F51C6-4D2B-4761-9D09-0DEFB2629489}"/>
              </a:ext>
            </a:extLst>
          </p:cNvPr>
          <p:cNvSpPr>
            <a:spLocks noGrp="1"/>
          </p:cNvSpPr>
          <p:nvPr>
            <p:ph type="title"/>
          </p:nvPr>
        </p:nvSpPr>
        <p:spPr/>
        <p:txBody>
          <a:bodyPr/>
          <a:lstStyle/>
          <a:p>
            <a:r>
              <a:rPr lang="ru-RU" dirty="0" smtClean="0"/>
              <a:t>Служба доверия</a:t>
            </a:r>
            <a:endParaRPr lang="en-US" dirty="0"/>
          </a:p>
        </p:txBody>
      </p:sp>
      <p:sp>
        <p:nvSpPr>
          <p:cNvPr id="3" name="Content Placeholder 2">
            <a:extLst>
              <a:ext uri="{FF2B5EF4-FFF2-40B4-BE49-F238E27FC236}">
                <a16:creationId xmlns:a16="http://schemas.microsoft.com/office/drawing/2014/main" id="{97DE5993-5A3D-4969-BF16-FF92A360743B}"/>
              </a:ext>
            </a:extLst>
          </p:cNvPr>
          <p:cNvSpPr>
            <a:spLocks noGrp="1"/>
          </p:cNvSpPr>
          <p:nvPr>
            <p:ph idx="1"/>
          </p:nvPr>
        </p:nvSpPr>
        <p:spPr/>
        <p:txBody>
          <a:bodyPr/>
          <a:lstStyle/>
          <a:p>
            <a:pPr marL="0" indent="0">
              <a:buNone/>
            </a:pPr>
            <a:r>
              <a:rPr lang="ru-RU" dirty="0" smtClean="0"/>
              <a:t>Служба доверия - </a:t>
            </a:r>
            <a:r>
              <a:rPr lang="ru-RU" dirty="0"/>
              <a:t>это процесс получения подарков от членов церкви и других друзей церкви на профессиональной </a:t>
            </a:r>
            <a:r>
              <a:rPr lang="ru-RU" dirty="0" smtClean="0"/>
              <a:t>основе.</a:t>
            </a:r>
            <a:endParaRPr lang="en-US" dirty="0"/>
          </a:p>
        </p:txBody>
      </p:sp>
    </p:spTree>
    <p:extLst>
      <p:ext uri="{BB962C8B-B14F-4D97-AF65-F5344CB8AC3E}">
        <p14:creationId xmlns:p14="http://schemas.microsoft.com/office/powerpoint/2010/main" val="4169055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BBC1-8850-4713-8DF2-AA185164EBFD}"/>
              </a:ext>
            </a:extLst>
          </p:cNvPr>
          <p:cNvSpPr>
            <a:spLocks noGrp="1"/>
          </p:cNvSpPr>
          <p:nvPr>
            <p:ph type="title"/>
          </p:nvPr>
        </p:nvSpPr>
        <p:spPr>
          <a:xfrm>
            <a:off x="149087" y="365125"/>
            <a:ext cx="10147852" cy="1325563"/>
          </a:xfrm>
        </p:spPr>
        <p:txBody>
          <a:bodyPr/>
          <a:lstStyle/>
          <a:p>
            <a:pPr algn="ctr"/>
            <a:r>
              <a:rPr lang="ru-RU" sz="5300" dirty="0" smtClean="0"/>
              <a:t>Глобальные планируемые пожертвования</a:t>
            </a:r>
            <a:endParaRPr lang="en-US" sz="5300" dirty="0"/>
          </a:p>
        </p:txBody>
      </p:sp>
      <p:sp>
        <p:nvSpPr>
          <p:cNvPr id="3" name="Content Placeholder 2">
            <a:extLst>
              <a:ext uri="{FF2B5EF4-FFF2-40B4-BE49-F238E27FC236}">
                <a16:creationId xmlns:a16="http://schemas.microsoft.com/office/drawing/2014/main" id="{99D80242-B262-4A65-B458-AD0BB66538CB}"/>
              </a:ext>
            </a:extLst>
          </p:cNvPr>
          <p:cNvSpPr>
            <a:spLocks noGrp="1"/>
          </p:cNvSpPr>
          <p:nvPr>
            <p:ph idx="1"/>
          </p:nvPr>
        </p:nvSpPr>
        <p:spPr/>
        <p:txBody>
          <a:bodyPr>
            <a:normAutofit lnSpcReduction="10000"/>
          </a:bodyPr>
          <a:lstStyle/>
          <a:p>
            <a:pPr marL="0" indent="0">
              <a:buNone/>
            </a:pPr>
            <a:r>
              <a:rPr lang="ru-RU" b="1" dirty="0"/>
              <a:t>Служение </a:t>
            </a:r>
            <a:r>
              <a:rPr lang="ru-RU" b="1" dirty="0" smtClean="0"/>
              <a:t>Планируемых пожертвований призывает </a:t>
            </a:r>
            <a:r>
              <a:rPr lang="ru-RU" b="1" dirty="0"/>
              <a:t>каждую </a:t>
            </a:r>
            <a:r>
              <a:rPr lang="ru-RU" b="1" dirty="0" smtClean="0"/>
              <a:t>семью, члена </a:t>
            </a:r>
            <a:r>
              <a:rPr lang="ru-RU" b="1" dirty="0"/>
              <a:t>церкви откликнуться на Божью благодать, делая пожертвования в течение жизни и составляя план в отношении имущества, что является венцом управления. </a:t>
            </a:r>
          </a:p>
        </p:txBody>
      </p:sp>
    </p:spTree>
    <p:extLst>
      <p:ext uri="{BB962C8B-B14F-4D97-AF65-F5344CB8AC3E}">
        <p14:creationId xmlns:p14="http://schemas.microsoft.com/office/powerpoint/2010/main" val="49777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30AA-F31C-4C69-AAFC-68D6297792DC}"/>
              </a:ext>
            </a:extLst>
          </p:cNvPr>
          <p:cNvSpPr>
            <a:spLocks noGrp="1"/>
          </p:cNvSpPr>
          <p:nvPr>
            <p:ph type="title"/>
          </p:nvPr>
        </p:nvSpPr>
        <p:spPr>
          <a:xfrm>
            <a:off x="248477" y="365125"/>
            <a:ext cx="10008705" cy="1325563"/>
          </a:xfrm>
        </p:spPr>
        <p:txBody>
          <a:bodyPr/>
          <a:lstStyle/>
          <a:p>
            <a:pPr algn="ctr"/>
            <a:r>
              <a:rPr lang="ru-RU" sz="5300" dirty="0"/>
              <a:t>Глобальные </a:t>
            </a:r>
            <a:r>
              <a:rPr lang="ru-RU" sz="5300" dirty="0" smtClean="0"/>
              <a:t>планируемые пожертвования</a:t>
            </a:r>
            <a:endParaRPr lang="en-US" sz="5300" dirty="0"/>
          </a:p>
        </p:txBody>
      </p:sp>
      <p:sp>
        <p:nvSpPr>
          <p:cNvPr id="3" name="Content Placeholder 2">
            <a:extLst>
              <a:ext uri="{FF2B5EF4-FFF2-40B4-BE49-F238E27FC236}">
                <a16:creationId xmlns:a16="http://schemas.microsoft.com/office/drawing/2014/main" id="{2BFEB35F-9325-4C4A-B6E5-21C470CF5BAE}"/>
              </a:ext>
            </a:extLst>
          </p:cNvPr>
          <p:cNvSpPr>
            <a:spLocks noGrp="1"/>
          </p:cNvSpPr>
          <p:nvPr>
            <p:ph idx="1"/>
          </p:nvPr>
        </p:nvSpPr>
        <p:spPr/>
        <p:txBody>
          <a:bodyPr>
            <a:normAutofit fontScale="92500" lnSpcReduction="20000"/>
          </a:bodyPr>
          <a:lstStyle/>
          <a:p>
            <a:pPr marL="0" indent="0">
              <a:buNone/>
            </a:pPr>
            <a:r>
              <a:rPr lang="ru-RU" dirty="0"/>
              <a:t>Ответственность за планирование недвижимости включает в себя больше, чем просто деньги и имущество. Планирование включает, но не ограничивается этим; родители, планирующие передать свою веру в Бога и ценности своим детям, а также правильное воспитание детей, чтобы они стали следующим поколением верных управителей.</a:t>
            </a:r>
            <a:endParaRPr lang="en-US" dirty="0"/>
          </a:p>
        </p:txBody>
      </p:sp>
    </p:spTree>
    <p:extLst>
      <p:ext uri="{BB962C8B-B14F-4D97-AF65-F5344CB8AC3E}">
        <p14:creationId xmlns:p14="http://schemas.microsoft.com/office/powerpoint/2010/main" val="620589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E1D6-65CE-43E7-B0C4-620D4C6C4ADB}"/>
              </a:ext>
            </a:extLst>
          </p:cNvPr>
          <p:cNvSpPr>
            <a:spLocks noGrp="1"/>
          </p:cNvSpPr>
          <p:nvPr>
            <p:ph type="title"/>
          </p:nvPr>
        </p:nvSpPr>
        <p:spPr>
          <a:xfrm>
            <a:off x="327991" y="365125"/>
            <a:ext cx="9988826" cy="1325563"/>
          </a:xfrm>
        </p:spPr>
        <p:txBody>
          <a:bodyPr/>
          <a:lstStyle/>
          <a:p>
            <a:pPr algn="ctr"/>
            <a:r>
              <a:rPr lang="ru-RU" sz="5300" dirty="0"/>
              <a:t>Глобальные планируемые пожертвования</a:t>
            </a:r>
            <a:endParaRPr lang="en-US" sz="5300" dirty="0"/>
          </a:p>
        </p:txBody>
      </p:sp>
      <p:sp>
        <p:nvSpPr>
          <p:cNvPr id="3" name="Content Placeholder 2">
            <a:extLst>
              <a:ext uri="{FF2B5EF4-FFF2-40B4-BE49-F238E27FC236}">
                <a16:creationId xmlns:a16="http://schemas.microsoft.com/office/drawing/2014/main" id="{B6D4074C-4DF1-498B-A448-A49290CA36B3}"/>
              </a:ext>
            </a:extLst>
          </p:cNvPr>
          <p:cNvSpPr>
            <a:spLocks noGrp="1"/>
          </p:cNvSpPr>
          <p:nvPr>
            <p:ph idx="1"/>
          </p:nvPr>
        </p:nvSpPr>
        <p:spPr/>
        <p:txBody>
          <a:bodyPr>
            <a:normAutofit fontScale="85000" lnSpcReduction="20000"/>
          </a:bodyPr>
          <a:lstStyle/>
          <a:p>
            <a:pPr marL="0" indent="0">
              <a:buNone/>
            </a:pPr>
            <a:r>
              <a:rPr lang="ru-RU" dirty="0"/>
              <a:t>Планирование пожертвований побуждает каждого члена церкви иметь собственный план, который прославляет Бога и воздает Ему славу. Почитание Бога включает обеспечение потребностей семьи, а также партнерство с Богом в выполнении Его миссии посредством надлежащего использования всех Его даров и ресурсов. План почитания Бога передает веру в Бога, имущество и ценности последующим поколениям.</a:t>
            </a:r>
            <a:endParaRPr lang="en-US" dirty="0"/>
          </a:p>
        </p:txBody>
      </p:sp>
    </p:spTree>
    <p:extLst>
      <p:ext uri="{BB962C8B-B14F-4D97-AF65-F5344CB8AC3E}">
        <p14:creationId xmlns:p14="http://schemas.microsoft.com/office/powerpoint/2010/main" val="1772294544"/>
      </p:ext>
    </p:extLst>
  </p:cSld>
  <p:clrMapOvr>
    <a:masterClrMapping/>
  </p:clrMapOvr>
</p:sld>
</file>

<file path=ppt/theme/theme1.xml><?xml version="1.0" encoding="utf-8"?>
<a:theme xmlns:a="http://schemas.openxmlformats.org/drawingml/2006/main" name="NAD Them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dvent Sans Logo">
      <a:majorFont>
        <a:latin typeface="Advent Sans Logo"/>
        <a:ea typeface=""/>
        <a:cs typeface=""/>
      </a:majorFont>
      <a:minorFont>
        <a:latin typeface="Advent Sans Log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D Theme 1" id="{ECA2F9EB-B19C-4589-8171-B07C56F6F040}" vid="{0939EE56-CD47-4D1F-92D1-DDAF2325EB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NAD Theme 1</Template>
  <TotalTime>703</TotalTime>
  <Words>1291</Words>
  <Application>Microsoft Office PowerPoint</Application>
  <PresentationFormat>Широкоэкранный</PresentationFormat>
  <Paragraphs>123</Paragraphs>
  <Slides>35</Slides>
  <Notes>17</Notes>
  <HiddenSlides>1</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35</vt:i4>
      </vt:variant>
    </vt:vector>
  </HeadingPairs>
  <TitlesOfParts>
    <vt:vector size="39" baseType="lpstr">
      <vt:lpstr>Advent Sans Logo</vt:lpstr>
      <vt:lpstr>Arial</vt:lpstr>
      <vt:lpstr>Calibri</vt:lpstr>
      <vt:lpstr>NAD Theme 1</vt:lpstr>
      <vt:lpstr>УДИВИТЕЛЬНЫЕ ПЛАНИРУЕМЫЕ ПОЖЕРТВОВАНИЯ</vt:lpstr>
      <vt:lpstr>ГЛОБАЛЬНОЕ</vt:lpstr>
      <vt:lpstr>      ИСПЫТАЙТЕ</vt:lpstr>
      <vt:lpstr>ФОРМУЛИРОВКА МИССИИ</vt:lpstr>
      <vt:lpstr>ПЛАНИРУЕМЫЕ ПОЖЕРТВОВАНИЯ</vt:lpstr>
      <vt:lpstr>Служба доверия</vt:lpstr>
      <vt:lpstr>Глобальные планируемые пожертвования</vt:lpstr>
      <vt:lpstr>Глобальные планируемые пожертвования</vt:lpstr>
      <vt:lpstr>Глобальные планируемые пожертвования</vt:lpstr>
      <vt:lpstr>ВЕРА, ИМУЩЕСТВО, ЦЕННОСТИ</vt:lpstr>
      <vt:lpstr>ЕЛЕНА УАЙТ о планируемых пожертвованиях</vt:lpstr>
      <vt:lpstr>ГЛОБАЛЬНАЯ СЛУЖБА ДОВЕРИЯ</vt:lpstr>
      <vt:lpstr>Глобальная служба доверия</vt:lpstr>
      <vt:lpstr>Глобальная служба доверия</vt:lpstr>
      <vt:lpstr>Служба доверия  Североамериканский дивизион и Южно-Тихоокеанский дивизион</vt:lpstr>
      <vt:lpstr>БОГ - ЛУЧШИЙ ПРИМЕР ПЛАНИРУЕМЫХ ПОЖЕРТВОВАНИЙ</vt:lpstr>
      <vt:lpstr>БОГ - ЛУЧШИЙ ПРИМЕР ПЛАНИРУЕМЫХ ПОЖЕРТВОВАНИЙ</vt:lpstr>
      <vt:lpstr>ИЩИТЕ МУДРОСТИ У БОГА</vt:lpstr>
      <vt:lpstr>БУКОВИНСКАЯ КОНФЕРЕНЦИЯ</vt:lpstr>
      <vt:lpstr>УКРАИНА 1910</vt:lpstr>
      <vt:lpstr>ЕВАНГЕЛИЗМ 1910</vt:lpstr>
      <vt:lpstr>ЕВАНГЕЛИЗМ 2015 - 2020</vt:lpstr>
      <vt:lpstr>БИБЛИЯ В СОВРЕМЕННОМ РУССКОМ ПЕРЕВОДЕ</vt:lpstr>
      <vt:lpstr>АДВЕНТИСТСКОЕ ОБРАЗОВАНИЕ</vt:lpstr>
      <vt:lpstr>НОВАЯ НАЧАЛЬНАЯ ШКОЛА</vt:lpstr>
      <vt:lpstr>ЖЕНСКОЕ ОБЩЕЖИТИЕ В СЕМИНАРИИ</vt:lpstr>
      <vt:lpstr>ЦЕРКОВЬ В АДВЕНТИСТСКОЙ ШКОЛЕ</vt:lpstr>
      <vt:lpstr>ДЕТСКИЕ ДОМА ДЛЯ СИРОТ</vt:lpstr>
      <vt:lpstr>АФРИКАНСКИЕ ПРОЕКТЫ АДРА</vt:lpstr>
      <vt:lpstr>КТО ТВОЯ СЕМЬЯ</vt:lpstr>
      <vt:lpstr>ПОСЛЕДНЯЯ ВОЛЯ И ЗАВЕЩАНИЕ</vt:lpstr>
      <vt:lpstr>НЕТ ПОСЛЕДНЕЙ ВОЛИ И ЗАВЕЩАНИЯ</vt:lpstr>
      <vt:lpstr>ПЛАН ДЛЯ ВАШЕЙ СТРАНЫ</vt:lpstr>
      <vt:lpstr>МОЛИТЕСЬ БОГУ О МУДРОСТИ</vt:lpstr>
      <vt:lpstr>WWW.WILLPLAN.ORG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dc:title>
  <dc:creator>Carlson, Dennis</dc:creator>
  <cp:lastModifiedBy>Angela Zubkova</cp:lastModifiedBy>
  <cp:revision>50</cp:revision>
  <dcterms:created xsi:type="dcterms:W3CDTF">2020-02-25T12:36:42Z</dcterms:created>
  <dcterms:modified xsi:type="dcterms:W3CDTF">2022-02-09T10:20:27Z</dcterms:modified>
</cp:coreProperties>
</file>