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6"/>
  </p:notesMasterIdLst>
  <p:sldIdLst>
    <p:sldId id="259" r:id="rId2"/>
    <p:sldId id="301" r:id="rId3"/>
    <p:sldId id="302" r:id="rId4"/>
    <p:sldId id="303" r:id="rId5"/>
    <p:sldId id="304" r:id="rId6"/>
    <p:sldId id="322" r:id="rId7"/>
    <p:sldId id="305" r:id="rId8"/>
    <p:sldId id="306" r:id="rId9"/>
    <p:sldId id="307" r:id="rId10"/>
    <p:sldId id="321" r:id="rId11"/>
    <p:sldId id="316" r:id="rId12"/>
    <p:sldId id="327" r:id="rId13"/>
    <p:sldId id="275" r:id="rId14"/>
    <p:sldId id="323" r:id="rId15"/>
    <p:sldId id="333" r:id="rId16"/>
    <p:sldId id="338" r:id="rId17"/>
    <p:sldId id="276" r:id="rId18"/>
    <p:sldId id="277" r:id="rId19"/>
    <p:sldId id="278" r:id="rId20"/>
    <p:sldId id="279" r:id="rId21"/>
    <p:sldId id="317" r:id="rId22"/>
    <p:sldId id="324" r:id="rId23"/>
    <p:sldId id="318" r:id="rId24"/>
    <p:sldId id="319" r:id="rId25"/>
    <p:sldId id="320" r:id="rId26"/>
    <p:sldId id="280" r:id="rId27"/>
    <p:sldId id="281" r:id="rId28"/>
    <p:sldId id="282" r:id="rId29"/>
    <p:sldId id="329" r:id="rId30"/>
    <p:sldId id="328" r:id="rId31"/>
    <p:sldId id="337" r:id="rId32"/>
    <p:sldId id="332" r:id="rId33"/>
    <p:sldId id="334" r:id="rId34"/>
    <p:sldId id="335" r:id="rId35"/>
    <p:sldId id="340" r:id="rId36"/>
    <p:sldId id="273" r:id="rId37"/>
    <p:sldId id="274" r:id="rId38"/>
    <p:sldId id="341" r:id="rId39"/>
    <p:sldId id="343" r:id="rId40"/>
    <p:sldId id="346" r:id="rId41"/>
    <p:sldId id="347" r:id="rId42"/>
    <p:sldId id="348" r:id="rId43"/>
    <p:sldId id="349" r:id="rId44"/>
    <p:sldId id="33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65595" autoAdjust="0"/>
  </p:normalViewPr>
  <p:slideViewPr>
    <p:cSldViewPr>
      <p:cViewPr varScale="1">
        <p:scale>
          <a:sx n="57" d="100"/>
          <a:sy n="57" d="100"/>
        </p:scale>
        <p:origin x="219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8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2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rich>
      </c:tx>
      <c:layout>
        <c:manualLayout>
          <c:xMode val="edge"/>
          <c:yMode val="edge"/>
          <c:x val="0.49659883818972683"/>
          <c:y val="1.9999754635516637E-2"/>
        </c:manualLayout>
      </c:layout>
      <c:overlay val="0"/>
      <c:spPr>
        <a:noFill/>
        <a:ln w="33856">
          <a:noFill/>
        </a:ln>
      </c:spPr>
    </c:title>
    <c:autoTitleDeleted val="0"/>
    <c:view3D>
      <c:rotX val="11"/>
      <c:hPercent val="61"/>
      <c:rotY val="11"/>
      <c:depthPercent val="8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078549447491729E-2"/>
          <c:y val="0.19080532592883367"/>
          <c:w val="0.89445221793598817"/>
          <c:h val="0.732366365163258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20041"/>
            </a:solidFill>
            <a:ln w="16926">
              <a:solidFill>
                <a:srgbClr val="00008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8100"/>
              </a:solidFill>
              <a:ln w="16926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86F7-4CE2-B1B3-8830BE1F9EE8}"/>
              </c:ext>
            </c:extLst>
          </c:dPt>
          <c:dPt>
            <c:idx val="1"/>
            <c:invertIfNegative val="0"/>
            <c:bubble3D val="0"/>
            <c:spPr>
              <a:solidFill>
                <a:srgbClr val="006600"/>
              </a:solidFill>
              <a:ln w="16926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6F7-4CE2-B1B3-8830BE1F9EE8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16926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6F7-4CE2-B1B3-8830BE1F9EE8}"/>
              </c:ext>
            </c:extLst>
          </c:dPt>
          <c:dPt>
            <c:idx val="3"/>
            <c:invertIfNegative val="0"/>
            <c:bubble3D val="0"/>
            <c:spPr>
              <a:solidFill>
                <a:srgbClr val="0000CC"/>
              </a:solidFill>
              <a:ln w="16926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6F7-4CE2-B1B3-8830BE1F9EE8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6926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86F7-4CE2-B1B3-8830BE1F9EE8}"/>
              </c:ext>
            </c:extLst>
          </c:dPt>
          <c:dLbls>
            <c:dLbl>
              <c:idx val="0"/>
              <c:layout>
                <c:manualLayout>
                  <c:x val="7.8571532823794234E-4"/>
                  <c:y val="-1.8763798370499865E-2"/>
                </c:manualLayout>
              </c:layout>
              <c:numFmt formatCode="General" sourceLinked="0"/>
              <c:spPr>
                <a:noFill/>
                <a:ln w="33856">
                  <a:noFill/>
                </a:ln>
              </c:spPr>
              <c:txPr>
                <a:bodyPr rot="60000" vert="horz"/>
                <a:lstStyle/>
                <a:p>
                  <a:pPr algn="ctr">
                    <a:defRPr sz="1453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6F7-4CE2-B1B3-8830BE1F9EE8}"/>
                </c:ext>
              </c:extLst>
            </c:dLbl>
            <c:dLbl>
              <c:idx val="1"/>
              <c:layout>
                <c:manualLayout>
                  <c:x val="-2.2559223322253072E-3"/>
                  <c:y val="-2.5006279278381342E-2"/>
                </c:manualLayout>
              </c:layout>
              <c:numFmt formatCode="General" sourceLinked="0"/>
              <c:spPr>
                <a:noFill/>
                <a:ln w="33856">
                  <a:noFill/>
                </a:ln>
              </c:spPr>
              <c:txPr>
                <a:bodyPr rot="60000" vert="horz"/>
                <a:lstStyle/>
                <a:p>
                  <a:pPr algn="ctr">
                    <a:defRPr sz="1453" b="1" i="0" u="none" strike="noStrike" baseline="0">
                      <a:solidFill>
                        <a:srgbClr val="FFFF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6F7-4CE2-B1B3-8830BE1F9EE8}"/>
                </c:ext>
              </c:extLst>
            </c:dLbl>
            <c:dLbl>
              <c:idx val="2"/>
              <c:layout>
                <c:manualLayout>
                  <c:x val="-3.0024162767607835E-3"/>
                  <c:y val="-2.635941393401774E-3"/>
                </c:manualLayout>
              </c:layout>
              <c:numFmt formatCode="General" sourceLinked="0"/>
              <c:spPr>
                <a:noFill/>
                <a:ln w="33856">
                  <a:noFill/>
                </a:ln>
              </c:spPr>
              <c:txPr>
                <a:bodyPr rot="60000" vert="horz"/>
                <a:lstStyle/>
                <a:p>
                  <a:pPr algn="ctr">
                    <a:defRPr sz="1453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6F7-4CE2-B1B3-8830BE1F9EE8}"/>
                </c:ext>
              </c:extLst>
            </c:dLbl>
            <c:dLbl>
              <c:idx val="3"/>
              <c:layout>
                <c:manualLayout>
                  <c:x val="-8.1059373364936378E-4"/>
                  <c:y val="-3.4682582509310216E-2"/>
                </c:manualLayout>
              </c:layout>
              <c:tx>
                <c:rich>
                  <a:bodyPr rot="60000" vert="horz"/>
                  <a:lstStyle/>
                  <a:p>
                    <a:pPr algn="ctr">
                      <a:defRPr sz="1453" b="1" i="0" u="none" strike="noStrike" baseline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dirty="0">
                        <a:solidFill>
                          <a:srgbClr val="FFFF00"/>
                        </a:solidFill>
                      </a:rPr>
                      <a:t>219.7</a:t>
                    </a:r>
                  </a:p>
                </c:rich>
              </c:tx>
              <c:numFmt formatCode="General" sourceLinked="0"/>
              <c:spPr>
                <a:noFill/>
                <a:ln w="3385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6F7-4CE2-B1B3-8830BE1F9EE8}"/>
                </c:ext>
              </c:extLst>
            </c:dLbl>
            <c:dLbl>
              <c:idx val="4"/>
              <c:layout>
                <c:manualLayout>
                  <c:x val="-1.2154234763528922E-3"/>
                  <c:y val="2.1631318262635047E-3"/>
                </c:manualLayout>
              </c:layout>
              <c:numFmt formatCode="General" sourceLinked="0"/>
              <c:spPr>
                <a:noFill/>
                <a:ln w="33856">
                  <a:noFill/>
                </a:ln>
              </c:spPr>
              <c:txPr>
                <a:bodyPr rot="60000" vert="horz"/>
                <a:lstStyle/>
                <a:p>
                  <a:pPr algn="ctr">
                    <a:defRPr sz="1453" b="1" i="0" u="none" strike="noStrike" baseline="0">
                      <a:solidFill>
                        <a:srgbClr val="FFFF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6F7-4CE2-B1B3-8830BE1F9EE8}"/>
                </c:ext>
              </c:extLst>
            </c:dLbl>
            <c:dLbl>
              <c:idx val="5"/>
              <c:layout>
                <c:manualLayout>
                  <c:x val="-6.6988712051193602E-3"/>
                  <c:y val="-2.3012159354682321E-3"/>
                </c:manualLayout>
              </c:layout>
              <c:numFmt formatCode="General" sourceLinked="0"/>
              <c:spPr>
                <a:noFill/>
                <a:ln w="33856">
                  <a:noFill/>
                </a:ln>
              </c:spPr>
              <c:txPr>
                <a:bodyPr rot="60000" vert="horz"/>
                <a:lstStyle/>
                <a:p>
                  <a:pPr algn="ctr">
                    <a:defRPr sz="1453" b="1" i="0" u="none" strike="noStrike" baseline="0">
                      <a:solidFill>
                        <a:srgbClr val="FFFF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6F7-4CE2-B1B3-8830BE1F9EE8}"/>
                </c:ext>
              </c:extLst>
            </c:dLbl>
            <c:dLbl>
              <c:idx val="6"/>
              <c:layout>
                <c:manualLayout>
                  <c:x val="-5.8528568739152995E-3"/>
                  <c:y val="-2.0147140755857264E-3"/>
                </c:manualLayout>
              </c:layout>
              <c:numFmt formatCode="General" sourceLinked="0"/>
              <c:spPr>
                <a:noFill/>
                <a:ln w="33856">
                  <a:noFill/>
                </a:ln>
              </c:spPr>
              <c:txPr>
                <a:bodyPr rot="60000" vert="horz"/>
                <a:lstStyle/>
                <a:p>
                  <a:pPr algn="ctr">
                    <a:defRPr sz="1453" b="1" i="0" u="none" strike="noStrike" baseline="0">
                      <a:solidFill>
                        <a:srgbClr val="FFFF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6F7-4CE2-B1B3-8830BE1F9EE8}"/>
                </c:ext>
              </c:extLst>
            </c:dLbl>
            <c:dLbl>
              <c:idx val="7"/>
              <c:layout>
                <c:manualLayout>
                  <c:x val="-2.9264284369575995E-3"/>
                  <c:y val="-3.4694469519536142E-18"/>
                </c:manualLayout>
              </c:layout>
              <c:tx>
                <c:rich>
                  <a:bodyPr rot="60000" vert="horz"/>
                  <a:lstStyle/>
                  <a:p>
                    <a:pPr algn="ctr">
                      <a:defRPr sz="1453" b="1" i="0" u="none" strike="noStrike" baseline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dirty="0">
                        <a:solidFill>
                          <a:srgbClr val="FFFF00"/>
                        </a:solidFill>
                      </a:rPr>
                      <a:t>77.3</a:t>
                    </a:r>
                  </a:p>
                </c:rich>
              </c:tx>
              <c:numFmt formatCode="General" sourceLinked="0"/>
              <c:spPr>
                <a:noFill/>
                <a:ln w="3385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791100200477943E-2"/>
                      <c:h val="4.08377254254508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86F7-4CE2-B1B3-8830BE1F9EE8}"/>
                </c:ext>
              </c:extLst>
            </c:dLbl>
            <c:numFmt formatCode="General" sourceLinked="0"/>
            <c:spPr>
              <a:noFill/>
              <a:ln w="33856">
                <a:noFill/>
              </a:ln>
            </c:spPr>
            <c:txPr>
              <a:bodyPr rot="60000" vert="horz" wrap="square" lIns="38100" tIns="19050" rIns="38100" bIns="19050" anchor="ctr">
                <a:spAutoFit/>
              </a:bodyPr>
              <a:lstStyle/>
              <a:p>
                <a:pPr algn="ctr">
                  <a:defRPr sz="1453" b="1" i="0" u="none" strike="noStrike" baseline="0">
                    <a:solidFill>
                      <a:srgbClr val="FFFF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1980-84</c:v>
                </c:pt>
                <c:pt idx="1">
                  <c:v>1985-89</c:v>
                </c:pt>
                <c:pt idx="2">
                  <c:v>1990-94</c:v>
                </c:pt>
                <c:pt idx="3">
                  <c:v>1995-99</c:v>
                </c:pt>
                <c:pt idx="4">
                  <c:v>2000-04</c:v>
                </c:pt>
                <c:pt idx="5">
                  <c:v>2005-09</c:v>
                </c:pt>
                <c:pt idx="6">
                  <c:v>2010-14</c:v>
                </c:pt>
                <c:pt idx="7">
                  <c:v>2015-19</c:v>
                </c:pt>
                <c:pt idx="8">
                  <c:v>2020-2024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112.7</c:v>
                </c:pt>
                <c:pt idx="1">
                  <c:v>178.5</c:v>
                </c:pt>
                <c:pt idx="2">
                  <c:v>197.4</c:v>
                </c:pt>
                <c:pt idx="3">
                  <c:v>219.7</c:v>
                </c:pt>
                <c:pt idx="4">
                  <c:v>60.8</c:v>
                </c:pt>
                <c:pt idx="5">
                  <c:v>72.099999999999994</c:v>
                </c:pt>
                <c:pt idx="6">
                  <c:v>55.4</c:v>
                </c:pt>
                <c:pt idx="7">
                  <c:v>77.3</c:v>
                </c:pt>
                <c:pt idx="8">
                  <c:v>288.10000000000002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6F7-4CE2-B1B3-8830BE1F9E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9900"/>
            </a:solidFill>
            <a:ln w="16926">
              <a:solidFill>
                <a:srgbClr val="000080"/>
              </a:solidFill>
              <a:prstDash val="solid"/>
            </a:ln>
          </c:spPr>
          <c:invertIfNegative val="0"/>
          <c:dLbls>
            <c:dLbl>
              <c:idx val="5"/>
              <c:layout>
                <c:manualLayout>
                  <c:x val="-6.7508325919330581E-3"/>
                  <c:y val="-1.7699342473472403E-3"/>
                </c:manualLayout>
              </c:layout>
              <c:numFmt formatCode="General" sourceLinked="0"/>
              <c:spPr>
                <a:noFill/>
                <a:ln w="33856">
                  <a:noFill/>
                </a:ln>
              </c:spPr>
              <c:txPr>
                <a:bodyPr rot="60000" vert="horz"/>
                <a:lstStyle/>
                <a:p>
                  <a:pPr algn="ctr">
                    <a:defRPr sz="14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C75-4A21-88F7-8189958B7584}"/>
                </c:ext>
              </c:extLst>
            </c:dLbl>
            <c:dLbl>
              <c:idx val="6"/>
              <c:layout>
                <c:manualLayout>
                  <c:x val="-5.8528568739152995E-3"/>
                  <c:y val="-7.3871996062541051E-17"/>
                </c:manualLayout>
              </c:layout>
              <c:numFmt formatCode="General" sourceLinked="0"/>
              <c:spPr>
                <a:noFill/>
                <a:ln w="33856">
                  <a:noFill/>
                </a:ln>
              </c:spPr>
              <c:txPr>
                <a:bodyPr rot="60000" vert="horz"/>
                <a:lstStyle/>
                <a:p>
                  <a:pPr algn="ctr">
                    <a:defRPr sz="14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6F7-4CE2-B1B3-8830BE1F9EE8}"/>
                </c:ext>
              </c:extLst>
            </c:dLbl>
            <c:dLbl>
              <c:idx val="7"/>
              <c:layout>
                <c:manualLayout>
                  <c:x val="-3.8259600596905763E-4"/>
                  <c:y val="-1.651003302006604E-3"/>
                </c:manualLayout>
              </c:layout>
              <c:tx>
                <c:rich>
                  <a:bodyPr rot="60000" vert="horz"/>
                  <a:lstStyle/>
                  <a:p>
                    <a:pPr algn="ctr">
                      <a:defRPr sz="1453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dirty="0"/>
                      <a:t>85.0</a:t>
                    </a:r>
                  </a:p>
                </c:rich>
              </c:tx>
              <c:numFmt formatCode="General" sourceLinked="0"/>
              <c:spPr>
                <a:noFill/>
                <a:ln w="3385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86F7-4CE2-B1B3-8830BE1F9EE8}"/>
                </c:ext>
              </c:extLst>
            </c:dLbl>
            <c:numFmt formatCode="General" sourceLinked="0"/>
            <c:spPr>
              <a:noFill/>
              <a:ln w="33856">
                <a:noFill/>
              </a:ln>
            </c:spPr>
            <c:txPr>
              <a:bodyPr rot="60000" vert="horz" wrap="square" lIns="38100" tIns="19050" rIns="38100" bIns="19050" anchor="ctr">
                <a:spAutoFit/>
              </a:bodyPr>
              <a:lstStyle/>
              <a:p>
                <a:pPr algn="ctr">
                  <a:defRPr sz="1453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1980-84</c:v>
                </c:pt>
                <c:pt idx="1">
                  <c:v>1985-89</c:v>
                </c:pt>
                <c:pt idx="2">
                  <c:v>1990-94</c:v>
                </c:pt>
                <c:pt idx="3">
                  <c:v>1995-99</c:v>
                </c:pt>
                <c:pt idx="4">
                  <c:v>2000-04</c:v>
                </c:pt>
                <c:pt idx="5">
                  <c:v>2005-09</c:v>
                </c:pt>
                <c:pt idx="6">
                  <c:v>2010-14</c:v>
                </c:pt>
                <c:pt idx="7">
                  <c:v>2015-19</c:v>
                </c:pt>
                <c:pt idx="8">
                  <c:v>2020-2024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4">
                  <c:v>46.3</c:v>
                </c:pt>
                <c:pt idx="5">
                  <c:v>65.900000000000006</c:v>
                </c:pt>
                <c:pt idx="6">
                  <c:v>81.2</c:v>
                </c:pt>
                <c:pt idx="7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6F7-4CE2-B1B3-8830BE1F9EE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rgbClr val="006600"/>
            </a:solidFill>
            <a:ln w="16926">
              <a:solidFill>
                <a:srgbClr val="000080"/>
              </a:solidFill>
              <a:prstDash val="solid"/>
            </a:ln>
          </c:spPr>
          <c:invertIfNegative val="0"/>
          <c:dLbls>
            <c:dLbl>
              <c:idx val="5"/>
              <c:layout>
                <c:manualLayout>
                  <c:x val="-3.8314321917727726E-3"/>
                  <c:y val="-8.5381044300865665E-3"/>
                </c:manualLayout>
              </c:layout>
              <c:numFmt formatCode="General" sourceLinked="0"/>
              <c:spPr>
                <a:noFill/>
                <a:ln w="33856">
                  <a:noFill/>
                </a:ln>
              </c:spPr>
              <c:txPr>
                <a:bodyPr rot="60000" vert="horz"/>
                <a:lstStyle/>
                <a:p>
                  <a:pPr algn="ctr">
                    <a:defRPr sz="1453" b="1" i="0" u="none" strike="noStrike" baseline="0">
                      <a:solidFill>
                        <a:srgbClr val="FFFF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C75-4A21-88F7-8189958B7584}"/>
                </c:ext>
              </c:extLst>
            </c:dLbl>
            <c:dLbl>
              <c:idx val="6"/>
              <c:layout>
                <c:manualLayout>
                  <c:x val="-2.926428436957596E-3"/>
                  <c:y val="0"/>
                </c:manualLayout>
              </c:layout>
              <c:numFmt formatCode="General" sourceLinked="0"/>
              <c:spPr>
                <a:noFill/>
                <a:ln w="33856">
                  <a:noFill/>
                </a:ln>
              </c:spPr>
              <c:txPr>
                <a:bodyPr rot="60000" vert="horz"/>
                <a:lstStyle/>
                <a:p>
                  <a:pPr algn="ctr">
                    <a:defRPr sz="1453" b="1" i="0" u="none" strike="noStrike" baseline="0">
                      <a:solidFill>
                        <a:srgbClr val="FFFF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86F7-4CE2-B1B3-8830BE1F9EE8}"/>
                </c:ext>
              </c:extLst>
            </c:dLbl>
            <c:dLbl>
              <c:idx val="7"/>
              <c:layout>
                <c:manualLayout>
                  <c:x val="-5.8528568739152995E-3"/>
                  <c:y val="0"/>
                </c:manualLayout>
              </c:layout>
              <c:tx>
                <c:rich>
                  <a:bodyPr rot="60000" vert="horz"/>
                  <a:lstStyle/>
                  <a:p>
                    <a:pPr algn="ctr">
                      <a:defRPr sz="1453" b="1" i="0" u="none" strike="noStrike" baseline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dirty="0">
                        <a:solidFill>
                          <a:srgbClr val="FFFF00"/>
                        </a:solidFill>
                      </a:rPr>
                      <a:t>91.5</a:t>
                    </a:r>
                  </a:p>
                </c:rich>
              </c:tx>
              <c:numFmt formatCode="General" sourceLinked="0"/>
              <c:spPr>
                <a:noFill/>
                <a:ln w="33856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86F7-4CE2-B1B3-8830BE1F9EE8}"/>
                </c:ext>
              </c:extLst>
            </c:dLbl>
            <c:numFmt formatCode="General" sourceLinked="0"/>
            <c:spPr>
              <a:noFill/>
              <a:ln w="33856">
                <a:noFill/>
              </a:ln>
            </c:spPr>
            <c:txPr>
              <a:bodyPr rot="60000" vert="horz" wrap="square" lIns="38100" tIns="19050" rIns="38100" bIns="19050" anchor="ctr">
                <a:spAutoFit/>
              </a:bodyPr>
              <a:lstStyle/>
              <a:p>
                <a:pPr algn="ctr">
                  <a:defRPr sz="1453" b="1" i="0" u="none" strike="noStrike" baseline="0">
                    <a:solidFill>
                      <a:srgbClr val="FFFF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1980-84</c:v>
                </c:pt>
                <c:pt idx="1">
                  <c:v>1985-89</c:v>
                </c:pt>
                <c:pt idx="2">
                  <c:v>1990-94</c:v>
                </c:pt>
                <c:pt idx="3">
                  <c:v>1995-99</c:v>
                </c:pt>
                <c:pt idx="4">
                  <c:v>2000-04</c:v>
                </c:pt>
                <c:pt idx="5">
                  <c:v>2005-09</c:v>
                </c:pt>
                <c:pt idx="6">
                  <c:v>2010-14</c:v>
                </c:pt>
                <c:pt idx="7">
                  <c:v>2015-19</c:v>
                </c:pt>
                <c:pt idx="8">
                  <c:v>2020-2024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4">
                  <c:v>51.4</c:v>
                </c:pt>
                <c:pt idx="5">
                  <c:v>70.2</c:v>
                </c:pt>
                <c:pt idx="6">
                  <c:v>70.5</c:v>
                </c:pt>
                <c:pt idx="7">
                  <c:v>91.5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6F7-4CE2-B1B3-8830BE1F9EE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rgbClr val="FFE118"/>
            </a:solidFill>
            <a:ln w="16926">
              <a:solidFill>
                <a:srgbClr val="000080"/>
              </a:solidFill>
              <a:prstDash val="solid"/>
            </a:ln>
          </c:spPr>
          <c:invertIfNegative val="0"/>
          <c:dLbls>
            <c:dLbl>
              <c:idx val="5"/>
              <c:layout>
                <c:manualLayout>
                  <c:x val="-5.2946464102516244E-3"/>
                  <c:y val="-1.0148130662615664E-2"/>
                </c:manualLayout>
              </c:layout>
              <c:numFmt formatCode="General" sourceLinked="0"/>
              <c:spPr>
                <a:noFill/>
                <a:ln w="33856">
                  <a:noFill/>
                </a:ln>
              </c:spPr>
              <c:txPr>
                <a:bodyPr rot="60000" vert="horz"/>
                <a:lstStyle/>
                <a:p>
                  <a:pPr algn="ctr">
                    <a:defRPr sz="1453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C75-4A21-88F7-8189958B7584}"/>
                </c:ext>
              </c:extLst>
            </c:dLbl>
            <c:dLbl>
              <c:idx val="6"/>
              <c:layout>
                <c:manualLayout>
                  <c:x val="-4.3896426554364482E-3"/>
                  <c:y val="0"/>
                </c:manualLayout>
              </c:layout>
              <c:tx>
                <c:rich>
                  <a:bodyPr rot="60000" vert="horz"/>
                  <a:lstStyle/>
                  <a:p>
                    <a:pPr algn="ctr">
                      <a:defRPr sz="1453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dirty="0"/>
                      <a:t>66.8</a:t>
                    </a:r>
                  </a:p>
                </c:rich>
              </c:tx>
              <c:numFmt formatCode="General" sourceLinked="0"/>
              <c:spPr>
                <a:noFill/>
                <a:ln w="3385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86F7-4CE2-B1B3-8830BE1F9EE8}"/>
                </c:ext>
              </c:extLst>
            </c:dLbl>
            <c:dLbl>
              <c:idx val="7"/>
              <c:layout/>
              <c:tx>
                <c:rich>
                  <a:bodyPr rot="60000" vert="horz"/>
                  <a:lstStyle/>
                  <a:p>
                    <a:pPr algn="ctr">
                      <a:defRPr sz="1453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dirty="0"/>
                      <a:t>73.9</a:t>
                    </a:r>
                  </a:p>
                </c:rich>
              </c:tx>
              <c:numFmt formatCode="General" sourceLinked="0"/>
              <c:spPr>
                <a:noFill/>
                <a:ln w="3385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86F7-4CE2-B1B3-8830BE1F9EE8}"/>
                </c:ext>
              </c:extLst>
            </c:dLbl>
            <c:numFmt formatCode="General" sourceLinked="0"/>
            <c:spPr>
              <a:noFill/>
              <a:ln w="33856">
                <a:noFill/>
              </a:ln>
            </c:spPr>
            <c:txPr>
              <a:bodyPr rot="60000" vert="horz" wrap="square" lIns="38100" tIns="19050" rIns="38100" bIns="19050" anchor="ctr">
                <a:spAutoFit/>
              </a:bodyPr>
              <a:lstStyle/>
              <a:p>
                <a:pPr algn="ctr">
                  <a:defRPr sz="1453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1980-84</c:v>
                </c:pt>
                <c:pt idx="1">
                  <c:v>1985-89</c:v>
                </c:pt>
                <c:pt idx="2">
                  <c:v>1990-94</c:v>
                </c:pt>
                <c:pt idx="3">
                  <c:v>1995-99</c:v>
                </c:pt>
                <c:pt idx="4">
                  <c:v>2000-04</c:v>
                </c:pt>
                <c:pt idx="5">
                  <c:v>2005-09</c:v>
                </c:pt>
                <c:pt idx="6">
                  <c:v>2010-14</c:v>
                </c:pt>
                <c:pt idx="7">
                  <c:v>2015-19</c:v>
                </c:pt>
                <c:pt idx="8">
                  <c:v>2020-2024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4">
                  <c:v>56.4</c:v>
                </c:pt>
                <c:pt idx="5">
                  <c:v>72.3</c:v>
                </c:pt>
                <c:pt idx="6" formatCode="0.0">
                  <c:v>66.8</c:v>
                </c:pt>
                <c:pt idx="7">
                  <c:v>73.900000000000006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86F7-4CE2-B1B3-8830BE1F9EE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rgbClr val="0000FF"/>
            </a:solidFill>
            <a:ln w="1692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5"/>
              <c:layout>
                <c:manualLayout>
                  <c:x val="-6.1716532315950114E-3"/>
                  <c:y val="-8.9191550765083706E-3"/>
                </c:manualLayout>
              </c:layout>
              <c:spPr>
                <a:noFill/>
                <a:ln w="33856">
                  <a:noFill/>
                </a:ln>
              </c:spPr>
              <c:txPr>
                <a:bodyPr/>
                <a:lstStyle/>
                <a:p>
                  <a:pPr>
                    <a:defRPr sz="1453" b="1" i="0" u="none" strike="noStrike" baseline="0">
                      <a:solidFill>
                        <a:srgbClr val="FFFF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C75-4A21-88F7-8189958B7584}"/>
                </c:ext>
              </c:extLst>
            </c:dLbl>
            <c:dLbl>
              <c:idx val="6"/>
              <c:layout>
                <c:manualLayout>
                  <c:x val="-5.8528568739152995E-3"/>
                  <c:y val="-3.6935998031270526E-17"/>
                </c:manualLayout>
              </c:layout>
              <c:spPr>
                <a:noFill/>
                <a:ln w="33856">
                  <a:noFill/>
                </a:ln>
              </c:spPr>
              <c:txPr>
                <a:bodyPr/>
                <a:lstStyle/>
                <a:p>
                  <a:pPr>
                    <a:defRPr sz="1453" b="1" i="0" u="none" strike="noStrike" baseline="0">
                      <a:solidFill>
                        <a:srgbClr val="FFFF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86F7-4CE2-B1B3-8830BE1F9EE8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pPr>
                      <a:defRPr sz="1453" b="1" i="0" u="none" strike="noStrike" baseline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dirty="0">
                        <a:solidFill>
                          <a:srgbClr val="FFFF00"/>
                        </a:solidFill>
                      </a:rPr>
                      <a:t>60.0</a:t>
                    </a:r>
                  </a:p>
                </c:rich>
              </c:tx>
              <c:spPr>
                <a:noFill/>
                <a:ln w="3385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86F7-4CE2-B1B3-8830BE1F9EE8}"/>
                </c:ext>
              </c:extLst>
            </c:dLbl>
            <c:spPr>
              <a:noFill/>
              <a:ln w="3385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53" b="1" i="0" u="none" strike="noStrike" baseline="0">
                    <a:solidFill>
                      <a:srgbClr val="FFFF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1980-84</c:v>
                </c:pt>
                <c:pt idx="1">
                  <c:v>1985-89</c:v>
                </c:pt>
                <c:pt idx="2">
                  <c:v>1990-94</c:v>
                </c:pt>
                <c:pt idx="3">
                  <c:v>1995-99</c:v>
                </c:pt>
                <c:pt idx="4">
                  <c:v>2000-04</c:v>
                </c:pt>
                <c:pt idx="5">
                  <c:v>2005-09</c:v>
                </c:pt>
                <c:pt idx="6">
                  <c:v>2010-14</c:v>
                </c:pt>
                <c:pt idx="7">
                  <c:v>2015-19</c:v>
                </c:pt>
                <c:pt idx="8">
                  <c:v>2020-2024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4">
                  <c:v>49.6</c:v>
                </c:pt>
                <c:pt idx="5">
                  <c:v>86.7</c:v>
                </c:pt>
                <c:pt idx="6">
                  <c:v>63.3</c:v>
                </c:pt>
                <c:pt idx="7">
                  <c:v>59.1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86F7-4CE2-B1B3-8830BE1F9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2"/>
        <c:shape val="box"/>
        <c:axId val="493765832"/>
        <c:axId val="252041360"/>
        <c:axId val="0"/>
      </c:bar3DChart>
      <c:catAx>
        <c:axId val="493765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2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rich>
          </c:tx>
          <c:layout>
            <c:manualLayout>
              <c:xMode val="edge"/>
              <c:yMode val="edge"/>
              <c:x val="0.52607755313959059"/>
              <c:y val="0.88500037521646646"/>
            </c:manualLayout>
          </c:layout>
          <c:overlay val="0"/>
          <c:spPr>
            <a:noFill/>
            <a:ln w="33856">
              <a:noFill/>
            </a:ln>
          </c:spPr>
        </c:title>
        <c:numFmt formatCode="General" sourceLinked="1"/>
        <c:majorTickMark val="in"/>
        <c:minorTickMark val="in"/>
        <c:tickLblPos val="low"/>
        <c:spPr>
          <a:ln w="33856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520413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5204136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1002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rich>
          </c:tx>
          <c:layout>
            <c:manualLayout>
              <c:xMode val="edge"/>
              <c:yMode val="edge"/>
              <c:x val="7.2562433407769369E-2"/>
              <c:y val="0.44833317055364907"/>
            </c:manualLayout>
          </c:layout>
          <c:overlay val="0"/>
          <c:spPr>
            <a:noFill/>
            <a:ln w="33856">
              <a:noFill/>
            </a:ln>
          </c:spPr>
        </c:title>
        <c:numFmt formatCode="General" sourceLinked="0"/>
        <c:majorTickMark val="in"/>
        <c:minorTickMark val="in"/>
        <c:tickLblPos val="nextTo"/>
        <c:spPr>
          <a:ln w="33856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93765832"/>
        <c:crosses val="autoZero"/>
        <c:crossBetween val="between"/>
      </c:valAx>
      <c:spPr>
        <a:noFill/>
        <a:ln w="2544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500" b="1" i="0" u="none" strike="noStrike" baseline="0">
          <a:solidFill>
            <a:srgbClr val="FFFFFF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1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rich>
      </c:tx>
      <c:layout>
        <c:manualLayout>
          <c:xMode val="edge"/>
          <c:yMode val="edge"/>
          <c:x val="0.49644547487343715"/>
          <c:y val="2.0445964006863198E-2"/>
        </c:manualLayout>
      </c:layout>
      <c:overlay val="0"/>
      <c:spPr>
        <a:noFill/>
        <a:ln w="25739">
          <a:noFill/>
        </a:ln>
      </c:spPr>
    </c:title>
    <c:autoTitleDeleted val="0"/>
    <c:view3D>
      <c:rotX val="11"/>
      <c:hPercent val="57"/>
      <c:rotY val="11"/>
      <c:depthPercent val="8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12700">
          <a:solidFill>
            <a:srgbClr val="FFFFFF"/>
          </a:solidFill>
          <a:prstDash val="solid"/>
        </a:ln>
      </c:spPr>
    </c:sideWall>
    <c:backWall>
      <c:thickness val="0"/>
      <c:spPr>
        <a:noFill/>
        <a:ln w="12700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247319974805899"/>
          <c:y val="0.11094689181768078"/>
          <c:w val="0.88461538461538469"/>
          <c:h val="0.832072617246598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20041"/>
            </a:solidFill>
            <a:ln w="12870">
              <a:solidFill>
                <a:srgbClr val="00008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 w="12870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31C-4CCF-AB6D-06FAD7E89EB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12870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31C-4CCF-AB6D-06FAD7E89EBA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 w="12870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31C-4CCF-AB6D-06FAD7E89EB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 w="12870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A31C-4CCF-AB6D-06FAD7E89EBA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12870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31C-4CCF-AB6D-06FAD7E89EBA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 w="12870">
                <a:solidFill>
                  <a:schemeClr val="bg2">
                    <a:lumMod val="75000"/>
                  </a:scheme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31C-4CCF-AB6D-06FAD7E89EBA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12870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31C-4CCF-AB6D-06FAD7E89EBA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 w="12870">
                <a:solidFill>
                  <a:srgbClr val="00008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A31C-4CCF-AB6D-06FAD7E89EBA}"/>
              </c:ext>
            </c:extLst>
          </c:dPt>
          <c:dLbls>
            <c:dLbl>
              <c:idx val="0"/>
              <c:layout>
                <c:manualLayout>
                  <c:x val="0"/>
                  <c:y val="-4.4181458468213058E-3"/>
                </c:manualLayout>
              </c:layout>
              <c:spPr>
                <a:noFill/>
                <a:ln w="25739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 MT"/>
                      <a:ea typeface="Arial MT"/>
                      <a:cs typeface="Arial M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31C-4CCF-AB6D-06FAD7E89EBA}"/>
                </c:ext>
              </c:extLst>
            </c:dLbl>
            <c:dLbl>
              <c:idx val="1"/>
              <c:spPr>
                <a:noFill/>
                <a:ln w="25739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 MT"/>
                      <a:ea typeface="Arial MT"/>
                      <a:cs typeface="Arial M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31C-4CCF-AB6D-06FAD7E89EBA}"/>
                </c:ext>
              </c:extLst>
            </c:dLbl>
            <c:dLbl>
              <c:idx val="2"/>
              <c:spPr>
                <a:noFill/>
                <a:ln w="25739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 MT"/>
                      <a:ea typeface="Arial MT"/>
                      <a:cs typeface="Arial M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31C-4CCF-AB6D-06FAD7E89EBA}"/>
                </c:ext>
              </c:extLst>
            </c:dLbl>
            <c:dLbl>
              <c:idx val="3"/>
              <c:spPr>
                <a:noFill/>
                <a:ln w="25739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 MT"/>
                      <a:ea typeface="Arial MT"/>
                      <a:cs typeface="Arial M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31C-4CCF-AB6D-06FAD7E89EBA}"/>
                </c:ext>
              </c:extLst>
            </c:dLbl>
            <c:dLbl>
              <c:idx val="4"/>
              <c:layout>
                <c:manualLayout>
                  <c:x val="0"/>
                  <c:y val="-3.6308623298033207E-2"/>
                </c:manualLayout>
              </c:layout>
              <c:spPr>
                <a:noFill/>
                <a:ln w="25739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 MT"/>
                      <a:ea typeface="Arial MT"/>
                      <a:cs typeface="Arial M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31C-4CCF-AB6D-06FAD7E89EBA}"/>
                </c:ext>
              </c:extLst>
            </c:dLbl>
            <c:dLbl>
              <c:idx val="5"/>
              <c:layout>
                <c:manualLayout>
                  <c:x val="0"/>
                  <c:y val="-6.4548663640948134E-2"/>
                </c:manualLayout>
              </c:layout>
              <c:spPr>
                <a:noFill/>
                <a:ln w="25739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bg1"/>
                      </a:solidFill>
                      <a:latin typeface="Arial MT"/>
                      <a:ea typeface="Arial MT"/>
                      <a:cs typeface="Arial MT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31C-4CCF-AB6D-06FAD7E89EBA}"/>
                </c:ext>
              </c:extLst>
            </c:dLbl>
            <c:dLbl>
              <c:idx val="6"/>
              <c:layout>
                <c:manualLayout>
                  <c:x val="9.665914549821665E-2"/>
                  <c:y val="-0.20174560450084503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chemeClr val="bg1"/>
                        </a:solidFill>
                        <a:latin typeface="Arial MT"/>
                        <a:ea typeface="Arial MT"/>
                        <a:cs typeface="Arial MT"/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387.7</a:t>
                    </a:r>
                  </a:p>
                </c:rich>
              </c:tx>
              <c:spPr>
                <a:noFill/>
                <a:ln w="2573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31C-4CCF-AB6D-06FAD7E89EBA}"/>
                </c:ext>
              </c:extLst>
            </c:dLbl>
            <c:dLbl>
              <c:idx val="7"/>
              <c:layout>
                <c:manualLayout>
                  <c:x val="-9.3456583448577046E-2"/>
                  <c:y val="-0.16805681135548406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chemeClr val="bg1"/>
                        </a:solidFill>
                        <a:latin typeface="Arial MT"/>
                        <a:ea typeface="Arial MT"/>
                        <a:cs typeface="Arial MT"/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342.6</a:t>
                    </a:r>
                  </a:p>
                </c:rich>
              </c:tx>
              <c:spPr>
                <a:noFill/>
                <a:ln w="2573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31C-4CCF-AB6D-06FAD7E89EBA}"/>
                </c:ext>
              </c:extLst>
            </c:dLbl>
            <c:dLbl>
              <c:idx val="8"/>
              <c:layout>
                <c:manualLayout>
                  <c:x val="5.731141810441079E-8"/>
                  <c:y val="-0.29629619055108397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chemeClr val="bg1"/>
                        </a:solidFill>
                        <a:latin typeface="Arial MT"/>
                        <a:ea typeface="Arial MT"/>
                        <a:cs typeface="Arial MT"/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676.0</a:t>
                    </a:r>
                  </a:p>
                </c:rich>
              </c:tx>
              <c:spPr>
                <a:noFill/>
                <a:ln w="25739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456453351657696E-2"/>
                      <c:h val="3.48200735544360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A31C-4CCF-AB6D-06FAD7E89EBA}"/>
                </c:ext>
              </c:extLst>
            </c:dLbl>
            <c:spPr>
              <a:noFill/>
              <a:ln w="257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Arial MT"/>
                    <a:ea typeface="Arial MT"/>
                    <a:cs typeface="Arial M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1980-84</c:v>
                </c:pt>
                <c:pt idx="1">
                  <c:v>1985-89</c:v>
                </c:pt>
                <c:pt idx="2">
                  <c:v>1990-94</c:v>
                </c:pt>
                <c:pt idx="3">
                  <c:v>1995-99</c:v>
                </c:pt>
                <c:pt idx="4">
                  <c:v>2000-04</c:v>
                </c:pt>
                <c:pt idx="5">
                  <c:v>2005-09</c:v>
                </c:pt>
                <c:pt idx="6">
                  <c:v>2010-14</c:v>
                </c:pt>
                <c:pt idx="7">
                  <c:v>2015-19</c:v>
                </c:pt>
                <c:pt idx="8">
                  <c:v>2020-24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112.7</c:v>
                </c:pt>
                <c:pt idx="1">
                  <c:v>178.5</c:v>
                </c:pt>
                <c:pt idx="2">
                  <c:v>197.4</c:v>
                </c:pt>
                <c:pt idx="3">
                  <c:v>219.7</c:v>
                </c:pt>
                <c:pt idx="4">
                  <c:v>264.5</c:v>
                </c:pt>
                <c:pt idx="5">
                  <c:v>367.2</c:v>
                </c:pt>
                <c:pt idx="6" formatCode="0.0">
                  <c:v>342.6</c:v>
                </c:pt>
                <c:pt idx="7">
                  <c:v>387.7</c:v>
                </c:pt>
                <c:pt idx="8">
                  <c:v>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31C-4CCF-AB6D-06FAD7E89E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C20041"/>
            </a:solidFill>
            <a:ln w="12870">
              <a:solidFill>
                <a:srgbClr val="000080"/>
              </a:solidFill>
              <a:prstDash val="solid"/>
            </a:ln>
          </c:spPr>
          <c:invertIfNegative val="0"/>
          <c:dLbls>
            <c:numFmt formatCode="General" sourceLinked="0"/>
            <c:spPr>
              <a:noFill/>
              <a:ln w="257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26" b="1" i="0" u="none" strike="noStrike" baseline="0">
                    <a:solidFill>
                      <a:srgbClr val="FFFFFF"/>
                    </a:solidFill>
                    <a:latin typeface="Arial MT"/>
                    <a:ea typeface="Arial MT"/>
                    <a:cs typeface="Arial M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1980-84</c:v>
                </c:pt>
                <c:pt idx="1">
                  <c:v>1985-89</c:v>
                </c:pt>
                <c:pt idx="2">
                  <c:v>1990-94</c:v>
                </c:pt>
                <c:pt idx="3">
                  <c:v>1995-99</c:v>
                </c:pt>
                <c:pt idx="4">
                  <c:v>2000-04</c:v>
                </c:pt>
                <c:pt idx="5">
                  <c:v>2005-09</c:v>
                </c:pt>
                <c:pt idx="6">
                  <c:v>2010-14</c:v>
                </c:pt>
                <c:pt idx="7">
                  <c:v>2015-19</c:v>
                </c:pt>
                <c:pt idx="8">
                  <c:v>2020-24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11-A31C-4CCF-AB6D-06FAD7E89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gapDepth val="30"/>
        <c:shape val="box"/>
        <c:axId val="495422656"/>
        <c:axId val="495423048"/>
        <c:axId val="0"/>
      </c:bar3DChart>
      <c:catAx>
        <c:axId val="495422656"/>
        <c:scaling>
          <c:orientation val="minMax"/>
        </c:scaling>
        <c:delete val="0"/>
        <c:axPos val="b"/>
        <c:numFmt formatCode="#,##0.00" sourceLinked="0"/>
        <c:majorTickMark val="out"/>
        <c:minorTickMark val="in"/>
        <c:tickLblPos val="nextTo"/>
        <c:spPr>
          <a:ln w="25739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95423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5423048"/>
        <c:scaling>
          <c:orientation val="minMax"/>
          <c:max val="50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1001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rich>
          </c:tx>
          <c:layout>
            <c:manualLayout>
              <c:xMode val="edge"/>
              <c:yMode val="edge"/>
              <c:x val="8.2938456297410521E-2"/>
              <c:y val="0.44052018648194635"/>
            </c:manualLayout>
          </c:layout>
          <c:overlay val="0"/>
          <c:spPr>
            <a:noFill/>
            <a:ln w="25739">
              <a:noFill/>
            </a:ln>
          </c:spPr>
        </c:title>
        <c:numFmt formatCode="General" sourceLinked="0"/>
        <c:majorTickMark val="out"/>
        <c:minorTickMark val="in"/>
        <c:tickLblPos val="nextTo"/>
        <c:spPr>
          <a:ln w="25739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002" b="1" i="0" u="none" strike="noStrike" baseline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95422656"/>
        <c:crosses val="autoZero"/>
        <c:crossBetween val="between"/>
      </c:valAx>
      <c:spPr>
        <a:noFill/>
        <a:ln w="2542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2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89D52-C1B4-4302-AF24-34815105110B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580C1-917E-4699-B3B4-1762756C8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ru/gen-11.10-26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ru/job-42.11-17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ru/gen-15.1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bible.ru/gen-15.4/" TargetMode="External"/><Relationship Id="rId5" Type="http://schemas.openxmlformats.org/officeDocument/2006/relationships/hyperlink" Target="https://bible.ru/gen-15.3/" TargetMode="External"/><Relationship Id="rId4" Type="http://schemas.openxmlformats.org/officeDocument/2006/relationships/hyperlink" Target="https://bible.ru/gen-15.2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ru/gen-21.14-21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ru/gen-14.17-24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ible.ru/gen-14.20/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ru/eph-1.4-5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bible.ru/tit-1.2/" TargetMode="External"/><Relationship Id="rId5" Type="http://schemas.openxmlformats.org/officeDocument/2006/relationships/hyperlink" Target="https://bible.ru/2ti-1.9/" TargetMode="External"/><Relationship Id="rId4" Type="http://schemas.openxmlformats.org/officeDocument/2006/relationships/hyperlink" Target="https://bible.ru/rev-13.8/" TargetMode="Externa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ru/gen-41.50-51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ru/gen-50.22-26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ible.ru/exo-13.19/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ru/jos-13.6-33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ru/2ki-2.1-13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ru/jhn-19.26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ible.ru/jhn-19.27/" TargetMode="Externa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ru/jhn-14.27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ru/mat-28.19-20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ru/gen-3.14-19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ref.ly/logosres/iv-cs?ref=Page.p+183&amp;off=90&amp;ctx=as+Well+as+Imparted%0a~Just+as+long+as+we+a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ru/rom-5.12-19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ru/heb-11.4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ru/gen-5.1-29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ru/gen-5.22-24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ible.ru/heb-11.5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.ru/gen-6.3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bible.ru/gen-9.18-19/" TargetMode="External"/><Relationship Id="rId4" Type="http://schemas.openxmlformats.org/officeDocument/2006/relationships/hyperlink" Target="https://bible.ru/gen-6.9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Родом из США, где так много </a:t>
            </a:r>
            <a:r>
              <a:rPr lang="ru-RU" dirty="0" err="1" smtClean="0"/>
              <a:t>фейковых</a:t>
            </a:r>
            <a:r>
              <a:rPr lang="ru-RU" dirty="0" smtClean="0"/>
              <a:t> новостей и много альтернативных фактов. Сейчас как никогда важно опираться на Священные Писания. Нам нужно изучать истину, чтобы, когда появляется подделка, мы сразу же узнавали ее. Всё, что мы делаем в нашей церкви, должно иметь основание на Священном Писании.</a:t>
            </a:r>
          </a:p>
          <a:p>
            <a:endParaRPr lang="ru-RU" dirty="0" smtClean="0"/>
          </a:p>
          <a:p>
            <a:r>
              <a:rPr lang="ru-RU" dirty="0" smtClean="0"/>
              <a:t>Планируемые пожертвования существовали еще до того, как была создана наша Земля.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32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Бытие 11:10-26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Вот родословие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Сим был ста лет и родил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Арфаксада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через два года после потопа;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рождении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Арфаксада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Сим жил пятьсот лет и родил сынов и дочерей.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Арфаксад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жил тридцать пять лет и родил Салу.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рождении Салы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Арфаксад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жил четыреста три года и родил сынов и дочерей.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Сала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жил тридцать лет и родил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Евера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рождении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Евера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Сала жил четыреста три года и родил сынов и дочерей.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жил тридцать четыре года и родил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Фалека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рождении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Фалека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жил четыреста тридцать лет и родил сынов и дочерей.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Фалек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жил тридцать лет и родил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Рагава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рождении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Рагава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Фалек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жил двести девять лет и родил сынов и дочерей.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Рагав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жил тридцать два года и родил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Серуха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рождении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Серуха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Рагав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жил двести семь лет и родил сынов и дочерей.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Серух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жил тридцать лет и родил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Нахора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рождении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Нахора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Серух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жил двести лет и родил сынов и дочерей.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Нахор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жил двадцать девять лет и родил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Фарру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рождении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Фарры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Нахор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жил сто девятнадцать лет и родил сынов и дочерей.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Фарра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жил семьдесят лет и родил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Аврама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Нахора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Арана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17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Вторые три дочери Иова упоминаются в Писании по имени. Эти женщины были проницательными деловыми людьми. Иов не отдал бы им часть своего имущества, если бы они не были хорошими управляющими. Иов был верным управляющим, и я уверен, что он отдал бы Божье имущество только тем своим детям, которые были верны Богу.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Иов 42:11-17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Тогда пришли к нему все братья его и все сестры его и все прежние знакомые его, и ели с ним хлеб в доме его, и тужили с ним, и утешали его за все зло, которое Господь навел на него, и дали ему каждый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кесите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по золотому кольцу.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благословил Бог последние дни Иова более, нежели прежние: у него было четырнадцать тысяч мелкого скота, шесть тысяч верблюдов, тысяча пар волов и тысяча ослиц.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было у него семь сыновей и три дочери.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нарек он имя первой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Емима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имя второй — Кассия, а имя третьей —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Керенгаппух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не было на всей земле таких прекрасных женщин, как дочери Иова, и дал им отец их наследство между братьями их.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После того Иов жил сто сорок лет, и видел сыновей своих и сыновей сыновних до четвертого рода;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умер Иов в старости, насыщенный днями.»</a:t>
            </a: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Кажется очевидным, что Иов жил до дарования закона, поскольку в книге Иова нет упоминаний о скинии или храме, священниках или законе, данном Израилю. Если жизнь Иова действительно предшествовала принятию закона, то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 мог жить примерно в 2200 году до н.э.,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делает его современником Авраама, Лота и Исаака. Другой уликой, позволяющей отнести Иова ко времени до Моисея, является тот факт, что Иов дал своим дочерям "удел между братьями их" (Иов 42:15). По закону Моисееву отец передавал свое наследство только сыновьям, если у него не было сыновей (Числа 27:1-11; 36:1-13). Праведный человек, такой как Иов, должен был следовать этому закону в послушании Богу; в случае Иова закон еще не был дан.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Долголетие Иова - еще один признак того, что он жил во времена патриархов. В то время люди обычно жили по нескольку столетий. Постепенно продолжительность жизни сокращалась, пока ко времени судей не стала меньше ста лет. Если сложить годы, указанные в следующих фактах, то Иов, вероятно, прожил более 200 лет: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80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 БИБЛЕЙСКИЕ ПРИНЦИПЫ ПЛАНИРОВАНИЯ</a:t>
            </a:r>
          </a:p>
          <a:p>
            <a:r>
              <a:rPr lang="ru-RU" sz="1200" b="1" dirty="0" smtClean="0"/>
              <a:t>Принцип №</a:t>
            </a:r>
            <a:r>
              <a:rPr lang="en-US" b="1" dirty="0" smtClean="0"/>
              <a:t>1</a:t>
            </a:r>
            <a:endParaRPr lang="en-US" b="1" dirty="0"/>
          </a:p>
          <a:p>
            <a:pPr marL="0" indent="0">
              <a:buNone/>
            </a:pPr>
            <a:r>
              <a:rPr lang="ru-RU" dirty="0" smtClean="0"/>
              <a:t>Бог владеет всем этим. Ищите Божью волю для ЕГО имущества.</a:t>
            </a:r>
          </a:p>
          <a:p>
            <a:r>
              <a:rPr lang="ru-RU" sz="1200" b="1" dirty="0" smtClean="0"/>
              <a:t>Принцип №</a:t>
            </a:r>
            <a:r>
              <a:rPr lang="en-US" b="1" dirty="0" smtClean="0"/>
              <a:t>2</a:t>
            </a:r>
            <a:endParaRPr lang="en-US" b="1" dirty="0"/>
          </a:p>
          <a:p>
            <a:r>
              <a:rPr lang="ru-RU" dirty="0" smtClean="0"/>
              <a:t>Планируйте, когда вы молоды, сильны и умственно способны. Ждать до старости и слабости рискованно. </a:t>
            </a:r>
          </a:p>
          <a:p>
            <a:r>
              <a:rPr lang="ru-RU" sz="1200" b="1" dirty="0" smtClean="0"/>
              <a:t>Принцип №</a:t>
            </a:r>
            <a:r>
              <a:rPr lang="en-US" b="1" dirty="0" smtClean="0"/>
              <a:t>3</a:t>
            </a:r>
          </a:p>
          <a:p>
            <a:pPr marL="0" indent="0">
              <a:buNone/>
            </a:pPr>
            <a:r>
              <a:rPr lang="ru-RU" sz="1200" dirty="0" smtClean="0"/>
              <a:t>Следовать Божьей воле</a:t>
            </a:r>
          </a:p>
          <a:p>
            <a:r>
              <a:rPr lang="ru-RU" sz="1200" b="1" dirty="0" smtClean="0"/>
              <a:t>Принцип №</a:t>
            </a:r>
            <a:r>
              <a:rPr lang="en-US" b="1" dirty="0" smtClean="0"/>
              <a:t>4</a:t>
            </a:r>
            <a:endParaRPr lang="en-US" b="1" dirty="0"/>
          </a:p>
          <a:p>
            <a:r>
              <a:rPr lang="ru-RU" dirty="0" smtClean="0"/>
              <a:t>Нет плана - другие будут пытаться составить план за вас.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31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Плановые пожертвования никогда не были простыми.  Впервые мы читаем пример разговора о плановом пожертвовании с Авраамом. Авраам не был счастлив:</a:t>
            </a:r>
          </a:p>
          <a:p>
            <a:r>
              <a:rPr lang="ru-RU" sz="1400" b="1" dirty="0" smtClean="0"/>
              <a:t>Принцип </a:t>
            </a:r>
            <a:r>
              <a:rPr lang="en-US" sz="1400" b="1" dirty="0" smtClean="0"/>
              <a:t>1</a:t>
            </a:r>
            <a:endParaRPr lang="en-US" sz="1400" b="1" dirty="0"/>
          </a:p>
          <a:p>
            <a:pPr marL="0" indent="0">
              <a:buNone/>
            </a:pPr>
            <a:r>
              <a:rPr lang="ru-RU" dirty="0" smtClean="0"/>
              <a:t>Бог владеет всем этим. Ищите Божью волю для ЕГО имущества.</a:t>
            </a:r>
          </a:p>
          <a:p>
            <a:endParaRPr lang="en-US" dirty="0"/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Бытие 15:1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После сих происшествий было слово Господа к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Авраму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 видении, и сказано: не бойся,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Аврам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Я твой щит; награда твоя весьма велика.»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Бытие 15:2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Аврам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сказал: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Владыка Господи! что Ты дашь мне? я остаюсь бездетным; распорядитель в доме моем этот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Елиезер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 Дамаска.»</a:t>
            </a:r>
          </a:p>
          <a:p>
            <a:endParaRPr lang="ru-RU" dirty="0" smtClean="0"/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Бытие 15:3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сказал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Аврам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вот, Ты не дал мне потомства, и вот, домочадец мой наследник мой.»</a:t>
            </a:r>
          </a:p>
          <a:p>
            <a:endParaRPr lang="ru-RU" dirty="0" smtClean="0"/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Бытие 15:4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было слово Господа к нему, и сказано: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будет он твоим наследником, но тот, кто произойдет из чресл твоих, будет твоим наследником.»</a:t>
            </a:r>
          </a:p>
          <a:p>
            <a:endParaRPr lang="en-US" dirty="0"/>
          </a:p>
          <a:p>
            <a:r>
              <a:rPr lang="ru-RU" dirty="0" smtClean="0"/>
              <a:t>Наши мысли не всегда совпадают с Божьим планом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76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Бытие 16 глава рассказывает нам о плане Сары, когда она отдала свою служанку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Агарь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своему мужу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Авраму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чтобы та родила ему сына.</a:t>
            </a: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Бытие 21:14-21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Авраам встал рано утром, и взял хлеба и мех воды, и дал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Агари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положив ей на плечи, и отрока, и отпустил ее. Она пошла, и заблудилась в пустыне Вирсавии;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не стало воды в мехе, и она оставила отрока под одним кустом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пошла, села вдали, в расстоянии на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выстрел из лука. Ибо она сказала: не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хочу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видеть смерти отрока. И она села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поодаль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 подняла вопль, и плакала;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услышал Бог голос отрока; и Ангел Божий с неба воззвал к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Агари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сказал ей: что с тобою,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Агарь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не бойся; Бог услышал голос отрока оттуда, где он находится;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встань, подними отрока и возьми его за руку, ибо Я произведу от него великий народ.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Бог открыл глаза ее, и она увидела колодезь с водою, и пошла, наполнила мех водою и напоила отрока.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Бог был с отроком; и он вырос, и стал жить в пустыне, и сделался стрелком из лука.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Он жил в пустыне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Фаран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и мать его взяла ему жену из земли Египетской.»</a:t>
            </a:r>
            <a:endParaRPr lang="x-non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2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Аврам</a:t>
            </a:r>
            <a:r>
              <a:rPr lang="ru-RU" dirty="0" smtClean="0"/>
              <a:t> еще не стал Авраамом. Он был еще молод, когда это произошло.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Бытие 14:17-24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Когда он возвращался после поражения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Кедорлаомера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царей, бывших с ним, царь Содомский вышел ему навстречу в долину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Шаве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ныне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долина царская;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Мелхиседек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царь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Салимский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вынес хлеб и вино, — он был священник Бога Всевышнего, —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благословил его, и сказал: благословен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Аврам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Бога Всевышнего, Владыки неба и земли;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благословен Бог Всевышний, Который предал врагов твоих в руки твои.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Аврам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дал ему десятую часть из всего.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сказал царь Содомский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Авраму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отдай мне людей, а имение возьми себе.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Аврам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сказал царю Содомскому: поднимаю руку мою к Господу Богу Всевышнему, Владыке неба и земли,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даже нитки и ремня от обуви не возьму из всего твоего, чтобы ты не сказал: я обогатил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Аврама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кроме того, что съели отроки, и кроме доли, принадлежащей людям, которые ходили со мною;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Эшкол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Мамрий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пусть возьмут свою долю.»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Бытие 14:20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благословен Бог Всевышний, Который предал врагов твоих в руки твои.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Аврам</a:t>
            </a:r>
            <a:r>
              <a:rPr lang="ru-RU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дал ему десятую часть из всего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.»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Лучший путь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Господь хочет, чтобы Его последователи распоряжались своими средствами,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 они могут делать это сами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Некоторые могут спросить: "Должны ли мы на самом деле лишить себя всего, что называем своим?". Возможно, от нас не требуется делать это сейчас,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мы должны быть готовы сделать это ради Христа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Мы должны признать, что наше имущество принадлежит только Ему, и свободно использовать его, когда это необходимо для продвижения Его дела. Некоторые закрывают уши от призывов использовать деньги для отправки миссионеров в другие страны, для публикации истины и разбрасывания ее, как осенних листьев, по всему миру.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74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Саре было 90</a:t>
            </a:r>
            <a:endParaRPr lang="en-US" dirty="0"/>
          </a:p>
          <a:p>
            <a:r>
              <a:rPr lang="ru-RU" dirty="0" smtClean="0"/>
              <a:t>Аврааму было 99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62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Вера </a:t>
            </a:r>
            <a:r>
              <a:rPr lang="ru-RU" dirty="0" err="1" smtClean="0"/>
              <a:t>Аврама</a:t>
            </a:r>
            <a:r>
              <a:rPr lang="ru-RU" dirty="0" smtClean="0"/>
              <a:t> была испытана на 100%, когда ему сказали принести в жертву обещанного сына и наследника всего имущества семьи.</a:t>
            </a:r>
          </a:p>
          <a:p>
            <a:endParaRPr lang="ru-RU" dirty="0" smtClean="0"/>
          </a:p>
          <a:p>
            <a:r>
              <a:rPr lang="ru-RU" dirty="0" smtClean="0"/>
              <a:t>Даже если мы не понимаем, как Бог будет действовать, нам нужно доверять Ему, чтобы Он сделал это, когда мы движемся вперед, следуя четким Божьим указаниям.</a:t>
            </a:r>
          </a:p>
          <a:p>
            <a:endParaRPr lang="ru-RU" dirty="0" smtClean="0"/>
          </a:p>
          <a:p>
            <a:r>
              <a:rPr lang="ru-RU" dirty="0" smtClean="0"/>
              <a:t>Благодаря верному доверию </a:t>
            </a:r>
            <a:r>
              <a:rPr lang="ru-RU" dirty="0" err="1" smtClean="0"/>
              <a:t>Аврама</a:t>
            </a:r>
            <a:r>
              <a:rPr lang="ru-RU" dirty="0" smtClean="0"/>
              <a:t> Богу даже ценой жизни его сына Исаака Бог изменил его имя на Авраам, отец верных.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67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baseline="0" dirty="0" smtClean="0"/>
              <a:t>Принцип № </a:t>
            </a:r>
            <a:r>
              <a:rPr lang="en-US" b="1" baseline="0" dirty="0" smtClean="0"/>
              <a:t>2</a:t>
            </a:r>
          </a:p>
          <a:p>
            <a:r>
              <a:rPr lang="ru-RU" baseline="0" dirty="0" smtClean="0"/>
              <a:t>Мы должны планировать, когда мы молоды, сильны и умственно способны. Ждать, пока мы станем старыми и немощными, нехорошо.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Иаков крадет наследство своего брата Исава. Однако Исав не ценил духовное наследство. Оно стоило меньше, чем миска чечевичной похлебки.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Конфликт может возникнуть, если мы будем ждать до старости.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4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Иаков пророчествует о наследстве каждого из своих сыновей.</a:t>
            </a:r>
          </a:p>
          <a:p>
            <a:endParaRPr lang="ru-RU" dirty="0" smtClean="0"/>
          </a:p>
          <a:p>
            <a:r>
              <a:rPr lang="ru-RU" dirty="0" smtClean="0"/>
              <a:t>Иаков был пророком, и Бог открыл ему план и будущее наследников имущества.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32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Бог, Иисус и Святой Дух являются лучшим примером планирования в том, что еще до сотворения земли Бог запланировал в качестве Дара Своего собственного Сына, если бы потребовался план спасения человечества.</a:t>
            </a: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«так как Он избрал нас в Нем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прежде создания мира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чтобы мы были святы и непорочны пред Ним в любви,  предопределив усыновить нас Себе чрез Иисуса Христа, по благоволению воли Своей», </a:t>
            </a:r>
            <a:r>
              <a:rPr lang="ru-RU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Ефесянам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1:4-5</a:t>
            </a:r>
            <a:endParaRPr lang="ru-RU" sz="12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«…в книге жизни у Агнца, закланного </a:t>
            </a:r>
            <a:r>
              <a:rPr lang="ru-RU" b="1" dirty="0" smtClean="0"/>
              <a:t>от создания мира</a:t>
            </a:r>
            <a:r>
              <a:rPr lang="ru-RU" dirty="0" smtClean="0"/>
              <a:t>.» </a:t>
            </a:r>
            <a:r>
              <a:rPr lang="ru-RU" dirty="0" smtClean="0">
                <a:hlinkClick r:id="rId4"/>
              </a:rPr>
              <a:t>Откровение 13:8</a:t>
            </a:r>
            <a:endParaRPr lang="ru-RU" dirty="0" smtClean="0"/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«…спасшего нас и призвавшего званием святым, не по делам нашим, но по Своему изволению и благодати, данной нам во Христе Иисусе прежде вековых времен..»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2 Тимофею 1:9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«…в надежде вечной жизни, которую обещал неизменный в слове Бог прежде вековых времен»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Титу 1:2</a:t>
            </a:r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Иисус вызвался возглавить это спасение еще до того, как появилась земля, которую нужно было спасать.</a:t>
            </a:r>
            <a:endParaRPr lang="x-non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46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baseline="0" dirty="0" smtClean="0"/>
              <a:t>Принцип № </a:t>
            </a:r>
            <a:r>
              <a:rPr lang="en-US" b="1" baseline="0" dirty="0" smtClean="0"/>
              <a:t>3</a:t>
            </a:r>
            <a:endParaRPr lang="en-US" b="1" baseline="0" dirty="0"/>
          </a:p>
          <a:p>
            <a:r>
              <a:rPr lang="ru-RU" u="sng" baseline="0" dirty="0" smtClean="0"/>
              <a:t>Следуйте Божьей воле, даже если семья не согласна.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Иаков благословляет двух сыновей Иосифа, Ефрема (младшего) и </a:t>
            </a:r>
            <a:r>
              <a:rPr lang="ru-RU" baseline="0" dirty="0" err="1" smtClean="0"/>
              <a:t>Манассию</a:t>
            </a:r>
            <a:r>
              <a:rPr lang="ru-RU" baseline="0" dirty="0" smtClean="0"/>
              <a:t>. Иосиф очень осторожно поставил этих двух мальчиков перед своим отцом: старшего по правую руку от отца, а младшего - по левую. Иаков скрестил руки и поставил младшего впереди старшего, даже несмотря на возражения Иосифа.</a:t>
            </a:r>
            <a:endParaRPr lang="en-US" baseline="0" dirty="0"/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hlinkClick r:id="rId3"/>
              </a:rPr>
              <a:t>Бытие 41:50-51</a:t>
            </a:r>
            <a:r>
              <a:rPr lang="ru-RU" b="1" dirty="0" smtClean="0"/>
              <a:t> «</a:t>
            </a:r>
            <a:r>
              <a:rPr lang="ru-RU" baseline="30000" dirty="0" smtClean="0"/>
              <a:t>50</a:t>
            </a:r>
            <a:r>
              <a:rPr lang="ru-RU" dirty="0" smtClean="0"/>
              <a:t> До наступления годов голода у Иосифа родились два сына, которых родила ему </a:t>
            </a:r>
            <a:r>
              <a:rPr lang="ru-RU" dirty="0" err="1" smtClean="0"/>
              <a:t>Асенефа</a:t>
            </a:r>
            <a:r>
              <a:rPr lang="ru-RU" dirty="0" smtClean="0"/>
              <a:t>, дочь </a:t>
            </a:r>
            <a:r>
              <a:rPr lang="ru-RU" dirty="0" err="1" smtClean="0"/>
              <a:t>Потифера</a:t>
            </a:r>
            <a:r>
              <a:rPr lang="ru-RU" dirty="0" smtClean="0"/>
              <a:t>, жреца </a:t>
            </a:r>
            <a:r>
              <a:rPr lang="ru-RU" dirty="0" err="1" smtClean="0"/>
              <a:t>Илиопольского</a:t>
            </a:r>
            <a:r>
              <a:rPr lang="ru-RU" dirty="0" smtClean="0"/>
              <a:t>. </a:t>
            </a:r>
            <a:r>
              <a:rPr lang="ru-RU" baseline="30000" dirty="0" smtClean="0"/>
              <a:t>51</a:t>
            </a:r>
            <a:r>
              <a:rPr lang="ru-RU" dirty="0" smtClean="0"/>
              <a:t> И нарек Иосиф имя первенцу: </a:t>
            </a:r>
            <a:r>
              <a:rPr lang="ru-RU" dirty="0" err="1" smtClean="0"/>
              <a:t>Манассия</a:t>
            </a:r>
            <a:r>
              <a:rPr lang="ru-RU" dirty="0" smtClean="0"/>
              <a:t>, потому что, </a:t>
            </a:r>
            <a:r>
              <a:rPr lang="ru-RU" i="1" dirty="0" smtClean="0"/>
              <a:t>говорил он,</a:t>
            </a:r>
            <a:r>
              <a:rPr lang="ru-RU" dirty="0" smtClean="0"/>
              <a:t> Бог дал мне забыть все несчастья мои и весь дом отца моего.»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82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Бытие 50:22-26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жил Иосиф в Египте сам и дом отца его;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жил же Иосиф всего сто десять лет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видел Иосиф детей у Ефрема до третьего рода, также и сыновья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Махира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сына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Манассиина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родились на колени Иосифа.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сказал Иосиф братьям своим: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 умираю, но Бог посетит вас и выведет вас из земли сей в землю, о которой клялся Аврааму, Исааку и Иакову.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заклял Иосиф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сынов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Израилевых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говоря: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 посетит вас, и вынесите кости мои отсюда.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умер Иосиф ста десяти лет. И набальзамировали его и положили в ковчег в Египте.»</a:t>
            </a: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Исход 13:19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взял Моисей с собою кости Иосифа, ибо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Иосиф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клятвою заклял сынов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Израилевых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сказав: посетит вас Бог, и вы с собою вынесите кости мои отсюда.»</a:t>
            </a:r>
            <a:endParaRPr lang="x-non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x-non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20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Перед смертью Иосиф дал очень конкретное указание о своем погребении. Евреи были верны, следуя указаниям Иосифа.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716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Бог определил наследство, которое каждое колено, кланы и семьи получили в земле обетованной.</a:t>
            </a:r>
          </a:p>
          <a:p>
            <a:pPr rtl="0"/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Иисус Навин 13:6-33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Всех горных жителей от Ливана до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Мисрефоф‐Маима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всех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Сидонян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 изгоню от лица сынов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Израилевых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Раздели же ее в удел Израилю, как Я повелел тебе;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раздели землю сию в удел девяти коленам и половине колена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Манассиина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колено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Рувимово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Гадово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 другою половиною колена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Манассиина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получили удел свой от Моисея за Иорданом к востоку, как дал им Моисей, раб Господень,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Ароера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который на берегу потока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Арнона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 город, который среди потока, и всю равнину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Медеву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Дивона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также все города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Сигона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царя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Аморрейского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который царствовал в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Есевоне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до пределов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Аммонитских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также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Галаад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область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Гессурскую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Маахскую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 всю гору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Ермон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весь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Васан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Салхи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 царство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Васанского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который царствовал в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Астарофе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в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Едреи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Он оставался один из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Рефаимов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которых Моисей поразил и прогнал.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 сыны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Израилевы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выгнали жителей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Гессура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Маахи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 живет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Гессур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Мааха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среди Израиля до сего дня.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Только колену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Левиину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дал он удела: жертвы Господа, Бога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Израилева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суть удел его, как сказал ему Господь.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Колену сынов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Рувимовых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племенам их дал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удел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Моисей: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пределом их был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Ароер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который на берегу потока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Арнона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 город, который среди потока, и вся равнина при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Медеве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Есевон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все города его, которые на равнине, и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Дивон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Вамоф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‐Ваал и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Беф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‐Ваал‐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Меон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Иааца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Кедемоф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Мефааф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Кириафаим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Сивма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Цереф‐Шахар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горе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Емек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Беф‐Фегор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места при подошве Фасги и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Беф‐Иешимоф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все города на равнине, и все царство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Сигона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царя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Аморрейского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который царствовал в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Есевоне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которого убил Моисей, равно как и вождей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Мадиамских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Рекема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Цура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Хура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 Реву, князей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Сигоновых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живших в земле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также Валаама, сына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Веорова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прорицателя, убили сыны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Израилевы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мечом в числе убитых ими.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Пределом сынов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Рувимовых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 Иордан. Вот удел сынов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Рувимовых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племенам их, города и села их.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Моисей дал также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удел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колену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Гадову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сынам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Гадовым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 племенам их: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пределом их был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Иазер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все города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Галаадские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 половина земли сынов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Аммоновых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Ароера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пред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Раввою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земли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Есевона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Рамаф‐Мицфы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Ветонима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от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Маханаима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пределов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Давира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на долине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Беф‐Гарам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Беф‐Нимра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Сокхоф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Цафон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остаток царства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Сигона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царя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Есевонского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пределом его был Иордан до моря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Хиннерефского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Иорданом к востоку.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Вот удел сынов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Гадовых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племенам их, города и села их.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Моисей дал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удел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половине колена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Манассиина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который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принадлежал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половине колена сынов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Манассииных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 племенам их;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предел их был: от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Маханаима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весь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Васан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все царство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царя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Васанского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и все селения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Иаировы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в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Васане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шестьдесят городов;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 половина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Галаада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Астароф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Едрея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царственные города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Васанского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сынам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Махира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сына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Манассиина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половине сынов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Махировых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 племенам их.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Вот что Моисей дал в удел на равнинах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Моавитских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Иорданом против Иерихона к востоку.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 колену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Левиину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Моисей не дал удела: Господь, Бог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Израилев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Сам есть удел их, как Он говорил им.»</a:t>
            </a:r>
          </a:p>
          <a:p>
            <a:pPr rtl="0"/>
            <a:endParaRPr lang="x-non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9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Большинство колен не изгнали всех жителей земли, которые жили в их уделе, поэтому не получили всего того, что Бог хотел, чтобы они имели. Кроме того, они создали ситуацию, которая привела бы к падению их детей в будущем.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633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Илия дал Елисею слово в том, что Елисей получит от Илии.</a:t>
            </a: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4 Царств 2:1-13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 то время, как Господь восхотел вознести Илию в вихре на небо, шел Илия с Елисеем из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Галгала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сказал Илия Елисею: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останься здесь (1),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ибо Господь посылает меня в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Вефиль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Но Елисей сказал: жив Господь и жива душа твоя! не оставлю тебя. И пошли они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 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Вефиль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вышли сыны пророков, которые в 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Вефиле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 Елисею и сказали ему: знаешь ли, что сегодня Господь вознесет господина твоего над главою твоею? Он сказал: я также знаю, молчите.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сказал ему Илия: Елисей,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останься здесь (2),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ибо Господь посылает меня в Иерихон. И сказал он: жив Господь и жива душа твоя! не оставлю тебя. И пришли в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Иерихон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подошли сыны пророков, которые в Иерихоне, к Елисею и сказали ему: знаешь ли, что сегодня Господь берет господина твоего и вознесет над главою твоею? Он сказал: я также знаю, молчите.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сказал ему Илия: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останься здесь(3),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ибо Господь посылает меня к Иордану. И сказал он: жив Господь и жива душа твоя! не оставлю тебя. И пошли оба.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Пятьдесят человек из сынов пророческих пошли и стали вдали напротив их, а они оба стояли у Иордана.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взял Илия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милоть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свою, и свернул, и ударил ею по воде, и расступилась она туда и сюда, и перешли оба посуху.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они перешли, Илия сказал Елисею: проси, что сделать тебе, прежде нежели я буду взят от тебя. И сказал Елисей: дух, который в тебе, пусть будет на мне вдвойне.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сказал он: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трудного ты просишь. Если увидишь, как я буду взят от тебя, то будет тебе так, а если не увидишь, не будет.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Когда они шли и дорогою разговаривали, вдруг явилась колесница огненная и кони огненные, и разлучили их обоих, и понесся Илия в вихре на небо.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Елисей же смотрел и воскликнул: отец мой, отец мой, колесница Израиля и конница его! И не видел его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более.И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схватил он одежды свои и разодрал их на две части.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поднял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милоть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Илии, упавшую  него, и пошел назад, и стал на берегу Иордана;»</a:t>
            </a:r>
          </a:p>
          <a:p>
            <a:pPr rtl="0"/>
            <a:endParaRPr lang="x-non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x-non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794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Принцип № </a:t>
            </a:r>
            <a:r>
              <a:rPr lang="en-US" b="1" dirty="0" smtClean="0"/>
              <a:t>4</a:t>
            </a:r>
            <a:endParaRPr lang="en-US" b="1" dirty="0"/>
          </a:p>
          <a:p>
            <a:r>
              <a:rPr lang="ru-RU" dirty="0" smtClean="0"/>
              <a:t>Если вы не составите свой собственный план, другие попытаются составить его за вас.</a:t>
            </a:r>
          </a:p>
          <a:p>
            <a:endParaRPr lang="ru-RU" dirty="0" smtClean="0"/>
          </a:p>
          <a:p>
            <a:r>
              <a:rPr lang="ru-RU" dirty="0" smtClean="0"/>
              <a:t>Давиду пришлось спешно планировать коронацию Соломона как царя, чтобы помешать другому сыну, </a:t>
            </a:r>
            <a:r>
              <a:rPr lang="ru-RU" dirty="0" err="1" smtClean="0"/>
              <a:t>Адонии</a:t>
            </a:r>
            <a:r>
              <a:rPr lang="ru-RU" dirty="0" smtClean="0"/>
              <a:t>, попытаться провозгласить себя царем. 1 Царств 1:44.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Составьте свой план сейчас!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00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Иисус был самым лучшим запланированным даром, запланированным еще до сотворения земли. Под тяжестью всех грехов мира, сокрушающих Его человеческое тело, Иисус планировал позаботиться о Своей матери на кресте.</a:t>
            </a:r>
            <a:endParaRPr lang="en-US" baseline="0" dirty="0"/>
          </a:p>
          <a:p>
            <a:endParaRPr lang="en-US" baseline="0" dirty="0"/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Иоанна 19:26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Иисус, увидев Матерь и ученика, тут стоящего, которого любил, говорит Матери Своей: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Же́но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се, сын Твой.»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Иоанна 19:27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Потом говорит ученику: се, Матерь твоя!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с этого времени ученик сей взял Ее к себе.»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989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Последняя воля и завет Иисуса включает вас.</a:t>
            </a:r>
          </a:p>
          <a:p>
            <a:endParaRPr lang="en-US" baseline="0" dirty="0"/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Иоанна 14:27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Мир оставляю вам, мир Мой даю вам; не так, как мир дает, Я даю вам. Да не смущается сердце ваше и да не устрашается.»</a:t>
            </a:r>
          </a:p>
          <a:p>
            <a:endParaRPr lang="en-US" dirty="0"/>
          </a:p>
          <a:p>
            <a:r>
              <a:rPr lang="ru-RU" dirty="0" smtClean="0"/>
              <a:t>Принцип №5</a:t>
            </a:r>
          </a:p>
          <a:p>
            <a:r>
              <a:rPr lang="ru-RU" dirty="0" smtClean="0"/>
              <a:t>С Божьей мудростью ваша последняя воля и завещание могут изменить будущее. Разница для вашей семьи и для работы Господа на земле.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427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БЕЗОТЗЫВНОЕ ДОВЕРИЕ</a:t>
            </a:r>
          </a:p>
          <a:p>
            <a:pPr rtl="0"/>
            <a:endParaRPr lang="en-US" sz="1200" b="1" dirty="0"/>
          </a:p>
          <a:p>
            <a:pPr rtl="0"/>
            <a:r>
              <a:rPr lang="ru-RU" sz="1200" b="1" dirty="0" smtClean="0"/>
              <a:t>Исполнители воли Спасителя</a:t>
            </a:r>
          </a:p>
          <a:p>
            <a:pPr rtl="0"/>
            <a:r>
              <a:rPr lang="ru-RU" sz="1200" dirty="0" smtClean="0"/>
              <a:t>Христос любит род человеческий; и в каждом действии Своей жизни Он выражал эту любовь. Он призывает людей любить друг друга, как Он возлюбил их. Его спасающая сила и любовь всегда будут темой для тех, кто верит в Бога.</a:t>
            </a:r>
          </a:p>
          <a:p>
            <a:r>
              <a:rPr lang="ru-RU" sz="1200" dirty="0" smtClean="0"/>
              <a:t>Незадолго до Своего вознесения </a:t>
            </a:r>
            <a:r>
              <a:rPr lang="ru-RU" sz="1200" b="1" dirty="0" smtClean="0"/>
              <a:t>Он дал Своим ученикам поручение.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Матфея 28:19-20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ru-RU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Итак, идите, научите все народы, крестя их во имя Отца и Сына и Святого Духа, </a:t>
            </a:r>
            <a:r>
              <a:rPr lang="ru-RU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уча их соблюдать всё, что Я повелел вам; и се, Я с вами во все дни до скончания века. Аминь.»</a:t>
            </a:r>
          </a:p>
          <a:p>
            <a:pPr rtl="0"/>
            <a:endParaRPr lang="ru-RU" sz="1200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«Таким образом ученикам было оказано самое драгоценное доверие. Они должны были стать исполнителями завещания, в котором Христос завещал миру сокровище вечной жизни. Ученики осознавали ответственность своей работы. Они знали, что держат в руках хлеб жизни для голодающего мира, поэтому пошли по всему свету, проповедуя Слово. Их побуждала любовь Христа, и они не могли не преломлять хлеба жизни всем нуждающимся. Последние слова Спасителя постоянно звучали в их ушах.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 верующий разделяет доверие, оказанное первым ученикам. Каждый должен быть исполнителем завещания Спасителя. Каждому была дана священная Истина, чтобы передать ее серьезному искателю. Каждый верующий должен быть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соработником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вместе с Богом»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Ревью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энд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Геральд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7 января 1902). Елена Уайт, Пенсионные годы, глава 8 [100.3,100.4]. </a:t>
            </a:r>
          </a:p>
          <a:p>
            <a:endParaRPr lang="en-US" b="0" i="0" u="none" strike="noStrike" baseline="0" dirty="0" smtClean="0"/>
          </a:p>
          <a:p>
            <a:r>
              <a:rPr lang="ru-RU" b="0" i="0" u="none" strike="noStrike" baseline="0" dirty="0" smtClean="0"/>
              <a:t>Как церковная организация АСД в Евро-Азиатском дивизионе и по всему миру мы должны помочь нашим людям быть верными Богу в их ПЛАНИРОВАННЫХ ПОЖЕРТВОВАНИЯХ.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CD389-9E8F-452C-B76C-35F83829990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2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Бытие 3:14-19 </a:t>
            </a:r>
            <a:r>
              <a:rPr lang="ru-RU" baseline="30000" dirty="0" smtClean="0"/>
              <a:t>14</a:t>
            </a:r>
            <a:r>
              <a:rPr lang="ru-RU" dirty="0" smtClean="0"/>
              <a:t> И сказал Господь Бог змею: за то, что ты сделал это, проклят ты пред всеми скотами и пред всеми зверями полевыми; ты будешь ходить на чреве твоем, и будешь есть прах во все дни жизни твоей; </a:t>
            </a:r>
            <a:r>
              <a:rPr lang="ru-RU" baseline="30000" dirty="0" smtClean="0"/>
              <a:t>15</a:t>
            </a:r>
            <a:r>
              <a:rPr lang="ru-RU" dirty="0" smtClean="0"/>
              <a:t> и вражду положу между тобою и между женою, и между семенем твоим и между семенем ее; </a:t>
            </a:r>
            <a:r>
              <a:rPr lang="ru-RU" b="1" dirty="0" smtClean="0"/>
              <a:t>оно будет поражать тебя в голову, а ты будешь жалить его в пяту. </a:t>
            </a:r>
          </a:p>
          <a:p>
            <a:r>
              <a:rPr lang="ru-RU" baseline="30000" dirty="0" smtClean="0"/>
              <a:t>16</a:t>
            </a:r>
            <a:r>
              <a:rPr lang="ru-RU" dirty="0" smtClean="0"/>
              <a:t> Жене сказал: умножая умножу скорбь твою в беременности твоей; в болезни будешь рождать детей; и к мужу твоему влечение твое, и он будет господствовать над тобою. </a:t>
            </a:r>
          </a:p>
          <a:p>
            <a:r>
              <a:rPr lang="ru-RU" baseline="30000" dirty="0" smtClean="0"/>
              <a:t>17</a:t>
            </a:r>
            <a:r>
              <a:rPr lang="ru-RU" dirty="0" smtClean="0"/>
              <a:t> Адаму же сказал: за то, что ты послушал голоса жены твоей и ел от дерева, о котором Я заповедал тебе, сказав: «не ешь от него», проклята земля за тебя; со скорбью будешь питаться от нее во все дни жизни твоей; </a:t>
            </a:r>
            <a:r>
              <a:rPr lang="ru-RU" baseline="30000" dirty="0" smtClean="0"/>
              <a:t>18</a:t>
            </a:r>
            <a:r>
              <a:rPr lang="ru-RU" dirty="0" smtClean="0"/>
              <a:t> терние и волчцы произрастит она тебе; и будешь питаться полевою травою; </a:t>
            </a:r>
            <a:r>
              <a:rPr lang="ru-RU" baseline="30000" dirty="0" smtClean="0"/>
              <a:t>19</a:t>
            </a:r>
            <a:r>
              <a:rPr lang="ru-RU" dirty="0" smtClean="0"/>
              <a:t> в поте лица твоего будешь есть хлеб, доколе не возвратишься в землю, из которой ты взят, ибо прах ты и в прах возвратишься.</a:t>
            </a:r>
            <a:r>
              <a:rPr lang="ru-RU" baseline="0" dirty="0" smtClean="0"/>
              <a:t> (</a:t>
            </a:r>
            <a:r>
              <a:rPr lang="ru-RU" dirty="0" smtClean="0">
                <a:hlinkClick r:id="rId3"/>
              </a:rPr>
              <a:t>Бытие 3:14-19</a:t>
            </a:r>
            <a:r>
              <a:rPr lang="ru-RU" dirty="0" smtClean="0"/>
              <a:t>)</a:t>
            </a:r>
          </a:p>
          <a:p>
            <a:pPr rtl="0"/>
            <a:endParaRPr lang="x-non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780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Мы ждем и верим, что Иисус скоро вернется на землю: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Адвентисты седьмого дня решили провести множество реформ, которые противоречат практике большей части их общества и культуры.</a:t>
            </a:r>
          </a:p>
          <a:p>
            <a:endParaRPr lang="en-US" baseline="0" dirty="0" smtClean="0"/>
          </a:p>
          <a:p>
            <a:r>
              <a:rPr lang="ru-RU" baseline="0" dirty="0" smtClean="0"/>
              <a:t>В результате мы провели значительные РЕФОРМЫ в наших убеждениях, жизни и действиях.</a:t>
            </a:r>
          </a:p>
          <a:p>
            <a:r>
              <a:rPr lang="ru-RU" baseline="0" dirty="0" smtClean="0"/>
              <a:t>Во многих странах мира быть христианином означает идти в ногу с большей частью общества, в котором вы живете (буддистов, индуистов и мусульман).</a:t>
            </a:r>
          </a:p>
          <a:p>
            <a:r>
              <a:rPr lang="ru-RU" baseline="0" dirty="0" smtClean="0"/>
              <a:t>Быть протестантом — меньшинство во многих областях.</a:t>
            </a:r>
          </a:p>
          <a:p>
            <a:r>
              <a:rPr lang="ru-RU" baseline="0" dirty="0" smtClean="0"/>
              <a:t>День, когда мы поклоняемся, суббота, а не любой другой день недели;</a:t>
            </a:r>
          </a:p>
          <a:p>
            <a:r>
              <a:rPr lang="ru-RU" baseline="0" dirty="0" smtClean="0"/>
              <a:t>Что мы верим о Вселенном Конфликте между злом и добром, Сатаной и Иисусом;</a:t>
            </a:r>
          </a:p>
          <a:p>
            <a:r>
              <a:rPr lang="ru-RU" baseline="0" dirty="0" smtClean="0"/>
              <a:t>Мы верим, что грех — это главная проблема на этой земле;</a:t>
            </a:r>
          </a:p>
          <a:p>
            <a:r>
              <a:rPr lang="ru-RU" baseline="0" dirty="0" smtClean="0"/>
              <a:t>Мы верим, что ДЕСЯТЬ ЗАПОВЕДЕЙ по-прежнему актуальны и должны соблюдаться;</a:t>
            </a:r>
          </a:p>
          <a:p>
            <a:r>
              <a:rPr lang="ru-RU" baseline="0" dirty="0" smtClean="0"/>
              <a:t>Мы верим в Небесное святилище и в то, что Иисус сейчас является нашим Первосвященником там;</a:t>
            </a:r>
          </a:p>
          <a:p>
            <a:r>
              <a:rPr lang="ru-RU" baseline="0" dirty="0" smtClean="0"/>
              <a:t>Этот последний суд происходит сегодня на Небесах.</a:t>
            </a:r>
          </a:p>
          <a:p>
            <a:r>
              <a:rPr lang="ru-RU" baseline="0" dirty="0" smtClean="0"/>
              <a:t>Принципы здоровья, которые прославляют Бога в том, как мы заботимся о наших физических телах;</a:t>
            </a:r>
          </a:p>
          <a:p>
            <a:r>
              <a:rPr lang="ru-RU" baseline="0" dirty="0" smtClean="0"/>
              <a:t>Богу принадлежит все, включая нас и то, что мы называем своим имуществом</a:t>
            </a:r>
          </a:p>
          <a:p>
            <a:r>
              <a:rPr lang="ru-RU" baseline="0" dirty="0" smtClean="0"/>
              <a:t>Эта Земля не наш дом, мы паломники, просто проходящие через нее</a:t>
            </a:r>
          </a:p>
          <a:p>
            <a:r>
              <a:rPr lang="ru-RU" baseline="0" dirty="0" smtClean="0"/>
              <a:t>Что мы верим в то, что происходит, когда человек умирает;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Так почему бы не реформировать и то, как мы планируем смерть? </a:t>
            </a:r>
          </a:p>
          <a:p>
            <a:r>
              <a:rPr lang="ru-RU" baseline="0" dirty="0" smtClean="0"/>
              <a:t>Стремитесь составить план, направляемый Богом, а не нашими сверстниками, обществом, обычаями, культурой и традициями.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ПОЛНОЕ УЧАСТИЕ ЧЛЕНОВ ЦЕРКВИ</a:t>
            </a:r>
          </a:p>
          <a:p>
            <a:endParaRPr lang="ru-RU" baseline="0" dirty="0" smtClean="0"/>
          </a:p>
          <a:p>
            <a:r>
              <a:rPr lang="ru-RU" baseline="0" dirty="0" smtClean="0"/>
              <a:t>Каждому члену Церкви нужен план для своей семьи.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53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799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6419-2367-4C5E-B009-430E9DA2246F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5453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C00129-91E0-4AC7-8D40-3B8E9F9E14AD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491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77C756-38B6-45A1-9562-164D027FF671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06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Каждый доллар представляет собой верность наших членов АСД и щедрость наших друзей.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023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тех пор, пока мы существуем в этом мире и пока Дух Святой борется с его влиянием, мы должны в равной мере оказывать расположение не только верующим, но и мирянам. Мы должны нести миру свет истины, представленный в Священном Писании, и в то же время принимать от мирских людей то, что Бог побуждает их делать в интересах Его служения. Господь продолжает влиять на сердца царей и правителей в интересах Своего народа, и поэтому [поборник религиозной свободы] не должен быть лишен внимания и возможности помогать Его делу, когда Бог побуждает его жертвовать.»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(Елена Уайт Служение по управлению ресурсами 183.1)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98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6419-2367-4C5E-B009-430E9DA2246F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4660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Мы ждем и верим, что Иисус скоро вернется на землю:</a:t>
            </a:r>
            <a:endParaRPr lang="en-US" dirty="0"/>
          </a:p>
          <a:p>
            <a:endParaRPr lang="en-US" dirty="0"/>
          </a:p>
          <a:p>
            <a:r>
              <a:rPr lang="ru-RU" dirty="0" smtClean="0"/>
              <a:t>Адвентисты седьмого дня решили провести множество реформ, которые противоречат практике большей части их общества и культуры.</a:t>
            </a:r>
          </a:p>
          <a:p>
            <a:endParaRPr lang="en-US" baseline="0" dirty="0"/>
          </a:p>
          <a:p>
            <a:r>
              <a:rPr lang="ru-RU" baseline="0" dirty="0" smtClean="0"/>
              <a:t>В результате мы провели значительные РЕФОРМЫ в наших убеждениях, жизни и действиях.</a:t>
            </a:r>
          </a:p>
          <a:p>
            <a:r>
              <a:rPr lang="ru-RU" baseline="0" dirty="0" smtClean="0"/>
              <a:t>Во многих странах мира быть христианином означает идти в ногу с большей частью общества, в котором вы живете (буддистов, индуистов и мусульман).</a:t>
            </a:r>
          </a:p>
          <a:p>
            <a:r>
              <a:rPr lang="ru-RU" baseline="0" dirty="0" smtClean="0"/>
              <a:t>Быть протестантом — меньшинство во многих областях.</a:t>
            </a:r>
          </a:p>
          <a:p>
            <a:r>
              <a:rPr lang="ru-RU" baseline="0" dirty="0" smtClean="0"/>
              <a:t>День, когда мы поклоняемся, суббота, а не любой другой день недели;</a:t>
            </a:r>
          </a:p>
          <a:p>
            <a:r>
              <a:rPr lang="ru-RU" baseline="0" dirty="0" smtClean="0"/>
              <a:t>Что мы верим о Вселенном Конфликте между злом и добром, Сатаной и Иисусом;</a:t>
            </a:r>
          </a:p>
          <a:p>
            <a:r>
              <a:rPr lang="ru-RU" baseline="0" dirty="0" smtClean="0"/>
              <a:t>Мы верим, что грех — это главная проблема на этой земле;</a:t>
            </a:r>
          </a:p>
          <a:p>
            <a:r>
              <a:rPr lang="ru-RU" baseline="0" dirty="0" smtClean="0"/>
              <a:t>Мы верим, что ДЕСЯТЬ ЗАПОВЕДЕЙ по-прежнему актуальны и должны соблюдаться;</a:t>
            </a:r>
          </a:p>
          <a:p>
            <a:r>
              <a:rPr lang="ru-RU" baseline="0" dirty="0" smtClean="0"/>
              <a:t>Мы верим в Небесное святилище и в то, что Иисус сейчас является нашим Первосвященником там;</a:t>
            </a:r>
          </a:p>
          <a:p>
            <a:r>
              <a:rPr lang="ru-RU" baseline="0" dirty="0" smtClean="0"/>
              <a:t>Этот последний суд происходит сегодня на Небесах.</a:t>
            </a:r>
          </a:p>
          <a:p>
            <a:r>
              <a:rPr lang="ru-RU" baseline="0" dirty="0" smtClean="0"/>
              <a:t>Принципы здоровья, которые прославляют Бога в том, как мы заботимся о наших физических телах;</a:t>
            </a:r>
          </a:p>
          <a:p>
            <a:r>
              <a:rPr lang="ru-RU" baseline="0" dirty="0" smtClean="0"/>
              <a:t>Богу принадлежит все, включая нас и то, что мы называем своим имуществом</a:t>
            </a:r>
          </a:p>
          <a:p>
            <a:r>
              <a:rPr lang="ru-RU" baseline="0" dirty="0" smtClean="0"/>
              <a:t>Эта Земля не наш дом, мы паломники, просто проходящие через нее</a:t>
            </a:r>
          </a:p>
          <a:p>
            <a:r>
              <a:rPr lang="ru-RU" baseline="0" dirty="0" smtClean="0"/>
              <a:t>Что мы верим в то, что происходит, когда человек умирает;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Так почему бы не реформировать и то, как мы планируем смерть? </a:t>
            </a:r>
          </a:p>
          <a:p>
            <a:r>
              <a:rPr lang="ru-RU" baseline="0" dirty="0" smtClean="0"/>
              <a:t>Стремитесь составить план, направляемый Богом, а не нашими сверстниками, обществом, обычаями, культурой и традициями.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ПОЛНОЕ УЧАСТИЕ ЧЛЕНОВ ЦЕРКВИ</a:t>
            </a:r>
          </a:p>
          <a:p>
            <a:endParaRPr lang="ru-RU" baseline="0" dirty="0" smtClean="0"/>
          </a:p>
          <a:p>
            <a:r>
              <a:rPr lang="ru-RU" baseline="0" dirty="0" smtClean="0"/>
              <a:t>Каждому члену Церкви нужен план для своей семьи.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04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греха все потребности человеческого рода были обеспечены. Все было ВЕСЬМА ХОРОШО!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hlinkClick r:id="rId3"/>
              </a:rPr>
              <a:t>Римлянам 5:12-19</a:t>
            </a:r>
            <a:r>
              <a:rPr lang="ru-RU" dirty="0" smtClean="0"/>
              <a:t> «</a:t>
            </a:r>
            <a:r>
              <a:rPr lang="ru-RU" baseline="30000" dirty="0" smtClean="0"/>
              <a:t>12</a:t>
            </a:r>
            <a:r>
              <a:rPr lang="ru-RU" dirty="0" smtClean="0"/>
              <a:t> </a:t>
            </a:r>
            <a:r>
              <a:rPr lang="ru-RU" b="1" dirty="0" smtClean="0"/>
              <a:t>Посему, как одним человеком грех вошел в мир, и грехом — смерть, так и смерть перешла во всех </a:t>
            </a:r>
            <a:r>
              <a:rPr lang="ru-RU" b="1" dirty="0" err="1" smtClean="0"/>
              <a:t>человеков</a:t>
            </a:r>
            <a:r>
              <a:rPr lang="ru-RU" b="1" dirty="0" smtClean="0"/>
              <a:t>, </a:t>
            </a:r>
            <a:r>
              <a:rPr lang="ru-RU" b="1" i="1" dirty="0" smtClean="0"/>
              <a:t>потому что</a:t>
            </a:r>
            <a:r>
              <a:rPr lang="ru-RU" b="1" dirty="0" smtClean="0"/>
              <a:t> в нем все согрешили</a:t>
            </a:r>
            <a:r>
              <a:rPr lang="ru-RU" dirty="0" smtClean="0"/>
              <a:t>. </a:t>
            </a:r>
            <a:r>
              <a:rPr lang="ru-RU" baseline="30000" dirty="0" smtClean="0"/>
              <a:t>13</a:t>
            </a:r>
            <a:r>
              <a:rPr lang="ru-RU" dirty="0" smtClean="0"/>
              <a:t> Ибо </a:t>
            </a:r>
            <a:r>
              <a:rPr lang="ru-RU" i="1" dirty="0" smtClean="0"/>
              <a:t>и</a:t>
            </a:r>
            <a:r>
              <a:rPr lang="ru-RU" dirty="0" smtClean="0"/>
              <a:t> до закона грех был в мире; но грех не вменяется, когда нет закона. </a:t>
            </a:r>
            <a:r>
              <a:rPr lang="ru-RU" baseline="30000" dirty="0" smtClean="0"/>
              <a:t>14</a:t>
            </a:r>
            <a:r>
              <a:rPr lang="ru-RU" dirty="0" smtClean="0"/>
              <a:t> Однако же смерть царствовала от Адама до Моисея и над </a:t>
            </a:r>
            <a:r>
              <a:rPr lang="ru-RU" dirty="0" err="1" smtClean="0"/>
              <a:t>несогрешившими</a:t>
            </a:r>
            <a:r>
              <a:rPr lang="ru-RU" dirty="0" smtClean="0"/>
              <a:t> подобно преступлению Адама, который есть образ будущего. </a:t>
            </a:r>
          </a:p>
          <a:p>
            <a:r>
              <a:rPr lang="ru-RU" baseline="30000" dirty="0" smtClean="0"/>
              <a:t>15</a:t>
            </a:r>
            <a:r>
              <a:rPr lang="ru-RU" dirty="0" smtClean="0"/>
              <a:t> Но дар благодати не как преступление. Ибо если преступлением одного подверглись смерти многие, то тем более благодать Божия и дар по благодати одного Человека, Иисуса Христа, </a:t>
            </a:r>
            <a:r>
              <a:rPr lang="ru-RU" dirty="0" err="1" smtClean="0"/>
              <a:t>преизбыточествуют</a:t>
            </a:r>
            <a:r>
              <a:rPr lang="ru-RU" dirty="0" smtClean="0"/>
              <a:t> для многих. </a:t>
            </a:r>
            <a:r>
              <a:rPr lang="ru-RU" baseline="30000" dirty="0" smtClean="0"/>
              <a:t>16</a:t>
            </a:r>
            <a:r>
              <a:rPr lang="ru-RU" dirty="0" smtClean="0"/>
              <a:t> И дар не как </a:t>
            </a:r>
            <a:r>
              <a:rPr lang="ru-RU" i="1" dirty="0" smtClean="0"/>
              <a:t>суд</a:t>
            </a:r>
            <a:r>
              <a:rPr lang="ru-RU" dirty="0" smtClean="0"/>
              <a:t> за одного согрешившего; ибо суд за одно </a:t>
            </a:r>
            <a:r>
              <a:rPr lang="ru-RU" i="1" dirty="0" smtClean="0"/>
              <a:t>преступление</a:t>
            </a:r>
            <a:r>
              <a:rPr lang="ru-RU" dirty="0" smtClean="0"/>
              <a:t> — к осуждению; а дар благодати — к оправданию от многих преступлений. </a:t>
            </a:r>
            <a:r>
              <a:rPr lang="ru-RU" baseline="30000" dirty="0" smtClean="0"/>
              <a:t>17</a:t>
            </a:r>
            <a:r>
              <a:rPr lang="ru-RU" dirty="0" smtClean="0"/>
              <a:t> Ибо если преступлением одного смерть царствовала посредством одного, то тем более приемлющие обилие благодати и дар праведности будут царствовать в жизни посредством единого Иисуса Христа. </a:t>
            </a:r>
          </a:p>
          <a:p>
            <a:r>
              <a:rPr lang="ru-RU" baseline="30000" dirty="0" smtClean="0"/>
              <a:t>18</a:t>
            </a:r>
            <a:r>
              <a:rPr lang="ru-RU" dirty="0" smtClean="0"/>
              <a:t> Посему как преступлением одного — всем человекам осуждение, так правдою одного — всем человекам оправдание к жизни. </a:t>
            </a:r>
            <a:r>
              <a:rPr lang="ru-RU" baseline="30000" dirty="0" smtClean="0"/>
              <a:t>19</a:t>
            </a:r>
            <a:r>
              <a:rPr lang="ru-RU" dirty="0" smtClean="0"/>
              <a:t> Ибо как непослушанием одного человека сделались многие грешными, так и послушанием одного сделаются праведными многие.»</a:t>
            </a:r>
          </a:p>
          <a:p>
            <a:pPr rtl="0"/>
            <a:endParaRPr lang="x-non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93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Авель ушел из дома с намерением вернуться после того, как принесет свою жертву Богу. Он не вернулся живым. Библия не рассказывает нам о его плане, но к моменту его смерти его планирование было завершено.</a:t>
            </a:r>
          </a:p>
          <a:p>
            <a:endParaRPr lang="ru-RU" dirty="0" smtClean="0"/>
          </a:p>
          <a:p>
            <a:r>
              <a:rPr lang="ru-RU" dirty="0" smtClean="0"/>
              <a:t>Авель был первым человеком, чей план должен был быть реализован. Все имущество Авеля должно было быть передано другим людям. Правление Авеля перед Богом закончилось, и его имущество должно было быть передано либо его жене, либо его детям</a:t>
            </a:r>
          </a:p>
          <a:p>
            <a:endParaRPr lang="en-US" baseline="0" dirty="0"/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Евреям 11:4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верою Авель принес Богу жертву лучшую, нежели Каин; ею получил свидетельство, что он праведен, как засвидетельствовал Бог о дарах его; ею он и по смерти говорит еще.»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23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Бытие 5:1-29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Вот родословие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Адама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когда Бог сотворил человека, по подобию Божию создал его,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мужчину и женщину сотворил их, и благословил их, и нарек им имя: человек, в день сотворения их.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Адам жил сто тридцать лет и родил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сына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подобию своему, по образу своему, и нарек ему имя: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Сиф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Дней Адама по рождении им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Сифа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было восемьсот лет, и родил он сынов и дочерей.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Всех же дней жизни Адамовой было девятьсот тридцать лет; и он умер.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Сиф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жил сто пять лет и родил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Еноса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рождении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Еноса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Сиф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жил восемьсот семь лет и родил сынов и дочерей.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Всех же дней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Сифовых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было девятьсот двенадцать лет; и он умер.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Енос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жил девяносто лет и родил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Каинана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рождении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Каинана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Енос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жил восемьсот пятнадцать лет и родил сынов и дочерей.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Всех же дней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Еноса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было девятьсот пять лет; и он умер.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Каинан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жил семьдесят лет и родил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Малелеила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рождении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Малелеила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Каинан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жил восемьсот сорок лет и родил сынов и дочерей.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Всех же дней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Каинана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было девятьсот десять лет; и он умер.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Малелеил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жил шестьдесят пять лет и родил Иареда.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рождении Иареда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Малелеил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жил восемьсот тридцать лет и родил сынов и дочерей.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Всех же дней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Малелеила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было восемьсот девяносто пять лет; и он умер.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Иаред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жил сто шестьдесят два года и родил Еноха.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рождении Еноха Иаред жил восемьсот лет и родил сынов и дочерей.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Всех же дней Иареда было девятьсот шестьдесят два года; и он умер.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Енох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жил шестьдесят пять лет и родил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Мафусала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ходил Енох пред Богом, по рождении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Мафусала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триста лет и родил сынов и дочерей.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Всех же дней Еноха было триста шестьдесят пять лет.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ходил Енох пред Богом; и не стало его, потому что Бог взял его.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Мафусал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жил сто восемьдесят семь лет и родил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Ламеха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рождении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Ламеха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Мафусал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жил семьсот восемьдесят два года и родил сынов и дочерей.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Всех же дней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Мафусала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было девятьсот шестьдесят девять лет; и он умер.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Ламех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жил сто восемьдесят два года и родил сына,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нарек ему имя: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сказав: он утешит нас в работе нашей и в трудах рук наших при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возделывании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земли, которую проклял Господь.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x-non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52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Им пришлось передать все свои активы другим лицам.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13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Бытие 5:22-24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ходил Енох пред Богом, по рождении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Мафусала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триста лет и родил сынов и дочерей.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Всех же дней Еноха было триста шестьдесят пять лет. 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ходил Енох пред Богом; и не стало его, потому что Бог взял его.</a:t>
            </a: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Евреям 11:5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«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Верою Енох переселен был так, что не видел смерти; и не стало его, потому что Бог переселил его. Ибо прежде переселения своего получил он свидетельство, что угодил Богу.»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x-non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11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Ной начал строить ковчег еще до рождения своих сыновей.</a:t>
            </a: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Бытие 6:3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ru-R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 сказал Господь: не вечно Духу Моему быть пренебрегаемым человеками, потому что они плоть; пусть будут дни их сто двадцать лет.»</a:t>
            </a: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hlinkClick r:id="rId4"/>
              </a:rPr>
              <a:t>Бытие 6:9</a:t>
            </a:r>
            <a:r>
              <a:rPr lang="ru-RU" dirty="0" smtClean="0"/>
              <a:t> «</a:t>
            </a:r>
            <a:r>
              <a:rPr lang="ru-RU" baseline="30000" dirty="0" smtClean="0"/>
              <a:t>9</a:t>
            </a:r>
            <a:r>
              <a:rPr lang="ru-RU" dirty="0" smtClean="0"/>
              <a:t> Вот житие Ноя: Ной был человек праведный и непорочный в роде своем; Ной ходил пред Богом. </a:t>
            </a:r>
          </a:p>
          <a:p>
            <a:pPr rtl="0"/>
            <a:endParaRPr lang="x-non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hlinkClick r:id="rId5"/>
              </a:rPr>
              <a:t>Бытие 9:18-19</a:t>
            </a:r>
            <a:r>
              <a:rPr lang="ru-RU" dirty="0" smtClean="0"/>
              <a:t> «</a:t>
            </a:r>
            <a:r>
              <a:rPr lang="ru-RU" baseline="30000" dirty="0" smtClean="0"/>
              <a:t>18</a:t>
            </a:r>
            <a:r>
              <a:rPr lang="ru-RU" dirty="0" smtClean="0"/>
              <a:t> Сыновья Ноя, вышедшие из ковчега, были: Сим, Хам и </a:t>
            </a:r>
            <a:r>
              <a:rPr lang="ru-RU" dirty="0" err="1" smtClean="0"/>
              <a:t>Иафет</a:t>
            </a:r>
            <a:r>
              <a:rPr lang="ru-RU" dirty="0" smtClean="0"/>
              <a:t>. Хам же был отец Ханаана. </a:t>
            </a:r>
            <a:r>
              <a:rPr lang="ru-RU" baseline="30000" dirty="0" smtClean="0"/>
              <a:t>19</a:t>
            </a:r>
            <a:r>
              <a:rPr lang="ru-RU" dirty="0" smtClean="0"/>
              <a:t> Сии трое были сыновья </a:t>
            </a:r>
            <a:r>
              <a:rPr lang="ru-RU" dirty="0" err="1" smtClean="0"/>
              <a:t>Ноевы</a:t>
            </a:r>
            <a:r>
              <a:rPr lang="ru-RU" dirty="0" smtClean="0"/>
              <a:t>, и от них населилась вся земля.»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80C1-917E-4699-B3B4-1762756C8E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3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7AE3C-75AC-40C8-AA38-C99EF8DC8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181344" cy="2387600"/>
          </a:xfrm>
        </p:spPr>
        <p:txBody>
          <a:bodyPr anchor="b"/>
          <a:lstStyle>
            <a:lvl1pPr algn="ctr">
              <a:defRPr sz="450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91D891-C237-4D29-AD3F-E6F9417EF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245352" cy="1655762"/>
          </a:xfrm>
        </p:spPr>
        <p:txBody>
          <a:bodyPr/>
          <a:lstStyle>
            <a:lvl1pPr marL="0" indent="0" algn="ctr">
              <a:buNone/>
              <a:defRPr sz="180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0A8E4-6E5A-4002-966A-E539CA85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1F3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BD0A6-C2AD-4319-AD49-07E6B288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1F3E"/>
                </a:solidFill>
              </a:rPr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22EDB-F7CB-46CC-8279-2C280FEEF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9D787-7106-421E-AD7F-4795362C3E47}" type="slidenum">
              <a:rPr lang="en-US" smtClean="0">
                <a:solidFill>
                  <a:srgbClr val="001F3E"/>
                </a:solidFill>
              </a:rPr>
              <a:pPr/>
              <a:t>‹#›</a:t>
            </a:fld>
            <a:endParaRPr lang="en-US">
              <a:solidFill>
                <a:srgbClr val="001F3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0D545-73A3-4F03-A2CE-EE952DBB429D}"/>
              </a:ext>
            </a:extLst>
          </p:cNvPr>
          <p:cNvSpPr/>
          <p:nvPr/>
        </p:nvSpPr>
        <p:spPr>
          <a:xfrm>
            <a:off x="7883237" y="0"/>
            <a:ext cx="130925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E0B26D-DF07-4B9C-9B2C-14B7312666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768" y="4849091"/>
            <a:ext cx="1458191" cy="194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6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8BB32-5F3F-438A-A091-CFD22D34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5F906-1C94-4BDC-9915-A775E14C5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D64CE-328D-432D-96F3-4FFD61193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FCC41-2FE9-4547-B0B9-2B11AEFB8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D8F4D-DB85-4888-A7E0-BFB05F6ED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0AB2-9F21-453E-B347-7FE92309C3B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6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C8B200-8EDD-445B-8462-AA525CF5A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10ECD-7BA9-438F-9FD7-621DACAC5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723EF-C088-406E-9423-5CBB826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9C228-C8C9-46D8-A992-1F736B8B6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55E1F-9D52-427C-9171-77681085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2D9A3-7A78-4136-9664-BF41E2C782A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63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0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A9D75-A2A3-4297-B405-D4E0610F0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500" b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4A836-B245-4727-943B-CE105F864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</a:defRPr>
            </a:lvl1pPr>
            <a:lvl2pPr>
              <a:defRPr sz="240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</a:defRPr>
            </a:lvl2pPr>
            <a:lvl3pPr>
              <a:defRPr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</a:defRPr>
            </a:lvl3pPr>
            <a:lvl4pPr>
              <a:defRPr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</a:defRPr>
            </a:lvl4pPr>
            <a:lvl5pPr>
              <a:defRPr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F68A4-832E-40D4-808B-10F8F92A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7C75F-69C8-452A-9494-0657DCA05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D9154-FF5C-4976-800E-4E261815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8467-9CB4-467F-855D-24C92578C06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0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2E053-623B-4E27-A9DD-271F7AD3B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F7EB7-797D-48D8-842E-F838BA8D6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C552F-504A-43B6-80C3-6CF17A6F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F7F04-87D8-4B9A-AEC3-0BD23BDD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0559E-C68D-47BF-8910-B025EC2D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A369-613C-416A-BE98-5149F20FA6C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1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CB2C5-B5CA-4FA7-A070-9D112BF5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CF3F3-D49A-4A60-8176-7BAA04A98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3F8BD-75B8-43DA-989D-60E19D916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51670-BFE4-4784-B601-A6454E55C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7FFA4-480D-4ED6-80CA-BABCABF6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8FF41-B514-4939-86F7-8BFE8B496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62418-A3F9-4F05-8743-AA5BA45BCD2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9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1B1-34AF-437C-926B-818BEFE16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BE5B3-7EEA-4444-8618-136DC7F5D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0D354-417A-431F-A828-59D11E0D1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8061C3-49A3-4BB5-89A9-A97DF4355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0AD16-9C22-4C23-8534-E13CAA5D8A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0177E2-3723-4C7F-A2CB-3627A2AE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8C5163-0A14-44D5-A4A9-E0C33E1AC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2685E3-8F27-4C90-8E84-47EBDA6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1EE92-23FE-476C-A79D-5C0C798B305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5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1CCA-0E96-41FD-B98D-CF890E5A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B802C-7496-4493-AD0F-6B4080DB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E3BA6-3992-4FD1-8718-089AB242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691E73-B19A-4A1B-B0D1-5A23EAD8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A242C-3EFE-4179-81E7-8EB5BB530BF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5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0F7461-CCA4-4B2F-9D07-8DB17AB1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040FD7-C4A7-4CCC-80A2-4A8E994B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471C9-3B52-4DA7-A24D-D5ADDCE9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B3C6A-FE62-4CDB-89FD-5A90C008E1D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2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B5CF4-E792-4E94-973E-D8203B60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D3DF8-25A9-48E6-8142-547E3960F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5742C-54DF-4A4F-AC8C-CDBC83D33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E715E-3957-42F1-9840-F8FE1CC7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924D9-52B8-4523-A527-169536F3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D7DEE-9CD6-418A-86B8-46A05A9E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4386-4465-48F0-B492-137D74270E7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5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5EE4A-78BC-41E2-B11F-129C6CEAB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CE33AB-1057-4864-9C86-163038EEF4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B2F26-2360-47FD-8574-011CFAC5C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EC771-51E9-4970-99A1-E85D81C99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81415-B4F3-48A4-9D85-A3978E75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B4E08-5BD2-42CA-92E4-4B828D872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4DE04-7D75-433C-8CFF-F910677E69D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6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DECD30-9365-4573-B999-16849168F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6956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AE5CC-5A4C-44E6-A6F4-6185C32AF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66956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4DB23-FB71-40AA-8B57-0E4254420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501BE-584B-4680-A2C0-4747396B6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A7D46-1742-473D-B936-BC69D1EA3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354F42-A22E-43E8-A0E3-8CCABAF87291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AD5D0D-1255-4565-89F8-6E8F4A0E600E}"/>
              </a:ext>
            </a:extLst>
          </p:cNvPr>
          <p:cNvSpPr/>
          <p:nvPr/>
        </p:nvSpPr>
        <p:spPr>
          <a:xfrm>
            <a:off x="7883237" y="0"/>
            <a:ext cx="130925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DFA5E9-8C46-4045-A567-DFACDFD06D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768" y="4849091"/>
            <a:ext cx="1458191" cy="194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4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4878" y="2032796"/>
            <a:ext cx="6181344" cy="23876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ru-RU" b="1" dirty="0" smtClean="0"/>
              <a:t>БИБЛЕЙСКОЕ ОБОСНОВАНИЕ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ru-RU" sz="3200" dirty="0" smtClean="0"/>
              <a:t>История и Философия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ru-RU" sz="3200" dirty="0" smtClean="0"/>
              <a:t>Службы доверия и планируемых пожертвований</a:t>
            </a:r>
            <a:br>
              <a:rPr lang="ru-RU" sz="3200" dirty="0" smtClean="0"/>
            </a:br>
            <a:r>
              <a:rPr lang="ru-RU" sz="3200" dirty="0" smtClean="0"/>
              <a:t>и</a:t>
            </a:r>
            <a:r>
              <a:rPr lang="en-US" sz="3200" dirty="0" smtClean="0"/>
              <a:t> </a:t>
            </a:r>
            <a:r>
              <a:rPr lang="ru-RU" sz="3200" dirty="0" smtClean="0"/>
              <a:t>Всемирный отчет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5047" y="5065714"/>
            <a:ext cx="6245352" cy="165576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2022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1F3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3001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ПОТОМКИ СИМА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" y="2340951"/>
            <a:ext cx="7790751" cy="438229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8980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8302"/>
            <a:ext cx="6695694" cy="1325563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ИОВ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" y="5124214"/>
            <a:ext cx="3923918" cy="175821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18889"/>
          <a:stretch/>
        </p:blipFill>
        <p:spPr>
          <a:xfrm>
            <a:off x="4090365" y="2310432"/>
            <a:ext cx="3857625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48"/>
          <a:stretch/>
        </p:blipFill>
        <p:spPr>
          <a:xfrm>
            <a:off x="0" y="1350064"/>
            <a:ext cx="2247900" cy="1920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9"/>
          <a:stretch/>
        </p:blipFill>
        <p:spPr>
          <a:xfrm>
            <a:off x="2247900" y="581212"/>
            <a:ext cx="2323124" cy="45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02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429500" cy="1524000"/>
          </a:xfrm>
        </p:spPr>
        <p:txBody>
          <a:bodyPr>
            <a:noAutofit/>
          </a:bodyPr>
          <a:lstStyle/>
          <a:p>
            <a:pPr algn="ctr"/>
            <a:r>
              <a:rPr lang="ru-RU" sz="5000" dirty="0"/>
              <a:t>4 БИБЛЕЙСКИЕ ПРИНЦИПЫ ПЛАНИРОВАНИЯ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305800" cy="5181600"/>
          </a:xfrm>
        </p:spPr>
        <p:txBody>
          <a:bodyPr>
            <a:normAutofit fontScale="40000" lnSpcReduction="20000"/>
          </a:bodyPr>
          <a:lstStyle/>
          <a:p>
            <a:endParaRPr lang="en-US" sz="6700" b="1" dirty="0"/>
          </a:p>
          <a:p>
            <a:r>
              <a:rPr lang="ru-RU" sz="6700" b="1" dirty="0" smtClean="0"/>
              <a:t>Принцип №</a:t>
            </a:r>
            <a:r>
              <a:rPr lang="en-US" sz="6700" b="1" dirty="0" smtClean="0"/>
              <a:t>1</a:t>
            </a:r>
            <a:endParaRPr lang="en-US" sz="6700" b="1" dirty="0"/>
          </a:p>
          <a:p>
            <a:pPr marL="0" indent="0">
              <a:buNone/>
            </a:pPr>
            <a:r>
              <a:rPr lang="ru-RU" sz="6700" dirty="0"/>
              <a:t>Бог владеет </a:t>
            </a:r>
            <a:r>
              <a:rPr lang="ru-RU" sz="6700" dirty="0" smtClean="0"/>
              <a:t>всем. </a:t>
            </a:r>
            <a:r>
              <a:rPr lang="ru-RU" sz="6700" dirty="0"/>
              <a:t>Ищите Божью волю для ЕГО имущества.</a:t>
            </a:r>
          </a:p>
          <a:p>
            <a:r>
              <a:rPr lang="ru-RU" sz="6700" b="1" dirty="0" smtClean="0"/>
              <a:t>Принцип </a:t>
            </a:r>
            <a:r>
              <a:rPr lang="ru-RU" sz="6700" b="1" dirty="0"/>
              <a:t>№ </a:t>
            </a:r>
            <a:r>
              <a:rPr lang="en-US" sz="6700" b="1" dirty="0" smtClean="0"/>
              <a:t>2</a:t>
            </a:r>
            <a:endParaRPr lang="en-US" sz="6700" b="1" dirty="0"/>
          </a:p>
          <a:p>
            <a:pPr marL="0" indent="0">
              <a:buNone/>
            </a:pPr>
            <a:r>
              <a:rPr lang="ru-RU" sz="6700" dirty="0"/>
              <a:t>Планируйте, когда вы молоды, сильны и умственно способны. Ждать до старости и слабости рискованно</a:t>
            </a:r>
            <a:r>
              <a:rPr lang="ru-RU" sz="6700" dirty="0" smtClean="0"/>
              <a:t>.</a:t>
            </a:r>
            <a:br>
              <a:rPr lang="ru-RU" sz="6700" dirty="0" smtClean="0"/>
            </a:br>
            <a:r>
              <a:rPr lang="ru-RU" sz="6700" dirty="0" smtClean="0"/>
              <a:t> </a:t>
            </a:r>
            <a:r>
              <a:rPr lang="ru-RU" sz="6700" b="1" dirty="0" smtClean="0"/>
              <a:t>Принцип </a:t>
            </a:r>
            <a:r>
              <a:rPr lang="ru-RU" sz="6700" b="1" dirty="0"/>
              <a:t>№ </a:t>
            </a:r>
            <a:r>
              <a:rPr lang="en-US" sz="6700" b="1" dirty="0" smtClean="0"/>
              <a:t>3</a:t>
            </a:r>
            <a:endParaRPr lang="en-US" sz="6700" b="1" dirty="0"/>
          </a:p>
          <a:p>
            <a:pPr marL="0" indent="0">
              <a:buNone/>
            </a:pPr>
            <a:r>
              <a:rPr lang="ru-RU" sz="6700" dirty="0"/>
              <a:t>Следовать Божьей </a:t>
            </a:r>
            <a:r>
              <a:rPr lang="ru-RU" sz="6700" dirty="0" smtClean="0"/>
              <a:t>воле</a:t>
            </a:r>
          </a:p>
          <a:p>
            <a:pPr marL="0" indent="0">
              <a:buNone/>
            </a:pPr>
            <a:r>
              <a:rPr lang="ru-RU" sz="6700" b="1" dirty="0" smtClean="0"/>
              <a:t>Принцип </a:t>
            </a:r>
            <a:r>
              <a:rPr lang="ru-RU" sz="6700" b="1" dirty="0"/>
              <a:t>№ </a:t>
            </a:r>
            <a:r>
              <a:rPr lang="en-US" sz="6700" b="1" dirty="0" smtClean="0"/>
              <a:t>4</a:t>
            </a:r>
            <a:endParaRPr lang="en-US" sz="6700" b="1" dirty="0"/>
          </a:p>
          <a:p>
            <a:pPr marL="0" indent="0">
              <a:buNone/>
            </a:pPr>
            <a:r>
              <a:rPr lang="ru-RU" sz="6700" dirty="0"/>
              <a:t>Нет плана - другие будут пытаться составить план за вас.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670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5530"/>
            <a:ext cx="6695694" cy="1325563"/>
          </a:xfrm>
        </p:spPr>
        <p:txBody>
          <a:bodyPr/>
          <a:lstStyle/>
          <a:p>
            <a:pPr algn="ctr"/>
            <a:r>
              <a:rPr lang="ru-RU" dirty="0" smtClean="0"/>
              <a:t>ПЕРВО ПЛАНОВОЕ ПОЖЕРТВОВАНИЕ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52400" y="1371600"/>
            <a:ext cx="8040724" cy="601821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2103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Сары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38988" y="1521978"/>
            <a:ext cx="5895212" cy="532649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354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Авраама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38081"/>
            <a:ext cx="6076950" cy="543452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489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61B98-CA4C-403A-99E7-9FB5BAA8F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296150" cy="1325563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У САРЫ ЕСТЬ СЫН</a:t>
            </a:r>
            <a:endParaRPr lang="en-US" sz="6000" dirty="0"/>
          </a:p>
        </p:txBody>
      </p:sp>
      <p:pic>
        <p:nvPicPr>
          <p:cNvPr id="6" name="Content Placeholder 5" descr="A picture containing person, sitting, man, boy&#10;&#10;Description automatically generated">
            <a:extLst>
              <a:ext uri="{FF2B5EF4-FFF2-40B4-BE49-F238E27FC236}">
                <a16:creationId xmlns:a16="http://schemas.microsoft.com/office/drawing/2014/main" id="{4EEDC5D2-6CCD-45F5-A5F8-1D1758D1D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56" y="1371600"/>
            <a:ext cx="4503294" cy="576984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F78DC-28C5-406B-8673-3647E180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2219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204788"/>
            <a:ext cx="7850188" cy="6731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АВРАМ РИСКНУЛ ПЛАНОМ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77888"/>
            <a:ext cx="7852350" cy="588926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016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600950" cy="1325563"/>
          </a:xfrm>
        </p:spPr>
        <p:txBody>
          <a:bodyPr/>
          <a:lstStyle/>
          <a:p>
            <a:r>
              <a:rPr lang="ru-RU" dirty="0" smtClean="0"/>
              <a:t>ИСААК ПЛАНИРОВАЛ НАСЛЕДОВАНИЕ КОГДА СТАНЕТ СТАРЫМ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374" y="2058987"/>
            <a:ext cx="7769226" cy="388461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4898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ИАКОВ РАСКРЫВАЕТ ПЛАН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680" y="1722440"/>
            <a:ext cx="7629720" cy="498316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591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 ГРЕХА БОГ ПЛАНИРОВАЛ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925365"/>
            <a:ext cx="6696075" cy="215185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7626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179750"/>
            <a:ext cx="7524750" cy="1325563"/>
          </a:xfrm>
        </p:spPr>
        <p:txBody>
          <a:bodyPr/>
          <a:lstStyle/>
          <a:p>
            <a:pPr algn="ctr"/>
            <a:r>
              <a:rPr lang="ru-RU"/>
              <a:t>ПЛАН БЛАГОСЛОВЕНИЯ ИАКОВА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8307" y="1505313"/>
            <a:ext cx="3949093" cy="53526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9053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ИОСИФ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824268" y="1213882"/>
            <a:ext cx="5024332" cy="549171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1600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536"/>
            <a:ext cx="8039100" cy="1485900"/>
          </a:xfrm>
        </p:spPr>
        <p:txBody>
          <a:bodyPr/>
          <a:lstStyle/>
          <a:p>
            <a:r>
              <a:rPr lang="ru-RU" dirty="0" smtClean="0"/>
              <a:t>МОИСЕЙ ВЫНЕС КОСТИ ИОСИФА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722436"/>
            <a:ext cx="8077660" cy="544036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8651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1298"/>
            <a:ext cx="8115300" cy="2057400"/>
          </a:xfrm>
        </p:spPr>
        <p:txBody>
          <a:bodyPr/>
          <a:lstStyle/>
          <a:p>
            <a:r>
              <a:rPr lang="ru-RU" b="0" dirty="0"/>
              <a:t>ПЛАН НАСЛЕДОВАНИЯ ДЛЯ ИЗРАИЛЯ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" t="9876" r="2860" b="7408"/>
          <a:stretch/>
        </p:blipFill>
        <p:spPr>
          <a:xfrm>
            <a:off x="2457450" y="1947909"/>
            <a:ext cx="3657600" cy="459100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0727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34350" cy="1325563"/>
          </a:xfrm>
        </p:spPr>
        <p:txBody>
          <a:bodyPr/>
          <a:lstStyle/>
          <a:p>
            <a:r>
              <a:rPr lang="ru-RU" dirty="0"/>
              <a:t>ОТКАЗ ОТ НАСЛЕДСТВА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1125139"/>
            <a:ext cx="3781426" cy="575231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124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ИЛИЯ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66" y="1295400"/>
            <a:ext cx="7058534" cy="56481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5831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65126"/>
            <a:ext cx="7620000" cy="1325563"/>
          </a:xfrm>
        </p:spPr>
        <p:txBody>
          <a:bodyPr/>
          <a:lstStyle/>
          <a:p>
            <a:pPr algn="ctr"/>
            <a:r>
              <a:rPr lang="ru-RU" dirty="0" smtClean="0"/>
              <a:t>ПЛАН ДАВИДА ДЛЯ СОЛОМОНА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514" y="1700802"/>
            <a:ext cx="7053286" cy="538579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5861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ИИСУС ПЛАНИРОВАЛ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6200" y="1954212"/>
            <a:ext cx="7934950" cy="46751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340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/>
              <a:t>ВОЛЯ ИИСУСА ВКЛЮЧАЕТ И ВАС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99" y="1646237"/>
            <a:ext cx="7908776" cy="471011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2136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0962"/>
            <a:ext cx="6295445" cy="4267200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верующий разделяет доверие, оказанное первым ученикам. Каждый должен быть исполнителем завещания Спасителя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6447" y="4331493"/>
            <a:ext cx="6686550" cy="838200"/>
          </a:xfrm>
        </p:spPr>
        <p:txBody>
          <a:bodyPr/>
          <a:lstStyle/>
          <a:p>
            <a:r>
              <a:rPr lang="ru-RU" sz="3600" dirty="0">
                <a:solidFill>
                  <a:schemeClr val="tx1"/>
                </a:solidFill>
              </a:rPr>
              <a:t>Елена Уайт, Пенсионные годы, глава 8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6686550" cy="729622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Ревью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энд </a:t>
            </a:r>
            <a:r>
              <a:rPr lang="ru-RU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Геральд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7 января 1902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536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898" y="255811"/>
            <a:ext cx="8305800" cy="1485900"/>
          </a:xfrm>
        </p:spPr>
        <p:txBody>
          <a:bodyPr/>
          <a:lstStyle/>
          <a:p>
            <a:pPr algn="ctr"/>
            <a:r>
              <a:rPr lang="ru-RU" dirty="0" smtClean="0"/>
              <a:t>ПОСЛЕ ГРЕХА ОБЪЯВЛЕН ПЛАН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24000" y="1788320"/>
            <a:ext cx="4951412" cy="495141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5618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" y="365126"/>
            <a:ext cx="7805738" cy="1325563"/>
          </a:xfrm>
        </p:spPr>
        <p:txBody>
          <a:bodyPr/>
          <a:lstStyle/>
          <a:p>
            <a:pPr algn="ctr"/>
            <a:r>
              <a:rPr lang="ru-RU" b="0" dirty="0"/>
              <a:t>УСТРЕМИВ СВОЙ ВЗОР НА ИИСУСА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62" y="1662114"/>
            <a:ext cx="7676934" cy="571341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9488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3764-B5FB-43D8-B770-50A9E3147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www.willplan.org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1CCE57-1394-48C6-AE47-4C0575BE0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32569"/>
            <a:ext cx="7696200" cy="223189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D0EB3-D7B0-4C06-928B-C37EFEC36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3563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ОТЧЕТ ПЛАНИРУЕМЫХ ПОЖЕРТВОВАНИЙ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1F3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8600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8072"/>
            <a:ext cx="7924800" cy="14859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ЛОГОТИП СЛУЖБЫ ДОВЕРИЯ</a:t>
            </a:r>
            <a:endParaRPr lang="en-US" sz="6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7" y="3153858"/>
            <a:ext cx="3710732" cy="370414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62" y="2468562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551392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7F19-B454-4594-A2EC-3E2B4C07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ЛОГОТИП СЛУЖБЫ ДОВЕРИЯ В ГК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DF46C2-2453-441E-ACB4-3057D6B20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030363"/>
            <a:ext cx="6696075" cy="194186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1FFDD-54CE-454D-9AAF-9D2E0876E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3696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80725" y="984347"/>
            <a:ext cx="6375347" cy="48074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38287" y="2748060"/>
            <a:ext cx="6119813" cy="31119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  <a:buClr>
                <a:srgbClr val="FF0000"/>
              </a:buClr>
              <a:tabLst>
                <a:tab pos="5832989" algn="r"/>
              </a:tabLst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Генеральная конференция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	$781,497.24</a:t>
            </a:r>
          </a:p>
          <a:p>
            <a:pPr>
              <a:spcBef>
                <a:spcPts val="450"/>
              </a:spcBef>
              <a:buClr>
                <a:srgbClr val="FF0000"/>
              </a:buClr>
              <a:tabLst>
                <a:tab pos="5832989" algn="r"/>
              </a:tabLst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Атлантическая Унионная Конференция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	1,457,770.00</a:t>
            </a:r>
          </a:p>
          <a:p>
            <a:pPr>
              <a:spcBef>
                <a:spcPts val="450"/>
              </a:spcBef>
              <a:buClr>
                <a:srgbClr val="FF0000"/>
              </a:buClr>
              <a:tabLst>
                <a:tab pos="5832989" algn="r"/>
              </a:tabLst>
              <a:defRPr/>
            </a:pP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Canadian, Seventh-day Adventist Church in	5,554,354.45</a:t>
            </a:r>
          </a:p>
          <a:p>
            <a:pPr>
              <a:spcBef>
                <a:spcPts val="450"/>
              </a:spcBef>
              <a:buClr>
                <a:srgbClr val="FF0000"/>
              </a:buClr>
              <a:tabLst>
                <a:tab pos="5832989" algn="r"/>
              </a:tabLst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Колумбийский унион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	2,647,395.28</a:t>
            </a:r>
          </a:p>
          <a:p>
            <a:pPr>
              <a:spcBef>
                <a:spcPts val="450"/>
              </a:spcBef>
              <a:buClr>
                <a:srgbClr val="FF0000"/>
              </a:buClr>
              <a:tabLst>
                <a:tab pos="5832989" algn="r"/>
              </a:tabLst>
              <a:defRPr/>
            </a:pP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Lake Union Conference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	1,062,354.70</a:t>
            </a:r>
          </a:p>
          <a:p>
            <a:pPr>
              <a:spcBef>
                <a:spcPts val="450"/>
              </a:spcBef>
              <a:buClr>
                <a:srgbClr val="FF0000"/>
              </a:buClr>
              <a:tabLst>
                <a:tab pos="5832989" algn="r"/>
              </a:tabLst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Среднеамериканская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нионная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онференция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	2,943,819.02</a:t>
            </a:r>
          </a:p>
          <a:p>
            <a:pPr>
              <a:spcBef>
                <a:spcPts val="450"/>
              </a:spcBef>
              <a:buClr>
                <a:srgbClr val="FF0000"/>
              </a:buClr>
              <a:tabLst>
                <a:tab pos="5832989" algn="r"/>
              </a:tabLst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Северо-Тихоокеанская Унионная Конференция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	14,449,023.08</a:t>
            </a:r>
          </a:p>
          <a:p>
            <a:pPr>
              <a:spcBef>
                <a:spcPts val="450"/>
              </a:spcBef>
              <a:buClr>
                <a:srgbClr val="FF0000"/>
              </a:buClr>
              <a:tabLst>
                <a:tab pos="5832989" algn="r"/>
              </a:tabLst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Тихоокеанская Унионная Конференция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	10,084,112.30</a:t>
            </a:r>
          </a:p>
          <a:p>
            <a:pPr>
              <a:spcBef>
                <a:spcPts val="450"/>
              </a:spcBef>
              <a:buClr>
                <a:srgbClr val="FF0000"/>
              </a:buClr>
              <a:tabLst>
                <a:tab pos="5832989" algn="r"/>
              </a:tabLst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Южная Унионная Конференция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	3,443,723.17</a:t>
            </a:r>
          </a:p>
          <a:p>
            <a:pPr>
              <a:spcBef>
                <a:spcPts val="450"/>
              </a:spcBef>
              <a:buClr>
                <a:srgbClr val="FF0000"/>
              </a:buClr>
              <a:tabLst>
                <a:tab pos="5832989" algn="r"/>
              </a:tabLst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Юго-Западная Унионная Конференция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	2,155,820.48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80726" y="1052555"/>
            <a:ext cx="6448825" cy="8733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>
              <a:defRPr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Служба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доверия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Планируемые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пожертвования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ценным бумагам за 2020 год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57350" y="2233710"/>
            <a:ext cx="5772150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Североамериканский дивизион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$ 44,579,869.60</a:t>
            </a:r>
          </a:p>
        </p:txBody>
      </p:sp>
    </p:spTree>
    <p:extLst>
      <p:ext uri="{BB962C8B-B14F-4D97-AF65-F5344CB8AC3E}">
        <p14:creationId xmlns:p14="http://schemas.microsoft.com/office/powerpoint/2010/main" val="3030690040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8659" y="1084275"/>
            <a:ext cx="6405527" cy="47506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10">
              <a:solidFill>
                <a:schemeClr val="bg1"/>
              </a:solidFill>
            </a:endParaRPr>
          </a:p>
        </p:txBody>
      </p:sp>
      <p:sp>
        <p:nvSpPr>
          <p:cNvPr id="1536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68659" y="1354813"/>
            <a:ext cx="6143205" cy="1131106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20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Служба доверия и Планируемые пожертвования</a:t>
            </a:r>
            <a:r>
              <a:rPr lang="en-US" sz="23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33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2020</a:t>
            </a:r>
            <a:endParaRPr lang="en-US" sz="2330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959175" y="3342841"/>
            <a:ext cx="5375882" cy="1846330"/>
          </a:xfrm>
        </p:spPr>
        <p:txBody>
          <a:bodyPr rtlCol="0"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437"/>
              </a:spcBef>
              <a:buClr>
                <a:srgbClr val="FF0000"/>
              </a:buClr>
              <a:buNone/>
              <a:tabLst>
                <a:tab pos="5073384" algn="r"/>
              </a:tabLs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Высшее образование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$1,473,483.07</a:t>
            </a:r>
          </a:p>
          <a:p>
            <a:pPr marL="0" indent="0">
              <a:lnSpc>
                <a:spcPct val="120000"/>
              </a:lnSpc>
              <a:spcBef>
                <a:spcPts val="437"/>
              </a:spcBef>
              <a:buClr>
                <a:srgbClr val="FF0000"/>
              </a:buClr>
              <a:buNone/>
              <a:tabLst>
                <a:tab pos="5073384" algn="r"/>
              </a:tabLs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Госпитали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14,152,335.00</a:t>
            </a:r>
          </a:p>
          <a:p>
            <a:pPr marL="0" indent="0">
              <a:lnSpc>
                <a:spcPct val="120000"/>
              </a:lnSpc>
              <a:spcBef>
                <a:spcPts val="437"/>
              </a:spcBef>
              <a:buClr>
                <a:srgbClr val="FF0000"/>
              </a:buClr>
              <a:buNone/>
              <a:tabLst>
                <a:tab pos="5073384" algn="r"/>
              </a:tabLst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Министерства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1,811,571.92</a:t>
            </a:r>
          </a:p>
          <a:p>
            <a:pPr marL="0" indent="0">
              <a:lnSpc>
                <a:spcPct val="120000"/>
              </a:lnSpc>
              <a:spcBef>
                <a:spcPts val="437"/>
              </a:spcBef>
              <a:buClr>
                <a:srgbClr val="FF0000"/>
              </a:buClr>
              <a:buNone/>
              <a:tabLst>
                <a:tab pos="5073384" algn="r"/>
              </a:tabLst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437"/>
              </a:spcBef>
              <a:buClr>
                <a:srgbClr val="FF0000"/>
              </a:buClr>
              <a:buNone/>
              <a:tabLst>
                <a:tab pos="5073384" algn="r"/>
              </a:tabLst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437"/>
              </a:spcBef>
              <a:buClr>
                <a:srgbClr val="FF0000"/>
              </a:buClr>
              <a:buNone/>
              <a:tabLst>
                <a:tab pos="5073384" algn="r"/>
              </a:tabLst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020421" y="2732682"/>
            <a:ext cx="5269566" cy="476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184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ГК</a:t>
            </a:r>
            <a:r>
              <a:rPr lang="en-US" sz="2184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184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&amp; </a:t>
            </a:r>
            <a:r>
              <a:rPr lang="en-US" sz="2184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NAD </a:t>
            </a:r>
            <a:r>
              <a:rPr lang="ru-RU" sz="2184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Учреждения</a:t>
            </a:r>
            <a:r>
              <a:rPr lang="en-US" sz="2184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184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 $ </a:t>
            </a:r>
            <a:r>
              <a:rPr lang="en-US" sz="2184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17,437,390.00</a:t>
            </a:r>
          </a:p>
        </p:txBody>
      </p:sp>
    </p:spTree>
    <p:extLst>
      <p:ext uri="{BB962C8B-B14F-4D97-AF65-F5344CB8AC3E}">
        <p14:creationId xmlns:p14="http://schemas.microsoft.com/office/powerpoint/2010/main" val="2926287213"/>
      </p:ext>
    </p:extLst>
  </p:cSld>
  <p:clrMapOvr>
    <a:masterClrMapping/>
  </p:clrMapOvr>
  <p:transition spd="slow">
    <p:check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514" y="1051263"/>
            <a:ext cx="6405527" cy="47506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10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71514" y="1165214"/>
            <a:ext cx="6405527" cy="1462998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247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Североамериканский дивизион</a:t>
            </a:r>
            <a:r>
              <a:rPr lang="en-US" sz="247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7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7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Служба доверия и планируемые пожертвования</a:t>
            </a:r>
            <a:r>
              <a:rPr lang="en-US" sz="247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75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sz="28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475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555447" y="3768538"/>
            <a:ext cx="6046134" cy="1924248"/>
          </a:xfrm>
          <a:solidFill>
            <a:schemeClr val="bg2">
              <a:lumMod val="75000"/>
            </a:schemeClr>
          </a:solidFill>
          <a:ln>
            <a:miter lim="800000"/>
            <a:headEnd/>
            <a:tailEnd/>
          </a:ln>
        </p:spPr>
        <p:txBody>
          <a:bodyPr rtlCol="0">
            <a:normAutofit fontScale="55000" lnSpcReduction="20000"/>
          </a:bodyPr>
          <a:lstStyle/>
          <a:p>
            <a:pPr marL="0" indent="0">
              <a:buClr>
                <a:srgbClr val="FF0000"/>
              </a:buClr>
              <a:buNone/>
              <a:tabLst>
                <a:tab pos="5824568" algn="r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Североамериканский дивизион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ГК и Унион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44,579,869.60</a:t>
            </a:r>
          </a:p>
          <a:p>
            <a:pPr marL="0" indent="0">
              <a:buClr>
                <a:srgbClr val="FF0000"/>
              </a:buClr>
              <a:buNone/>
              <a:tabLst>
                <a:tab pos="5824568" algn="r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Учреждения: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FF0000"/>
              </a:buClr>
              <a:buNone/>
              <a:tabLst>
                <a:tab pos="5824568" algn="r"/>
              </a:tabLs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Высшее образование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1,473,483.07</a:t>
            </a:r>
          </a:p>
          <a:p>
            <a:pPr marL="0" indent="0">
              <a:buClr>
                <a:srgbClr val="FF0000"/>
              </a:buClr>
              <a:buNone/>
              <a:tabLst>
                <a:tab pos="5824568" algn="r"/>
              </a:tabLs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Госпитали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14,152,335.00</a:t>
            </a:r>
          </a:p>
          <a:p>
            <a:pPr marL="0" indent="0">
              <a:buClr>
                <a:srgbClr val="FF0000"/>
              </a:buClr>
              <a:buNone/>
              <a:tabLst>
                <a:tab pos="5824568" algn="r"/>
              </a:tabLst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1,811,571.92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None/>
              <a:tabLst>
                <a:tab pos="5824568" algn="r"/>
              </a:tabLst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СУММА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$62,017,259.60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178339" y="2821934"/>
            <a:ext cx="2773456" cy="55469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33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ИТОГО</a:t>
            </a:r>
            <a:endParaRPr lang="en-US" sz="233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685792"/>
      </p:ext>
    </p:extLst>
  </p:cSld>
  <p:clrMapOvr>
    <a:masterClrMapping/>
  </p:clrMapOvr>
  <p:transition spd="slow">
    <p:check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D93572-D183-468A-9E91-17DC5AE44AEB}"/>
              </a:ext>
            </a:extLst>
          </p:cNvPr>
          <p:cNvSpPr/>
          <p:nvPr/>
        </p:nvSpPr>
        <p:spPr>
          <a:xfrm>
            <a:off x="1353290" y="940937"/>
            <a:ext cx="6418110" cy="49568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9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19AA72-8F2C-4A7F-BDDD-6C6C836A5CE5}"/>
              </a:ext>
            </a:extLst>
          </p:cNvPr>
          <p:cNvSpPr/>
          <p:nvPr/>
        </p:nvSpPr>
        <p:spPr>
          <a:xfrm>
            <a:off x="1905000" y="1003707"/>
            <a:ext cx="5505713" cy="65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Служба доверия и Планируемые пожертвования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5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Отчеты 2020</a:t>
            </a:r>
            <a:endParaRPr lang="en-US" sz="185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9CD528-8961-4477-A16B-B734BF17B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663" y="1720952"/>
            <a:ext cx="5772150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Все дивизионы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$ </a:t>
            </a:r>
            <a:r>
              <a: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288,139,803.50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322109B-0244-4027-8263-F39810EF84A2}"/>
              </a:ext>
            </a:extLst>
          </p:cNvPr>
          <p:cNvSpPr txBox="1">
            <a:spLocks noChangeArrowheads="1"/>
          </p:cNvSpPr>
          <p:nvPr/>
        </p:nvSpPr>
        <p:spPr>
          <a:xfrm>
            <a:off x="1538287" y="2156900"/>
            <a:ext cx="6119813" cy="3939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18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-1714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2pPr>
            <a:lvl3pPr marL="344488" indent="-1651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517525" indent="-1698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4pPr>
            <a:lvl5pPr marL="688975" indent="-173038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8686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984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58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817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  <a:buClr>
                <a:srgbClr val="FF0000"/>
              </a:buClr>
              <a:tabLst>
                <a:tab pos="5832989" algn="r"/>
              </a:tabLs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Восточно-Центральноафриканский дивизион 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	$738,000.11</a:t>
            </a:r>
          </a:p>
          <a:p>
            <a:pPr>
              <a:spcBef>
                <a:spcPts val="450"/>
              </a:spcBef>
              <a:buClr>
                <a:srgbClr val="FF0000"/>
              </a:buClr>
              <a:tabLst>
                <a:tab pos="5832989" algn="r"/>
              </a:tabLst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Евро-Азиатский дивизион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	20,000.00</a:t>
            </a:r>
          </a:p>
          <a:p>
            <a:pPr>
              <a:spcBef>
                <a:spcPts val="450"/>
              </a:spcBef>
              <a:buClr>
                <a:srgbClr val="FF0000"/>
              </a:buClr>
              <a:tabLst>
                <a:tab pos="5832989" algn="r"/>
              </a:tabLst>
              <a:defRPr/>
            </a:pP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Ммежамериканский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дивиион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	0</a:t>
            </a:r>
          </a:p>
          <a:p>
            <a:pPr>
              <a:spcBef>
                <a:spcPts val="450"/>
              </a:spcBef>
              <a:buClr>
                <a:srgbClr val="FF0000"/>
              </a:buClr>
              <a:tabLst>
                <a:tab pos="5832989" algn="r"/>
              </a:tabLst>
              <a:defRPr/>
            </a:pP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Интер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-Европейский дивизион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	108,040.00</a:t>
            </a:r>
          </a:p>
          <a:p>
            <a:pPr>
              <a:spcBef>
                <a:spcPts val="450"/>
              </a:spcBef>
              <a:buClr>
                <a:srgbClr val="FF0000"/>
              </a:buClr>
              <a:tabLst>
                <a:tab pos="5832989" algn="r"/>
              </a:tabLst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Североамериканский дивизион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	62,017,259.60</a:t>
            </a:r>
          </a:p>
          <a:p>
            <a:pPr>
              <a:spcBef>
                <a:spcPts val="450"/>
              </a:spcBef>
              <a:buClr>
                <a:srgbClr val="FF0000"/>
              </a:buClr>
              <a:tabLst>
                <a:tab pos="5832989" algn="r"/>
              </a:tabLst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Северный Азиатский-Тихоокеанский дивизион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	701,768.15</a:t>
            </a:r>
          </a:p>
          <a:p>
            <a:pPr>
              <a:spcBef>
                <a:spcPts val="450"/>
              </a:spcBef>
              <a:buClr>
                <a:srgbClr val="FF0000"/>
              </a:buClr>
              <a:tabLst>
                <a:tab pos="5832989" algn="r"/>
              </a:tabLs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Южноамериканский дивизион 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	0</a:t>
            </a:r>
          </a:p>
          <a:p>
            <a:pPr>
              <a:spcBef>
                <a:spcPts val="450"/>
              </a:spcBef>
              <a:buClr>
                <a:srgbClr val="FF0000"/>
              </a:buClr>
              <a:tabLst>
                <a:tab pos="5832989" algn="r"/>
              </a:tabLst>
              <a:defRPr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Южно-Тихоокеанский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дивизион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	3,265,133.00</a:t>
            </a:r>
          </a:p>
          <a:p>
            <a:pPr>
              <a:spcBef>
                <a:spcPts val="450"/>
              </a:spcBef>
              <a:buClr>
                <a:srgbClr val="FF0000"/>
              </a:buClr>
              <a:tabLst>
                <a:tab pos="5832989" algn="r"/>
              </a:tabLst>
              <a:defRPr/>
            </a:pPr>
            <a:r>
              <a:rPr 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Южноафриканско-Индоокеанский</a:t>
            </a: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дивизион</a:t>
            </a:r>
            <a:r>
              <a:rPr lang="ru-RU" dirty="0"/>
              <a:t>  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	21,355.00</a:t>
            </a:r>
          </a:p>
          <a:p>
            <a:pPr>
              <a:spcBef>
                <a:spcPts val="450"/>
              </a:spcBef>
              <a:buClr>
                <a:srgbClr val="FF0000"/>
              </a:buClr>
              <a:tabLst>
                <a:tab pos="5832989" algn="r"/>
              </a:tabLst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Южно-Азиатский дивизион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	0</a:t>
            </a:r>
          </a:p>
          <a:p>
            <a:pPr>
              <a:spcBef>
                <a:spcPts val="450"/>
              </a:spcBef>
              <a:buClr>
                <a:srgbClr val="FF0000"/>
              </a:buClr>
              <a:tabLst>
                <a:tab pos="5832989" algn="r"/>
              </a:tabLst>
              <a:defRPr/>
            </a:pP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Южно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Азиатский-Тихоокеанский дивизион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	0</a:t>
            </a:r>
          </a:p>
          <a:p>
            <a:pPr>
              <a:spcBef>
                <a:spcPts val="450"/>
              </a:spcBef>
              <a:buClr>
                <a:srgbClr val="FF0000"/>
              </a:buClr>
              <a:tabLst>
                <a:tab pos="5832989" algn="r"/>
              </a:tabLst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Транс-Европейский дивизион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	1,187,917.36</a:t>
            </a:r>
          </a:p>
          <a:p>
            <a:pPr>
              <a:spcBef>
                <a:spcPts val="450"/>
              </a:spcBef>
              <a:buClr>
                <a:srgbClr val="FF0000"/>
              </a:buClr>
              <a:tabLst>
                <a:tab pos="5832989" algn="r"/>
              </a:tabLst>
              <a:defRPr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Дивизион Западной и Центральной Африки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	220,080,330.28 </a:t>
            </a:r>
          </a:p>
          <a:p>
            <a:pPr>
              <a:spcBef>
                <a:spcPts val="450"/>
              </a:spcBef>
              <a:buClr>
                <a:srgbClr val="FF0000"/>
              </a:buClr>
              <a:tabLst>
                <a:tab pos="5832989" algn="r"/>
              </a:tabLst>
              <a:defRPr/>
            </a:pPr>
            <a:endParaRPr lang="en-US" sz="1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6477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7E4415-0628-4226-817F-1E25A37405E6}"/>
              </a:ext>
            </a:extLst>
          </p:cNvPr>
          <p:cNvSpPr/>
          <p:nvPr/>
        </p:nvSpPr>
        <p:spPr>
          <a:xfrm>
            <a:off x="1366960" y="989923"/>
            <a:ext cx="6514670" cy="49825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91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A0F4652-0FB7-4C2F-A26B-CF2B1A194BB5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371514" y="1165214"/>
            <a:ext cx="6405527" cy="1462998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502920" rtl="0" eaLnBrk="1" latinLnBrk="0" hangingPunct="1">
              <a:spcBef>
                <a:spcPct val="0"/>
              </a:spcBef>
              <a:buNone/>
              <a:defRPr sz="462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Служба доверия и Планируемые пожертвования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Отчеты </a:t>
            </a:r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FA04FF0-0E51-4F95-A7F2-681F9DF92391}"/>
              </a:ext>
            </a:extLst>
          </p:cNvPr>
          <p:cNvSpPr txBox="1">
            <a:spLocks noChangeArrowheads="1"/>
          </p:cNvSpPr>
          <p:nvPr/>
        </p:nvSpPr>
        <p:spPr>
          <a:xfrm>
            <a:off x="1548437" y="4167844"/>
            <a:ext cx="6046134" cy="97673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rtlCol="0">
            <a:normAutofit fontScale="92500"/>
          </a:bodyPr>
          <a:lstStyle>
            <a:lvl1pPr marL="377190" indent="-377190" algn="l" defTabSz="50292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817245" indent="-314325" algn="l" defTabSz="50292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98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257300" indent="-251460" algn="l" defTabSz="50292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76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760220" indent="-251460" algn="l" defTabSz="50292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4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263140" indent="-251460" algn="l" defTabSz="50292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4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766060" indent="-251460" algn="l" defTabSz="50292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4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3268980" indent="-251460" algn="l" defTabSz="50292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4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771900" indent="-251460" algn="l" defTabSz="50292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4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4274820" indent="-251460" algn="l" defTabSz="502920" rtl="0" eaLnBrk="1" latinLnBrk="0" hangingPunct="1"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4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Clr>
                <a:srgbClr val="FF0000"/>
              </a:buClr>
              <a:buNone/>
              <a:tabLst>
                <a:tab pos="5824568" algn="r"/>
              </a:tabLst>
              <a:defRPr/>
            </a:pPr>
            <a:r>
              <a:rPr lang="ru-RU" sz="145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Североамериканский дивизион </a:t>
            </a:r>
            <a:r>
              <a:rPr lang="en-US" sz="145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5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ГК, Унионы и </a:t>
            </a:r>
            <a:r>
              <a:rPr lang="ru-RU" sz="1456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организвции</a:t>
            </a:r>
            <a:r>
              <a:rPr lang="en-US" sz="145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45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$62,017,259.60</a:t>
            </a:r>
          </a:p>
          <a:p>
            <a:pPr marL="0" indent="0">
              <a:buClr>
                <a:srgbClr val="FF0000"/>
              </a:buClr>
              <a:buNone/>
              <a:tabLst>
                <a:tab pos="5824568" algn="r"/>
              </a:tabLst>
              <a:defRPr/>
            </a:pPr>
            <a:r>
              <a:rPr lang="ru-RU" sz="145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Другие дивизионы</a:t>
            </a:r>
            <a:r>
              <a:rPr lang="en-US" sz="145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56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$223,183,543.90</a:t>
            </a:r>
          </a:p>
          <a:p>
            <a:pPr marL="0" indent="0">
              <a:buClr>
                <a:srgbClr val="FF0000"/>
              </a:buClr>
              <a:buNone/>
              <a:tabLst>
                <a:tab pos="5824568" algn="r"/>
              </a:tabLst>
              <a:defRPr/>
            </a:pPr>
            <a:r>
              <a:rPr lang="en-US" sz="145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	              </a:t>
            </a:r>
            <a:r>
              <a:rPr lang="ru-RU" sz="145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СУММА </a:t>
            </a:r>
            <a:r>
              <a:rPr lang="en-US" sz="1456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$285,200,803.50</a:t>
            </a:r>
            <a:endParaRPr lang="en-US" sz="1456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5880FA-1F4A-4F75-89BA-098FD2E62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339" y="3030364"/>
            <a:ext cx="2773456" cy="55469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33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ВСЕГО</a:t>
            </a:r>
            <a:endParaRPr lang="en-US" sz="233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98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0062"/>
            <a:ext cx="7848600" cy="1325563"/>
          </a:xfrm>
        </p:spPr>
        <p:txBody>
          <a:bodyPr/>
          <a:lstStyle/>
          <a:p>
            <a:pPr algn="ctr"/>
            <a:r>
              <a:rPr lang="ru-RU" b="1" dirty="0" smtClean="0"/>
              <a:t>ГРЕХ ЗАСТАВИЛ ЛЮДЕЙ ПЛАНИРОВАТЬ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95" y="1825625"/>
            <a:ext cx="5801784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8393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54" y="857250"/>
            <a:ext cx="665629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86"/>
          <p:cNvSpPr txBox="1">
            <a:spLocks noChangeArrowheads="1"/>
          </p:cNvSpPr>
          <p:nvPr/>
        </p:nvSpPr>
        <p:spPr bwMode="auto">
          <a:xfrm>
            <a:off x="3399101" y="1986804"/>
            <a:ext cx="1608605" cy="63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748" b="1" dirty="0">
                <a:solidFill>
                  <a:schemeClr val="bg1"/>
                </a:solidFill>
                <a:latin typeface="Arial" panose="020B0604020202020204" pitchFamily="34" charset="0"/>
              </a:rPr>
              <a:t>MILLIONS OF US$</a:t>
            </a:r>
          </a:p>
        </p:txBody>
      </p:sp>
      <p:pic>
        <p:nvPicPr>
          <p:cNvPr id="2052" name="Picture 4" descr="Map, Map World, World, Earth, Geography, Continents">
            <a:extLst>
              <a:ext uri="{FF2B5EF4-FFF2-40B4-BE49-F238E27FC236}">
                <a16:creationId xmlns:a16="http://schemas.microsoft.com/office/drawing/2014/main" id="{9E77E337-D2F5-4F65-838A-55D760EDF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416" y="857250"/>
            <a:ext cx="665917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4"/>
          <p:cNvGraphicFramePr>
            <a:graphicFrameLocks noGrp="1"/>
          </p:cNvGraphicFramePr>
          <p:nvPr/>
        </p:nvGraphicFramePr>
        <p:xfrm>
          <a:off x="1430539" y="1584679"/>
          <a:ext cx="6257174" cy="4416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485" name="Rectangle 82"/>
          <p:cNvSpPr txBox="1">
            <a:spLocks noChangeArrowheads="1"/>
          </p:cNvSpPr>
          <p:nvPr/>
        </p:nvSpPr>
        <p:spPr bwMode="auto">
          <a:xfrm>
            <a:off x="2075890" y="907673"/>
            <a:ext cx="5380505" cy="77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73075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defTabSz="473075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defTabSz="473075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defTabSz="473075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defTabSz="473075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defTabSz="4730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defTabSz="4730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defTabSz="4730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defTabSz="4730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SzPct val="90000"/>
              <a:buFont typeface="Monotype Sorts" pitchFamily="2" charset="2"/>
              <a:buNone/>
            </a:pPr>
            <a:r>
              <a:rPr lang="ru-RU" altLang="en-US" sz="2693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Средства для церкви через Службу доверия</a:t>
            </a:r>
            <a:endParaRPr lang="en-US" altLang="en-US" sz="2693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SzPct val="90000"/>
              <a:buFont typeface="Monotype Sorts" pitchFamily="2" charset="2"/>
              <a:buNone/>
            </a:pPr>
            <a:endParaRPr lang="en-US" altLang="en-US" sz="2693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50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54" y="857250"/>
            <a:ext cx="665629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4"/>
          <p:cNvGraphicFramePr>
            <a:graphicFrameLocks noGrp="1"/>
          </p:cNvGraphicFramePr>
          <p:nvPr/>
        </p:nvGraphicFramePr>
        <p:xfrm>
          <a:off x="1743075" y="1599676"/>
          <a:ext cx="5773411" cy="4056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82"/>
          <p:cNvSpPr txBox="1">
            <a:spLocks noChangeArrowheads="1"/>
          </p:cNvSpPr>
          <p:nvPr/>
        </p:nvSpPr>
        <p:spPr bwMode="auto">
          <a:xfrm>
            <a:off x="2020420" y="1094975"/>
            <a:ext cx="5380505" cy="80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SzPct val="90000"/>
              <a:buFont typeface="Monotype Sorts" pitchFamily="2" charset="2"/>
              <a:buNone/>
            </a:pPr>
            <a:r>
              <a:rPr lang="ru-RU" altLang="en-US" sz="2693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Средства для церкви через Службу доверия</a:t>
            </a:r>
            <a:endParaRPr lang="en-US" altLang="en-US" sz="2693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</a:endParaRPr>
          </a:p>
          <a:p>
            <a:pPr marL="0" indent="0" algn="ctr" defTabSz="344390" eaLnBrk="1" hangingPunct="1">
              <a:lnSpc>
                <a:spcPct val="80000"/>
              </a:lnSpc>
              <a:spcBef>
                <a:spcPct val="0"/>
              </a:spcBef>
              <a:buClr>
                <a:srgbClr val="000000"/>
              </a:buClr>
              <a:buSzPct val="90000"/>
              <a:buNone/>
              <a:defRPr/>
            </a:pPr>
            <a:endParaRPr lang="en-US" altLang="en-US" sz="2693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7" name="Rectangle 84"/>
          <p:cNvSpPr>
            <a:spLocks noChangeArrowheads="1"/>
          </p:cNvSpPr>
          <p:nvPr/>
        </p:nvSpPr>
        <p:spPr bwMode="auto">
          <a:xfrm>
            <a:off x="3391086" y="2542032"/>
            <a:ext cx="1664074" cy="63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85000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1748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IN MILLIONS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sz="1748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    OF US $</a:t>
            </a:r>
          </a:p>
        </p:txBody>
      </p:sp>
    </p:spTree>
    <p:extLst>
      <p:ext uri="{BB962C8B-B14F-4D97-AF65-F5344CB8AC3E}">
        <p14:creationId xmlns:p14="http://schemas.microsoft.com/office/powerpoint/2010/main" val="360816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0415" y="1037344"/>
            <a:ext cx="6469609" cy="48604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191"/>
          </a:p>
        </p:txBody>
      </p:sp>
      <p:pic>
        <p:nvPicPr>
          <p:cNvPr id="2" name="Picture 2" descr="Money, Finance, Business, Success, Exchange, Financial">
            <a:extLst>
              <a:ext uri="{FF2B5EF4-FFF2-40B4-BE49-F238E27FC236}">
                <a16:creationId xmlns:a16="http://schemas.microsoft.com/office/drawing/2014/main" id="{BB83392D-4964-4DD1-B15A-C35F175AB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8"/>
          <a:stretch/>
        </p:blipFill>
        <p:spPr bwMode="auto">
          <a:xfrm>
            <a:off x="2276756" y="1095435"/>
            <a:ext cx="4604032" cy="240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1674036" y="3416100"/>
            <a:ext cx="5809472" cy="22871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rtlCol="0" anchor="ctr">
            <a:normAutofit fontScale="92500" lnSpcReduction="10000"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20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  <a:cs typeface="Tunga" pitchFamily="34" charset="0"/>
              </a:rPr>
              <a:t> </a:t>
            </a:r>
            <a:r>
              <a:rPr lang="ru-RU" sz="320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  <a:cs typeface="Tunga" pitchFamily="34" charset="0"/>
              </a:rPr>
              <a:t>Взносы на продвижение дела Божьего через Службу </a:t>
            </a:r>
            <a:r>
              <a:rPr lang="ru-RU" sz="320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  <a:cs typeface="Tunga" pitchFamily="34" charset="0"/>
              </a:rPr>
              <a:t>доверия и планируемых пожертвований </a:t>
            </a:r>
            <a:r>
              <a:rPr lang="ru-RU" sz="320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  <a:cs typeface="Tunga" pitchFamily="34" charset="0"/>
              </a:rPr>
              <a:t>Церкви </a:t>
            </a:r>
            <a:r>
              <a:rPr lang="ru-RU" sz="320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  <a:cs typeface="Tunga" pitchFamily="34" charset="0"/>
              </a:rPr>
              <a:t>Адвентистов Седьмого Дня </a:t>
            </a:r>
          </a:p>
          <a:p>
            <a:pPr algn="ctr">
              <a:defRPr/>
            </a:pPr>
            <a:r>
              <a:rPr lang="ru-RU" sz="320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  <a:cs typeface="Tunga" pitchFamily="34" charset="0"/>
              </a:rPr>
              <a:t>С </a:t>
            </a:r>
            <a:r>
              <a:rPr lang="en-US" sz="320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  <a:cs typeface="Tunga" pitchFamily="34" charset="0"/>
              </a:rPr>
              <a:t>1975</a:t>
            </a:r>
            <a:r>
              <a:rPr lang="ru-RU" sz="320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  <a:cs typeface="Tunga" pitchFamily="34" charset="0"/>
              </a:rPr>
              <a:t> более $2,2 млрд. </a:t>
            </a:r>
            <a:endParaRPr lang="en-US" sz="320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  <a:cs typeface="Tung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42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" y="365126"/>
            <a:ext cx="7805738" cy="1325563"/>
          </a:xfrm>
        </p:spPr>
        <p:txBody>
          <a:bodyPr/>
          <a:lstStyle/>
          <a:p>
            <a:pPr algn="ctr"/>
            <a:r>
              <a:rPr lang="ru-RU" b="0" dirty="0"/>
              <a:t>УСТРЕМИВ СВОЙ ВЗОР НА ИИСУСА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62" y="1662114"/>
            <a:ext cx="7676934" cy="571341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6073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1547-7C66-4CC0-A2FF-9C8816E4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43000"/>
            <a:ext cx="6695694" cy="1325563"/>
          </a:xfrm>
        </p:spPr>
        <p:txBody>
          <a:bodyPr/>
          <a:lstStyle/>
          <a:p>
            <a:r>
              <a:rPr lang="en-US" dirty="0"/>
              <a:t>WWW.WILLPLAN.ORG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20869E-C32B-43BA-8557-EA8974F7C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30363"/>
            <a:ext cx="6696075" cy="194186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7377A-0201-4021-8849-AB66BE19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450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0"/>
            <a:ext cx="7696200" cy="1325563"/>
          </a:xfrm>
        </p:spPr>
        <p:txBody>
          <a:bodyPr/>
          <a:lstStyle/>
          <a:p>
            <a:pPr algn="ctr"/>
            <a:r>
              <a:rPr lang="ru-RU"/>
              <a:t>ПЕРВАЯ ПОТРЕБНОСТЬ В ПЛАНЕ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00" y="1518484"/>
            <a:ext cx="4614199" cy="517286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625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ПОТОМКИ АДАМА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1874840"/>
            <a:ext cx="7904876" cy="498316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7918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5967"/>
            <a:ext cx="8258175" cy="1485900"/>
          </a:xfrm>
        </p:spPr>
        <p:txBody>
          <a:bodyPr/>
          <a:lstStyle/>
          <a:p>
            <a:pPr algn="ctr"/>
            <a:r>
              <a:rPr lang="ru-RU" dirty="0"/>
              <a:t>АДАМ И ЕВА СОСТАРИЛИСЬ И УМЕРЛИ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7884"/>
            <a:ext cx="7981368" cy="471011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423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ЕНОХ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1286668"/>
            <a:ext cx="8357000" cy="557133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288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НОЙ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7" y="1371600"/>
            <a:ext cx="7402400" cy="570041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589529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GC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dvent Sans Logo">
      <a:majorFont>
        <a:latin typeface="Advent Sans Logo"/>
        <a:ea typeface=""/>
        <a:cs typeface=""/>
      </a:majorFont>
      <a:minorFont>
        <a:latin typeface="Advent Sans Log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GC Blue" id="{01D44245-65DE-4835-86B1-7E97C54120D1}" vid="{DA6A49AE-00B5-4751-85A9-F3D1EC645D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GC Blue</Template>
  <TotalTime>16489</TotalTime>
  <Words>6492</Words>
  <Application>Microsoft Office PowerPoint</Application>
  <PresentationFormat>Экран (4:3)</PresentationFormat>
  <Paragraphs>397</Paragraphs>
  <Slides>44</Slides>
  <Notes>38</Notes>
  <HiddenSlides>8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6" baseType="lpstr">
      <vt:lpstr>Adobe Garamond Pro Bold</vt:lpstr>
      <vt:lpstr>Advent Sans Logo</vt:lpstr>
      <vt:lpstr>Arial</vt:lpstr>
      <vt:lpstr>Arial MT</vt:lpstr>
      <vt:lpstr>Calibri</vt:lpstr>
      <vt:lpstr>Monotype Sorts</vt:lpstr>
      <vt:lpstr>Tahoma</vt:lpstr>
      <vt:lpstr>Times New Roman</vt:lpstr>
      <vt:lpstr>Tunga</vt:lpstr>
      <vt:lpstr>Wingdings 2</vt:lpstr>
      <vt:lpstr>Wingdings 3</vt:lpstr>
      <vt:lpstr>Theme GC Blue</vt:lpstr>
      <vt:lpstr> БИБЛЕЙСКОЕ ОБОСНОВАНИЕ   История и Философия Службы доверия и планируемых пожертвований и Всемирный отчет</vt:lpstr>
      <vt:lpstr>ДО ГРЕХА БОГ ПЛАНИРОВАЛ</vt:lpstr>
      <vt:lpstr>ПОСЛЕ ГРЕХА ОБЪЯВЛЕН ПЛАН</vt:lpstr>
      <vt:lpstr>ГРЕХ ЗАСТАВИЛ ЛЮДЕЙ ПЛАНИРОВАТЬ</vt:lpstr>
      <vt:lpstr>ПЕРВАЯ ПОТРЕБНОСТЬ В ПЛАНЕ</vt:lpstr>
      <vt:lpstr>ПОТОМКИ АДАМА</vt:lpstr>
      <vt:lpstr>АДАМ И ЕВА СОСТАРИЛИСЬ И УМЕРЛИ</vt:lpstr>
      <vt:lpstr>ЕНОХ</vt:lpstr>
      <vt:lpstr>НОЙ </vt:lpstr>
      <vt:lpstr>ПОТОМКИ СИМА</vt:lpstr>
      <vt:lpstr>ИОВ</vt:lpstr>
      <vt:lpstr>4 БИБЛЕЙСКИЕ ПРИНЦИПЫ ПЛАНИРОВАНИЯ</vt:lpstr>
      <vt:lpstr>ПЕРВО ПЛАНОВОЕ ПОЖЕРТВОВАНИЕ</vt:lpstr>
      <vt:lpstr>План Сары</vt:lpstr>
      <vt:lpstr>План Авраама</vt:lpstr>
      <vt:lpstr>У САРЫ ЕСТЬ СЫН</vt:lpstr>
      <vt:lpstr>АВРАМ РИСКНУЛ ПЛАНОМ</vt:lpstr>
      <vt:lpstr>ИСААК ПЛАНИРОВАЛ НАСЛЕДОВАНИЕ КОГДА СТАНЕТ СТАРЫМ</vt:lpstr>
      <vt:lpstr>ИАКОВ РАСКРЫВАЕТ ПЛАН</vt:lpstr>
      <vt:lpstr>ПЛАН БЛАГОСЛОВЕНИЯ ИАКОВА</vt:lpstr>
      <vt:lpstr>ИОСИФ</vt:lpstr>
      <vt:lpstr>МОИСЕЙ ВЫНЕС КОСТИ ИОСИФА</vt:lpstr>
      <vt:lpstr>ПЛАН НАСЛЕДОВАНИЯ ДЛЯ ИЗРАИЛЯ</vt:lpstr>
      <vt:lpstr>ОТКАЗ ОТ НАСЛЕДСТВА </vt:lpstr>
      <vt:lpstr>ИЛИЯ</vt:lpstr>
      <vt:lpstr>ПЛАН ДАВИДА ДЛЯ СОЛОМОНА</vt:lpstr>
      <vt:lpstr>ИИСУС ПЛАНИРОВАЛ</vt:lpstr>
      <vt:lpstr>ВОЛЯ ИИСУСА ВКЛЮЧАЕТ И ВАС</vt:lpstr>
      <vt:lpstr>Каждый верующий разделяет доверие, оказанное первым ученикам. Каждый должен быть исполнителем завещания Спасителя.  </vt:lpstr>
      <vt:lpstr>УСТРЕМИВ СВОЙ ВЗОР НА ИИСУСА</vt:lpstr>
      <vt:lpstr>www.willplan.org</vt:lpstr>
      <vt:lpstr>ОТЧЕТ ПЛАНИРУЕМЫХ ПОЖЕРТВОВАНИЙ</vt:lpstr>
      <vt:lpstr>ЛОГОТИП СЛУЖБЫ ДОВЕРИЯ</vt:lpstr>
      <vt:lpstr>ЛОГОТИП СЛУЖБЫ ДОВЕРИЯ В ГК</vt:lpstr>
      <vt:lpstr>Презентация PowerPoint</vt:lpstr>
      <vt:lpstr>Служба доверия и Планируемые пожертвования Отчет 2020</vt:lpstr>
      <vt:lpstr>Североамериканский дивизион Служба доверия и планируемые пожертвования Отчет 2020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УСТРЕМИВ СВОЙ ВЗОР НА ИИСУСА</vt:lpstr>
      <vt:lpstr>WWW.WILLPLAN.ORG</vt:lpstr>
    </vt:vector>
  </TitlesOfParts>
  <Company>S.D.A. Church World Headquarters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Principles: The Basic Seven</dc:title>
  <dc:creator>Simpson, Charles</dc:creator>
  <cp:lastModifiedBy>Angela Zubkova</cp:lastModifiedBy>
  <cp:revision>380</cp:revision>
  <dcterms:created xsi:type="dcterms:W3CDTF">2016-02-28T17:44:51Z</dcterms:created>
  <dcterms:modified xsi:type="dcterms:W3CDTF">2022-04-12T13:03:18Z</dcterms:modified>
</cp:coreProperties>
</file>