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3" r:id="rId2"/>
    <p:sldId id="290" r:id="rId3"/>
    <p:sldId id="256" r:id="rId4"/>
    <p:sldId id="265" r:id="rId5"/>
    <p:sldId id="267" r:id="rId6"/>
    <p:sldId id="269" r:id="rId7"/>
    <p:sldId id="270" r:id="rId8"/>
    <p:sldId id="266" r:id="rId9"/>
    <p:sldId id="264" r:id="rId10"/>
    <p:sldId id="287" r:id="rId11"/>
    <p:sldId id="272" r:id="rId12"/>
    <p:sldId id="286" r:id="rId13"/>
    <p:sldId id="285" r:id="rId14"/>
    <p:sldId id="275" r:id="rId15"/>
    <p:sldId id="276" r:id="rId16"/>
    <p:sldId id="274" r:id="rId17"/>
    <p:sldId id="288" r:id="rId18"/>
    <p:sldId id="289" r:id="rId19"/>
    <p:sldId id="273" r:id="rId20"/>
    <p:sldId id="278" r:id="rId21"/>
    <p:sldId id="279" r:id="rId22"/>
    <p:sldId id="280" r:id="rId23"/>
    <p:sldId id="281" r:id="rId24"/>
    <p:sldId id="261" r:id="rId25"/>
    <p:sldId id="262" r:id="rId26"/>
    <p:sldId id="257" r:id="rId27"/>
    <p:sldId id="258" r:id="rId28"/>
    <p:sldId id="259" r:id="rId29"/>
    <p:sldId id="283" r:id="rId30"/>
    <p:sldId id="282" r:id="rId31"/>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260"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3177" tIns="46589" rIns="93177" bIns="46589" rtlCol="0"/>
          <a:lstStyle>
            <a:lvl1pPr algn="r">
              <a:defRPr sz="1200"/>
            </a:lvl1pPr>
          </a:lstStyle>
          <a:p>
            <a:fld id="{B5086D3B-E1D5-4FBD-BF49-38F0831B88B8}" type="datetimeFigureOut">
              <a:rPr lang="en-US" smtClean="0"/>
              <a:pPr/>
              <a:t>5/12/2011</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3177" tIns="46589" rIns="93177" bIns="46589" rtlCol="0" anchor="b"/>
          <a:lstStyle>
            <a:lvl1pPr algn="r">
              <a:defRPr sz="1200"/>
            </a:lvl1pPr>
          </a:lstStyle>
          <a:p>
            <a:fld id="{92C2EA78-168A-403A-BD84-D51FF80EAFE9}" type="slidenum">
              <a:rPr lang="en-US" smtClean="0"/>
              <a:pPr/>
              <a:t>‹#›</a:t>
            </a:fld>
            <a:endParaRPr lang="en-US"/>
          </a:p>
        </p:txBody>
      </p:sp>
    </p:spTree>
    <p:extLst>
      <p:ext uri="{BB962C8B-B14F-4D97-AF65-F5344CB8AC3E}">
        <p14:creationId xmlns="" xmlns:p14="http://schemas.microsoft.com/office/powerpoint/2010/main" val="162069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65F028-01B6-4F93-96C9-A8BD19F925A7}" type="slidenum">
              <a:rPr lang="en-US"/>
              <a:pPr/>
              <a:t>2</a:t>
            </a:fld>
            <a:endParaRPr lang="en-US"/>
          </a:p>
        </p:txBody>
      </p:sp>
      <p:sp>
        <p:nvSpPr>
          <p:cNvPr id="29698" name="Rectangle 7"/>
          <p:cNvSpPr txBox="1">
            <a:spLocks noGrp="1" noChangeArrowheads="1"/>
          </p:cNvSpPr>
          <p:nvPr/>
        </p:nvSpPr>
        <p:spPr bwMode="auto">
          <a:xfrm>
            <a:off x="3777607" y="9430091"/>
            <a:ext cx="2889938" cy="496411"/>
          </a:xfrm>
          <a:prstGeom prst="rect">
            <a:avLst/>
          </a:prstGeom>
          <a:noFill/>
          <a:ln w="9525">
            <a:noFill/>
            <a:miter lim="800000"/>
            <a:headEnd/>
            <a:tailEnd/>
          </a:ln>
        </p:spPr>
        <p:txBody>
          <a:bodyPr lIns="93177" tIns="46589" rIns="93177" bIns="46589" anchor="b"/>
          <a:lstStyle/>
          <a:p>
            <a:pPr algn="r" eaLnBrk="0" hangingPunct="0"/>
            <a:fld id="{0F9357E1-6139-4CAE-816F-E9E8A6C90954}" type="slidenum">
              <a:rPr lang="en-US" sz="1200"/>
              <a:pPr algn="r" eaLnBrk="0" hangingPunct="0"/>
              <a:t>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A8108-23F2-4C15-BAB5-905005F1D84D}" type="slidenum">
              <a:rPr lang="en-US"/>
              <a:pPr/>
              <a:t>23</a:t>
            </a:fld>
            <a:endParaRPr lang="en-US"/>
          </a:p>
        </p:txBody>
      </p:sp>
      <p:sp>
        <p:nvSpPr>
          <p:cNvPr id="149506"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9507" name="Rectangle 3"/>
          <p:cNvSpPr>
            <a:spLocks noGrp="1" noChangeArrowheads="1"/>
          </p:cNvSpPr>
          <p:nvPr>
            <p:ph type="body" idx="1"/>
          </p:nvPr>
        </p:nvSpPr>
        <p:spPr>
          <a:xfrm>
            <a:off x="443712" y="4637527"/>
            <a:ext cx="5880271" cy="4885397"/>
          </a:xfrm>
          <a:noFill/>
          <a:ln/>
        </p:spPr>
        <p:txBody>
          <a:bodyPr lIns="93002" tIns="47291" rIns="93002" bIns="47291"/>
          <a:lstStyle/>
          <a:p>
            <a:pPr>
              <a:lnSpc>
                <a:spcPct val="90000"/>
              </a:lnSpc>
            </a:pPr>
            <a:r>
              <a:rPr lang="en-US" sz="1000" b="1" dirty="0"/>
              <a:t>REASONS WE DON'T MAKE WILLS</a:t>
            </a:r>
          </a:p>
          <a:p>
            <a:pPr>
              <a:lnSpc>
                <a:spcPct val="90000"/>
              </a:lnSpc>
            </a:pPr>
            <a:endParaRPr lang="en-US" sz="1000" dirty="0"/>
          </a:p>
          <a:p>
            <a:pPr>
              <a:lnSpc>
                <a:spcPct val="90000"/>
              </a:lnSpc>
            </a:pPr>
            <a:r>
              <a:rPr lang="en-US" sz="1000" dirty="0"/>
              <a:t>        If we were to visit with people that don't have wills, perhaps we would hear these statements.  Person number 1 is too busy with life.  He has many irons in the fire. As he goes from work, to home, to meeting, he just doesn't have time to get one done.</a:t>
            </a:r>
          </a:p>
          <a:p>
            <a:pPr>
              <a:lnSpc>
                <a:spcPct val="90000"/>
              </a:lnSpc>
            </a:pPr>
            <a:r>
              <a:rPr lang="en-US" sz="1000" dirty="0"/>
              <a:t>        Person number 2 says they have too little property.  They aren't worth large amounts of money and they don't feel they need a will with their amounts of property.  Of course, what they perceive as too little property may actually turn out to be quite a bit of value by the time they pass away.  There are a number of cases of people who had fairly modest means or investments, but during their latter years their investments significantly increased in value and they passed away with no will and large property.</a:t>
            </a:r>
          </a:p>
          <a:p>
            <a:pPr>
              <a:lnSpc>
                <a:spcPct val="90000"/>
              </a:lnSpc>
            </a:pPr>
            <a:r>
              <a:rPr lang="en-US" sz="1000" dirty="0"/>
              <a:t>        Person number 3 thinks it's too expensive.  While it is true that a will can cost $200, $300 even $500 or more, the expense of the will must be compared with the expense of not having a will.  There are a number of people who did not have wills and their estates went into probate.  By the time the cousins and relatives and attorneys and everyone else fought over the estate for several years, the will that they eventually ended up with by court decree cost them $10's of thousands and even millions of dollars.  </a:t>
            </a:r>
          </a:p>
          <a:p>
            <a:pPr>
              <a:lnSpc>
                <a:spcPct val="90000"/>
              </a:lnSpc>
            </a:pPr>
            <a:r>
              <a:rPr lang="en-US" sz="1000" dirty="0"/>
              <a:t>        Number 4 - They don't like legal documents.  I can understand people not liking legal documents.  They're sometimes hard to read and sort out.  I encourage people to see that their lawyer gives them a good explanation or, in some cases, a short summary of what it is that this document does for them.  You need to be sure that you understand the legal documents that are going to make substantial provision for all of your family and friends.</a:t>
            </a:r>
          </a:p>
          <a:p>
            <a:pPr>
              <a:lnSpc>
                <a:spcPct val="90000"/>
              </a:lnSpc>
            </a:pPr>
            <a:r>
              <a:rPr lang="en-US" sz="1000" dirty="0"/>
              <a:t>        Number 5 - Person number 5 says they're unable to know the future.  Well, I do have one bit of news for person number 5.  In this country several millions of people who don't know the future have faced one certainty and that was that they would die and pass away.  When they died they left their property behind.  Some left property behind in good situations; some left property behind and created colossal problems for their family and friends.</a:t>
            </a:r>
          </a:p>
          <a:p>
            <a:pPr>
              <a:lnSpc>
                <a:spcPct val="90000"/>
              </a:lnSpc>
            </a:pPr>
            <a:r>
              <a:rPr lang="en-US" sz="1000" dirty="0"/>
              <a:t>        I don't plan to die.  Person number 6 simply plans to go on and on.  He takes his vitamins, gets that morning walk, and has that post card in his drawer addressed to Willard Scott for his 100th birthday.  He just plans to keep on going.</a:t>
            </a:r>
          </a:p>
          <a:p>
            <a:pPr>
              <a:lnSpc>
                <a:spcPct val="90000"/>
              </a:lnSpc>
            </a:pPr>
            <a:r>
              <a:rPr lang="en-US" sz="1000" dirty="0"/>
              <a:t>        Well, folks, at some point this is something that is going to happen to all of us.  In the history of the world, it has been noted with regularity that people do pass away.  The fact that you do or don't have a will doesn't seem to have much of an impact on whether you do pass away.  If anything, the indications are that those who have good plans have greater peace of mind and, if anything, live longer.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консультируемый [информируемый] (дарителем) фонд (разновидность фонда, отличающаяся тем, что даритель или другое лицо, вкладывающее средства в фонд, может давать рекомендации или сообщать свои пожелания относительно тех целей или тех бенефициаров, которым данные средства могут быть переведены; однако руководство такого фонда формально не обязано следовать этим рекомендациям и может в некоторой степени отклоняться от пожеланий дарителей)</a:t>
            </a:r>
            <a:endParaRPr lang="ru-RU" dirty="0"/>
          </a:p>
        </p:txBody>
      </p:sp>
      <p:sp>
        <p:nvSpPr>
          <p:cNvPr id="4" name="Номер слайда 3"/>
          <p:cNvSpPr>
            <a:spLocks noGrp="1"/>
          </p:cNvSpPr>
          <p:nvPr>
            <p:ph type="sldNum" sz="quarter" idx="10"/>
          </p:nvPr>
        </p:nvSpPr>
        <p:spPr/>
        <p:txBody>
          <a:bodyPr/>
          <a:lstStyle/>
          <a:p>
            <a:fld id="{92C2EA78-168A-403A-BD84-D51FF80EAFE9}"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61D98-38B8-4048-B253-4BDB26BB01FA}" type="slidenum">
              <a:rPr lang="en-US"/>
              <a:pPr/>
              <a:t>9</a:t>
            </a:fld>
            <a:endParaRPr lang="en-US"/>
          </a:p>
        </p:txBody>
      </p:sp>
      <p:sp>
        <p:nvSpPr>
          <p:cNvPr id="14131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1315" name="Rectangle 3"/>
          <p:cNvSpPr>
            <a:spLocks noGrp="1" noChangeArrowheads="1"/>
          </p:cNvSpPr>
          <p:nvPr>
            <p:ph type="body" idx="1"/>
          </p:nvPr>
        </p:nvSpPr>
        <p:spPr>
          <a:xfrm>
            <a:off x="888915" y="4714571"/>
            <a:ext cx="4891263" cy="4470045"/>
          </a:xfrm>
          <a:noFill/>
          <a:ln/>
        </p:spPr>
        <p:txBody>
          <a:bodyPr lIns="93799" tIns="46902" rIns="93799" bIns="46902"/>
          <a:lstStyle/>
          <a:p>
            <a:r>
              <a:rPr lang="en-US" sz="1000" b="1" dirty="0"/>
              <a:t>LIFE CYCLES</a:t>
            </a:r>
          </a:p>
          <a:p>
            <a:endParaRPr lang="en-US" sz="1000" dirty="0"/>
          </a:p>
          <a:p>
            <a:r>
              <a:rPr lang="en-US" sz="1000" dirty="0"/>
              <a:t>        Each of us goes through 4 different cycles during our lifetime.  The first is symbolized by a light bulb and that is creation of ideas and the means to acquire property.  This creation period typically includes our time in formal education, during which we are acquiring skills which will serve us well during the later stages of life.  </a:t>
            </a:r>
          </a:p>
          <a:p>
            <a:r>
              <a:rPr lang="en-US" sz="1000" dirty="0"/>
              <a:t>        Second, there is a period of accumulation where we spend the majority of our life applying all those skills and energies building the estate.  If we are fortunate and skillful in that building process, there will be a significant estate as we approach our retirement age.</a:t>
            </a:r>
          </a:p>
          <a:p>
            <a:r>
              <a:rPr lang="en-US" sz="1000" dirty="0"/>
              <a:t>        Third, there is a time of conservation indicated by the green tree.  During our retirement years, we are less likely to focus on the building or increasing of the estate, but perhaps have more concern with conserving the estate and preserving it for those retirement years.</a:t>
            </a:r>
          </a:p>
          <a:p>
            <a:r>
              <a:rPr lang="en-US" sz="1000" dirty="0"/>
              <a:t>         Finally, the time will come for distribution.  When Mr. Rockefeller's accountant was asked how much he left, the accountant replied, "Well, he left it all."  At some point there must be a distribution of this property to the beneficiaries that have been carefully selected by the owner.</a:t>
            </a:r>
          </a:p>
          <a:p>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E9AAF-C5EA-4125-80F7-8316602CFEAC}" type="slidenum">
              <a:rPr lang="en-US"/>
              <a:pPr/>
              <a:t>11</a:t>
            </a:fld>
            <a:endParaRPr lang="en-US"/>
          </a:p>
        </p:txBody>
      </p:sp>
      <p:sp>
        <p:nvSpPr>
          <p:cNvPr id="143362"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3363" name="Rectangle 3"/>
          <p:cNvSpPr>
            <a:spLocks noGrp="1" noChangeArrowheads="1"/>
          </p:cNvSpPr>
          <p:nvPr>
            <p:ph type="body" idx="1"/>
          </p:nvPr>
        </p:nvSpPr>
        <p:spPr>
          <a:xfrm>
            <a:off x="888915" y="4714571"/>
            <a:ext cx="4891263" cy="4470045"/>
          </a:xfrm>
          <a:noFill/>
          <a:ln/>
        </p:spPr>
        <p:txBody>
          <a:bodyPr lIns="93799" tIns="46902" rIns="93799" bIns="46902"/>
          <a:lstStyle/>
          <a:p>
            <a:r>
              <a:rPr lang="en-US" sz="1000" b="1" dirty="0"/>
              <a:t>ESTATE DISTRIBUTION</a:t>
            </a:r>
          </a:p>
          <a:p>
            <a:endParaRPr lang="en-US" sz="1000" dirty="0"/>
          </a:p>
          <a:p>
            <a:r>
              <a:rPr lang="en-US" sz="1000" dirty="0"/>
              <a:t>        In considering where you want your estate to be distributed, please remember that the estate can be distributed outright to family, to charity or to the government.  Of course, it is always permissible to make voluntary contributions to the government during life or at death, and these do qualify for the charitable deduction.  However, for many people with larger estates, the government may turn out to be their favorite charity.  If they do not plan properly, the government may take as much as half of their entire estate, and the balance may then be distributed to the people that they select.  However, with good planning, one can frequently maximize the distributions to family and to charity and minimize the amount taken by the government.</a:t>
            </a:r>
          </a:p>
          <a:p>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E80BF-ED32-4C41-BBE5-113C4E5944F5}" type="slidenum">
              <a:rPr lang="en-US"/>
              <a:pPr/>
              <a:t>12</a:t>
            </a:fld>
            <a:endParaRPr lang="en-US"/>
          </a:p>
        </p:txBody>
      </p:sp>
      <p:sp>
        <p:nvSpPr>
          <p:cNvPr id="155650"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5651"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WHY HAVE A WILL?</a:t>
            </a:r>
          </a:p>
          <a:p>
            <a:endParaRPr lang="en-US" sz="1000" dirty="0"/>
          </a:p>
          <a:p>
            <a:r>
              <a:rPr lang="en-US" sz="1000" dirty="0"/>
              <a:t>        There are several reasons to create a will.  You may not be able to accomplish a number of your personal objectives if you do not have a will.  For example, with a will you can choose your own executor or personal representative.  I know that each of you would prefer to have someone you know and trust handle your personal affairs rather than some individual appointed by the court who may administer a hundred estates and yours is simply one of that group.</a:t>
            </a:r>
          </a:p>
          <a:p>
            <a:r>
              <a:rPr lang="en-US" sz="1000" dirty="0"/>
              <a:t>        Second, you can nominate a guardian for any minor children or dependents.  This is a very personal decision and is an essential reason for all parents of young children to have wills.</a:t>
            </a:r>
          </a:p>
          <a:p>
            <a:r>
              <a:rPr lang="en-US" sz="1000" dirty="0"/>
              <a:t>        Third, you're able to remember persons who would not benefit otherwise.  If you have no will, then the state statutes which vary from state to state (many people die in a state other than in the state where they are currently residing) will decide who receives the property and how much they receive.  You may have a friend or distant relative whom you would like to benefit who will receive nothing under the statutes of the state in which you would die.</a:t>
            </a:r>
          </a:p>
          <a:p>
            <a:r>
              <a:rPr lang="en-US" sz="1000" dirty="0"/>
              <a:t>        Finally, charities will receive nothing if they are not remembered in a will.  I know of a case in which a friend was a supporter of a charity all of his life and would, as a bachelor, let other close family and friends know that he planned to leave his estate to charity.  Unfortunately, no will was ever found and the estate went to a number of distant relatives.  This person could have benefited his favorite charity if he would have just taken the time to complete a will.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E80BF-ED32-4C41-BBE5-113C4E5944F5}" type="slidenum">
              <a:rPr lang="en-US"/>
              <a:pPr/>
              <a:t>13</a:t>
            </a:fld>
            <a:endParaRPr lang="en-US"/>
          </a:p>
        </p:txBody>
      </p:sp>
      <p:sp>
        <p:nvSpPr>
          <p:cNvPr id="155650"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5651"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WHY HAVE A WILL?</a:t>
            </a:r>
          </a:p>
          <a:p>
            <a:endParaRPr lang="en-US" sz="1000" dirty="0"/>
          </a:p>
          <a:p>
            <a:r>
              <a:rPr lang="en-US" sz="1000" dirty="0"/>
              <a:t>        There are several reasons to create a will.  You may not be able to accomplish a number of your personal objectives if you do not have a will.  For example, with a will you can choose your own executor or personal representative.  I know that each of you would prefer to have someone you know and trust handle your personal affairs rather than some individual appointed by the court who may administer a hundred estates and yours is simply one of that group.</a:t>
            </a:r>
          </a:p>
          <a:p>
            <a:r>
              <a:rPr lang="en-US" sz="1000" dirty="0"/>
              <a:t>        Second, you can nominate a guardian for any minor children or dependents.  This is a very personal decision and is an essential reason for all parents of young children to have wills.</a:t>
            </a:r>
          </a:p>
          <a:p>
            <a:r>
              <a:rPr lang="en-US" sz="1000" dirty="0"/>
              <a:t>        Third, you're able to remember persons who would not benefit otherwise.  If you have no will, then the state statutes which vary from state to state (many people die in a state other than in the state where they are currently residing) will decide who receives the property and how much they receive.  You may have a friend or distant relative whom you would like to benefit who will receive nothing under the statutes of the state in which you would die.</a:t>
            </a:r>
          </a:p>
          <a:p>
            <a:r>
              <a:rPr lang="en-US" sz="1000" dirty="0"/>
              <a:t>        Finally, charities will receive nothing if they are not remembered in a will.  I know of a case in which a friend was a supporter of a charity all of his life and would, as a bachelor, let other close family and friends know that he planned to leave his estate to charity.  Unfortunately, no will was ever found and the estate went to a number of distant relatives.  This person could have benefited his favorite charity if he would have just taken the time to complete a will.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E80BF-ED32-4C41-BBE5-113C4E5944F5}" type="slidenum">
              <a:rPr lang="en-US"/>
              <a:pPr/>
              <a:t>16</a:t>
            </a:fld>
            <a:endParaRPr lang="en-US"/>
          </a:p>
        </p:txBody>
      </p:sp>
      <p:sp>
        <p:nvSpPr>
          <p:cNvPr id="155650"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5651"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WHY HAVE A WILL?</a:t>
            </a:r>
          </a:p>
          <a:p>
            <a:endParaRPr lang="en-US" sz="1000" dirty="0"/>
          </a:p>
          <a:p>
            <a:r>
              <a:rPr lang="en-US" sz="1000" dirty="0"/>
              <a:t>        There are several reasons to create a will.  You may not be able to accomplish a number of your personal objectives if you do not have a will.  For example, with a will you can choose your own executor or personal representative.  I know that each of you would prefer to have someone you know and trust handle your personal affairs rather than some individual appointed by the court who may administer a hundred estates and yours is simply one of that group.</a:t>
            </a:r>
          </a:p>
          <a:p>
            <a:r>
              <a:rPr lang="en-US" sz="1000" dirty="0"/>
              <a:t>        Second, you can nominate a guardian for any minor children or dependents.  This is a very personal decision and is an essential reason for all parents of young children to have wills.</a:t>
            </a:r>
          </a:p>
          <a:p>
            <a:r>
              <a:rPr lang="en-US" sz="1000" dirty="0"/>
              <a:t>        Third, you're able to remember persons who would not benefit otherwise.  If you have no will, then the state statutes which vary from state to state (many people die in a state other than in the state where they are currently residing) will decide who receives the property and how much they receive.  You may have a friend or distant relative whom you would like to benefit who will receive nothing under the statutes of the state in which you would die.</a:t>
            </a:r>
          </a:p>
          <a:p>
            <a:r>
              <a:rPr lang="en-US" sz="1000" dirty="0"/>
              <a:t>        Finally, charities will receive nothing if they are not remembered in a will.  I know of a case in which a friend was a supporter of a charity all of his life and would, as a bachelor, let other close family and friends know that he planned to leave his estate to charity.  Unfortunately, no will was ever found and the estate went to a number of distant relatives.  This person could have benefited his favorite charity if he would have just taken the time to complete a will.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AEA44-67F2-4574-8F19-EB07DBBA48EE}" type="slidenum">
              <a:rPr lang="en-US"/>
              <a:pPr/>
              <a:t>19</a:t>
            </a:fld>
            <a:endParaRPr lang="en-US"/>
          </a:p>
        </p:txBody>
      </p:sp>
      <p:sp>
        <p:nvSpPr>
          <p:cNvPr id="159746"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9747"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INTESTATE - NO WILL</a:t>
            </a:r>
          </a:p>
          <a:p>
            <a:endParaRPr lang="en-US" sz="1000" dirty="0"/>
          </a:p>
          <a:p>
            <a:r>
              <a:rPr lang="en-US" sz="1000" dirty="0"/>
              <a:t>        If you do not have a will, you are at the mercy of the state in which you are living at the time of your death.  Those states all have laws, many of them quite different, that will determine the distribution of your estate.  If you are living in one state and have always had permanent residence in another state, there can be an expensive and costly litigation among the heirs who would take more under the statues of one state or the other state.  And so, in some cases, the entire estate has been lost due to the enormous expense of this litigation as to who is going to get the most property.</a:t>
            </a:r>
          </a:p>
          <a:p>
            <a:r>
              <a:rPr lang="en-US" sz="1000" dirty="0"/>
              <a:t>        Another problem is that the court will select a guardian for the minor children.  The court may appoint someone that is totally unacceptable to you.  Likewise, the court selects an administrator and determines any special needs.  This court judge may not even know that person or how well he or she will understand your desires and your loved ones' needs.</a:t>
            </a:r>
          </a:p>
          <a:p>
            <a:r>
              <a:rPr lang="en-US" sz="1000" dirty="0"/>
              <a:t>        Finally, there is no provision made for any of the charities that you have supported during life.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DCC3B-6A90-43DE-9DDE-F5EFDE6A1A2E}" type="slidenum">
              <a:rPr lang="en-US"/>
              <a:pPr/>
              <a:t>20</a:t>
            </a:fld>
            <a:endParaRPr lang="en-US"/>
          </a:p>
        </p:txBody>
      </p:sp>
      <p:sp>
        <p:nvSpPr>
          <p:cNvPr id="15155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1555" name="Rectangle 3"/>
          <p:cNvSpPr>
            <a:spLocks noGrp="1" noChangeArrowheads="1"/>
          </p:cNvSpPr>
          <p:nvPr>
            <p:ph type="body" idx="1"/>
          </p:nvPr>
        </p:nvSpPr>
        <p:spPr>
          <a:xfrm>
            <a:off x="888915" y="4714571"/>
            <a:ext cx="4844948" cy="4470045"/>
          </a:xfrm>
          <a:noFill/>
          <a:ln/>
        </p:spPr>
        <p:txBody>
          <a:bodyPr lIns="93002" tIns="47291" rIns="93002" bIns="47291"/>
          <a:lstStyle/>
          <a:p>
            <a:r>
              <a:rPr lang="en-US" sz="1000" b="1" dirty="0"/>
              <a:t>VALID WILL</a:t>
            </a:r>
          </a:p>
          <a:p>
            <a:endParaRPr lang="en-US" sz="1000" dirty="0"/>
          </a:p>
          <a:p>
            <a:r>
              <a:rPr lang="en-US" sz="1000" dirty="0"/>
              <a:t>        When you sign a will it is most important that you follow a few basic requirements to make sure it is a valid will.  Every year there are many wills that are submitted to probate courts across the land and are discarded as invalid because of some technical problem with the document or the manner in which the document was signed.</a:t>
            </a:r>
          </a:p>
          <a:p>
            <a:r>
              <a:rPr lang="en-US" sz="1000" dirty="0"/>
              <a:t>        While there may be some differences in the various states, there are basic requirements for a will.  First of all, the person needs to be of legal age, usually age 18, to have a will.  Second, they must have full capacity to make a will.  This means that they must understand that this document is a will and understand the general nature of the property and the provisions in the will that will distribute the property.  You certainly don't have to be a tax attorney or a lawyer, but you need to at least have "a lucid interval"  that shows that you had the capacity to understand the basics of the document.</a:t>
            </a:r>
          </a:p>
          <a:p>
            <a:r>
              <a:rPr lang="en-US" sz="1000" dirty="0"/>
              <a:t>        Third, you must have the required intent.  The will is intended to take effect at death and will transfer your property.  You must know that it is a will that you are signing and not a baseball card autograph or some other document.</a:t>
            </a:r>
          </a:p>
          <a:p>
            <a:r>
              <a:rPr lang="en-US" sz="1000" dirty="0"/>
              <a:t>        Fourth, there must be freedom from fraud, undue influence, mistake, duress or coercion.  These characteristics are designed to protect the person signing the will and emphasize that the will must be his or her personal intent, not the intent of any other party, especially a beneficiary of the will.</a:t>
            </a:r>
          </a:p>
          <a:p>
            <a:r>
              <a:rPr lang="en-US" sz="1000" dirty="0"/>
              <a:t>        Finally, there must be a proper signing ceremony.  In most states, the proper method is for the testator to sign the will in the presence of the witnesses and then for the required 2 or 3 witnesses to sign in the presence of the testator.  Usually only one copy of the will is actually signed and this copy is then retained in a safe place.  However, unsigned copies of the will are typically retained by the attorney and, sometimes, other advisors to the testator.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0AB1-D452-4E70-8124-D5D15151ED06}" type="slidenum">
              <a:rPr lang="en-US"/>
              <a:pPr/>
              <a:t>21</a:t>
            </a:fld>
            <a:endParaRPr lang="en-US"/>
          </a:p>
        </p:txBody>
      </p:sp>
      <p:sp>
        <p:nvSpPr>
          <p:cNvPr id="157698"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7699" name="Rectangle 3"/>
          <p:cNvSpPr>
            <a:spLocks noGrp="1" noChangeArrowheads="1"/>
          </p:cNvSpPr>
          <p:nvPr>
            <p:ph type="body" idx="1"/>
          </p:nvPr>
        </p:nvSpPr>
        <p:spPr>
          <a:xfrm>
            <a:off x="888915" y="4714571"/>
            <a:ext cx="4891263" cy="4470045"/>
          </a:xfrm>
          <a:noFill/>
          <a:ln/>
        </p:spPr>
        <p:txBody>
          <a:bodyPr lIns="93002" tIns="47291" rIns="93002" bIns="47291"/>
          <a:lstStyle/>
          <a:p>
            <a:pPr>
              <a:lnSpc>
                <a:spcPct val="90000"/>
              </a:lnSpc>
            </a:pPr>
            <a:r>
              <a:rPr lang="en-US" b="1"/>
              <a:t>TESTATE - WITH A WILL</a:t>
            </a:r>
          </a:p>
          <a:p>
            <a:pPr>
              <a:lnSpc>
                <a:spcPct val="90000"/>
              </a:lnSpc>
            </a:pPr>
            <a:endParaRPr lang="en-US"/>
          </a:p>
          <a:p>
            <a:pPr>
              <a:lnSpc>
                <a:spcPct val="90000"/>
              </a:lnSpc>
            </a:pPr>
            <a:r>
              <a:rPr lang="en-US"/>
              <a:t>        There are many advantages for people who do have a will.  First, you specify the distribution.  You can give any amounts or percentages to the persons that you pick rather than depending on the state statute to allocate or distribute in a manner that you might find totally unacceptable.</a:t>
            </a:r>
          </a:p>
          <a:p>
            <a:pPr>
              <a:lnSpc>
                <a:spcPct val="90000"/>
              </a:lnSpc>
            </a:pPr>
            <a:r>
              <a:rPr lang="en-US"/>
              <a:t>       Second, you nominate the guardian.  If you have minor children, I'm sure you would far prefer to pick for yourself the most important person who will be entrusted with the care and upbringing of those loved ones, rather than have the state judge, who knows nothing about you or your family or your desires, select someone to be the guardian.</a:t>
            </a:r>
          </a:p>
          <a:p>
            <a:pPr>
              <a:lnSpc>
                <a:spcPct val="90000"/>
              </a:lnSpc>
            </a:pPr>
            <a:r>
              <a:rPr lang="en-US"/>
              <a:t>        Third, you choose the executor, a personal representative.  He or she has a great deal of power and authority.  He or she will be in charge of managing the estate, paying all the bills, and making the final distributions under your plan.  You want to make sure you have selected someone who will do a good job and see that the plan is properly carried out.</a:t>
            </a:r>
          </a:p>
          <a:p>
            <a:pPr>
              <a:lnSpc>
                <a:spcPct val="90000"/>
              </a:lnSpc>
            </a:pPr>
            <a:r>
              <a:rPr lang="en-US"/>
              <a:t>       Fourth, you can create trusts.  There are many reasons to create trusts.  Some family members would be far better to receive distributions of income rather than a lump sum principal amount.  You can make provisions for these family members in a way that is most helpful to them in a trust.</a:t>
            </a:r>
          </a:p>
          <a:p>
            <a:pPr>
              <a:lnSpc>
                <a:spcPct val="90000"/>
              </a:lnSpc>
            </a:pPr>
            <a:r>
              <a:rPr lang="en-US"/>
              <a:t>        Finally, you can make transfers to charity.  The gifts to charity could serve as a legacy or remembrance to your involvement and support of those charities during your lifetime.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C0210A-E552-424D-9D0D-DEE24D119A60}" type="datetimeFigureOut">
              <a:rPr lang="en-US" smtClean="0"/>
              <a:pPr/>
              <a:t>5/12/2011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BCED75-7C88-49AC-B01E-4FB45D1B5D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C0210A-E552-424D-9D0D-DEE24D119A60}" type="datetimeFigureOut">
              <a:rPr lang="en-US" smtClean="0"/>
              <a:pPr/>
              <a:t>5/12/2011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3C0210A-E552-424D-9D0D-DEE24D119A60}" type="datetimeFigureOut">
              <a:rPr lang="en-US" smtClean="0"/>
              <a:pPr/>
              <a:t>5/12/2011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BCED75-7C88-49AC-B01E-4FB45D1B5D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C0210A-E552-424D-9D0D-DEE24D119A60}" type="datetimeFigureOut">
              <a:rPr lang="en-US" smtClean="0"/>
              <a:pPr/>
              <a:t>5/12/2011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C0210A-E552-424D-9D0D-DEE24D119A60}" type="datetimeFigureOut">
              <a:rPr lang="en-US" smtClean="0"/>
              <a:pPr/>
              <a:t>5/12/2011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FBCED75-7C88-49AC-B01E-4FB45D1B5D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C0210A-E552-424D-9D0D-DEE24D119A60}" type="datetimeFigureOut">
              <a:rPr lang="en-US" smtClean="0"/>
              <a:pPr/>
              <a:t>5/12/2011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C0210A-E552-424D-9D0D-DEE24D119A60}" type="datetimeFigureOut">
              <a:rPr lang="en-US" smtClean="0"/>
              <a:pPr/>
              <a:t>5/12/2011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C0210A-E552-424D-9D0D-DEE24D119A60}" type="datetimeFigureOut">
              <a:rPr lang="en-US" smtClean="0"/>
              <a:pPr/>
              <a:t>5/12/2011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3C0210A-E552-424D-9D0D-DEE24D119A60}" type="datetimeFigureOut">
              <a:rPr lang="en-US" smtClean="0"/>
              <a:pPr/>
              <a:t>5/12/2011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C0210A-E552-424D-9D0D-DEE24D119A60}" type="datetimeFigureOut">
              <a:rPr lang="en-US" smtClean="0"/>
              <a:pPr/>
              <a:t>5/12/2011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3C0210A-E552-424D-9D0D-DEE24D119A60}" type="datetimeFigureOut">
              <a:rPr lang="en-US" smtClean="0"/>
              <a:pPr/>
              <a:t>5/12/2011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BCED75-7C88-49AC-B01E-4FB45D1B5DC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C0210A-E552-424D-9D0D-DEE24D119A60}" type="datetimeFigureOut">
              <a:rPr lang="en-US" smtClean="0"/>
              <a:pPr/>
              <a:t>5/12/2011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BCED75-7C88-49AC-B01E-4FB45D1B5D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w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7170" name="Picture 2" descr="C:\Documents and Settings\gary.dodge\My Documents\My Pictures\getalife.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7" name="Subtitle 2"/>
          <p:cNvSpPr txBox="1">
            <a:spLocks/>
          </p:cNvSpPr>
          <p:nvPr/>
        </p:nvSpPr>
        <p:spPr>
          <a:xfrm>
            <a:off x="0" y="4800600"/>
            <a:ext cx="9144000" cy="2286000"/>
          </a:xfrm>
          <a:prstGeom prst="rect">
            <a:avLst/>
          </a:prstGeom>
        </p:spPr>
        <p:txBody>
          <a:bodyPr vert="horz" lIns="45720" tIns="0" rIns="45720" bIns="0">
            <a:normAutofit fontScale="55000" lnSpcReduction="20000"/>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3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7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12600" b="1" i="1" u="none" strike="noStrike" kern="1200" cap="none" spc="0" normalizeH="0" baseline="0" noProof="0" dirty="0" smtClean="0">
                <a:ln>
                  <a:noFill/>
                </a:ln>
                <a:solidFill>
                  <a:srgbClr val="FFFFFF"/>
                </a:solidFill>
                <a:effectLst/>
                <a:uLnTx/>
                <a:uFillTx/>
                <a:latin typeface="+mn-lt"/>
                <a:ea typeface="+mn-ea"/>
                <a:cs typeface="+mn-cs"/>
              </a:rPr>
              <a:t>Сущность финансовой жизни</a:t>
            </a:r>
            <a:endParaRPr kumimoji="0" lang="en-US" sz="9400" b="1" i="1"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858000"/>
          </a:xfrm>
        </p:spPr>
        <p:txBody>
          <a:bodyPr>
            <a:normAutofit fontScale="90000"/>
          </a:bodyPr>
          <a:lstStyle/>
          <a:p>
            <a:pPr algn="ctr"/>
            <a:r>
              <a:rPr lang="ru-RU" dirty="0" smtClean="0">
                <a:solidFill>
                  <a:srgbClr val="FF0000"/>
                </a:solidFill>
              </a:rPr>
              <a:t>ПОЧЕМУ Я ДОЛЖЕН ОДАВАТЬ ПЛАНИРУЕМЫЕ ПОЖЕРТВОВАНИЯ?</a:t>
            </a:r>
            <a:r>
              <a:rPr lang="en-US" dirty="0" smtClean="0">
                <a:solidFill>
                  <a:srgbClr val="FF0000"/>
                </a:solidFill>
              </a:rPr>
              <a:t/>
            </a:r>
            <a:br>
              <a:rPr lang="en-US" dirty="0" smtClean="0">
                <a:solidFill>
                  <a:srgbClr val="FF0000"/>
                </a:solidFill>
              </a:rPr>
            </a:br>
            <a:r>
              <a:rPr lang="en-US" sz="2400" dirty="0" smtClean="0"/>
              <a:t/>
            </a:r>
            <a:br>
              <a:rPr lang="en-US" sz="2400" dirty="0" smtClean="0"/>
            </a:br>
            <a:r>
              <a:rPr lang="ru-RU" sz="2400" dirty="0" smtClean="0"/>
              <a:t>1.О</a:t>
            </a:r>
            <a:r>
              <a:rPr lang="ru-RU" sz="2000" dirty="0" smtClean="0"/>
              <a:t>НИ</a:t>
            </a:r>
            <a:r>
              <a:rPr lang="ru-RU" sz="2400" dirty="0" smtClean="0"/>
              <a:t> </a:t>
            </a:r>
            <a:r>
              <a:rPr lang="ru-RU" sz="2000" dirty="0" smtClean="0"/>
              <a:t>ПОМОГАЮТ ВАМ ДАТЬ БОЛЬШЕ ПОЖЕРТВОВАНИЙ НА БЛАГОТВОРИТЕЛЬНЫЕ ЦЕЛИ, ЧЕМ ВАМ КАЗАЛОСЬ </a:t>
            </a:r>
            <a:r>
              <a:rPr lang="ru-RU" sz="2000" dirty="0" smtClean="0"/>
              <a:t>ВОЗМОЖНЫМ.</a:t>
            </a:r>
            <a:r>
              <a:rPr lang="ru-RU" sz="2000" dirty="0" smtClean="0"/>
              <a:t/>
            </a:r>
            <a:br>
              <a:rPr lang="ru-RU" sz="2000" dirty="0" smtClean="0"/>
            </a:br>
            <a:r>
              <a:rPr lang="ru-RU" sz="2000" dirty="0" smtClean="0"/>
              <a:t/>
            </a:r>
            <a:br>
              <a:rPr lang="ru-RU" sz="2000" dirty="0" smtClean="0"/>
            </a:br>
            <a:r>
              <a:rPr lang="ru-RU" sz="2000" dirty="0" smtClean="0"/>
              <a:t>2.Это  </a:t>
            </a:r>
            <a:r>
              <a:rPr lang="ru-RU" sz="2000" dirty="0" smtClean="0"/>
              <a:t>УВЕЛИЧИВАЕТ ВАШ ТЕКУЩИЙ ПОТОК ДОХОДА</a:t>
            </a:r>
            <a:br>
              <a:rPr lang="ru-RU" sz="2000" dirty="0" smtClean="0"/>
            </a:br>
            <a:r>
              <a:rPr lang="ru-RU" sz="2000" dirty="0" smtClean="0"/>
              <a:t/>
            </a:r>
            <a:br>
              <a:rPr lang="ru-RU" sz="2000" dirty="0" smtClean="0"/>
            </a:br>
            <a:r>
              <a:rPr lang="ru-RU" sz="2000" dirty="0" smtClean="0"/>
              <a:t>    3. Они ПОМОГАЮТ СПЛАНИРОВАТЬ НУЖДЫ СУПРУГА(и) ИЛИ РОДНЫХ</a:t>
            </a:r>
            <a:br>
              <a:rPr lang="ru-RU" sz="2000" dirty="0" smtClean="0"/>
            </a:br>
            <a:r>
              <a:rPr lang="ru-RU" sz="2000" dirty="0" smtClean="0"/>
              <a:t/>
            </a:r>
            <a:br>
              <a:rPr lang="ru-RU" sz="2000" dirty="0" smtClean="0"/>
            </a:br>
            <a:r>
              <a:rPr lang="ru-RU" sz="2000" dirty="0" smtClean="0"/>
              <a:t>      </a:t>
            </a:r>
            <a:r>
              <a:rPr lang="ru-RU" sz="2000" dirty="0" smtClean="0"/>
              <a:t>4.ПОМОГАюет </a:t>
            </a:r>
            <a:r>
              <a:rPr lang="ru-RU" sz="2000" dirty="0" smtClean="0"/>
              <a:t>ОБЕСПЕЧИТЬ НАСЛЕДСТВО ДЛЯ ВАШИХ НАСЛЕДНИКОВ ПО СНИЖЕННЫМ </a:t>
            </a:r>
            <a:r>
              <a:rPr lang="ru-RU" sz="2000" dirty="0" smtClean="0"/>
              <a:t>НАЛОГАМ.</a:t>
            </a:r>
            <a:br>
              <a:rPr lang="ru-RU" sz="2000" dirty="0" smtClean="0"/>
            </a:br>
            <a:r>
              <a:rPr lang="ru-RU" sz="2000" dirty="0" smtClean="0"/>
              <a:t/>
            </a:r>
            <a:br>
              <a:rPr lang="ru-RU" sz="2000" dirty="0" smtClean="0"/>
            </a:br>
            <a:r>
              <a:rPr lang="ru-RU" sz="2000" dirty="0" smtClean="0"/>
              <a:t>5</a:t>
            </a:r>
            <a:r>
              <a:rPr lang="ru-RU" sz="2000" dirty="0" smtClean="0"/>
              <a:t>. </a:t>
            </a:r>
            <a:r>
              <a:rPr lang="ru-RU" sz="2000" dirty="0" err="1" smtClean="0"/>
              <a:t>РАЗНООБРАЗит</a:t>
            </a:r>
            <a:r>
              <a:rPr lang="ru-RU" sz="2000" dirty="0" smtClean="0"/>
              <a:t> </a:t>
            </a:r>
            <a:r>
              <a:rPr lang="ru-RU" sz="2000" dirty="0" smtClean="0"/>
              <a:t>ИНВЕСТИЦИОННЫЙ ПОРТФЕЛЬ</a:t>
            </a:r>
            <a:br>
              <a:rPr lang="ru-RU" sz="2000" dirty="0" smtClean="0"/>
            </a:br>
            <a:r>
              <a:rPr lang="ru-RU" sz="2000" dirty="0" smtClean="0"/>
              <a:t/>
            </a:r>
            <a:br>
              <a:rPr lang="ru-RU" sz="2000" dirty="0" smtClean="0"/>
            </a:br>
            <a:r>
              <a:rPr lang="ru-RU" sz="2000" dirty="0" smtClean="0"/>
              <a:t>6.Содействет  </a:t>
            </a:r>
            <a:r>
              <a:rPr lang="ru-RU" sz="2000" dirty="0" err="1" smtClean="0"/>
              <a:t>ПОЛУЧению</a:t>
            </a:r>
            <a:r>
              <a:rPr lang="ru-RU" sz="2000" dirty="0" smtClean="0"/>
              <a:t> </a:t>
            </a:r>
            <a:r>
              <a:rPr lang="ru-RU" sz="2000" dirty="0" err="1" smtClean="0"/>
              <a:t>ДОХОДа</a:t>
            </a:r>
            <a:r>
              <a:rPr lang="ru-RU" sz="2000" dirty="0" smtClean="0"/>
              <a:t> </a:t>
            </a:r>
            <a:r>
              <a:rPr lang="ru-RU" sz="2000" dirty="0" smtClean="0"/>
              <a:t>ОТ ВАШЕГО СОБСТВЕННОГО </a:t>
            </a:r>
            <a:r>
              <a:rPr lang="ru-RU" sz="2000" dirty="0" smtClean="0"/>
              <a:t>ЖИЛЬЯ</a:t>
            </a:r>
            <a:r>
              <a:rPr lang="ru-RU" sz="2000" dirty="0" smtClean="0"/>
              <a:t/>
            </a:r>
            <a:br>
              <a:rPr lang="ru-RU" sz="2000" dirty="0" smtClean="0"/>
            </a:br>
            <a:r>
              <a:rPr lang="ru-RU" sz="2000" dirty="0" smtClean="0"/>
              <a:t/>
            </a:r>
            <a:br>
              <a:rPr lang="ru-RU" sz="2000" dirty="0" smtClean="0"/>
            </a:br>
            <a:r>
              <a:rPr lang="ru-RU" sz="2000" dirty="0" smtClean="0"/>
              <a:t>7. </a:t>
            </a:r>
            <a:r>
              <a:rPr lang="ru-RU" sz="2000" dirty="0" smtClean="0"/>
              <a:t> Поможет ПЛАНИРОВАТЬ </a:t>
            </a:r>
            <a:r>
              <a:rPr lang="ru-RU" sz="2000" dirty="0" smtClean="0"/>
              <a:t>ПЕРЕДАЧУ ВАШЕГО БИЗНЕСА</a:t>
            </a:r>
            <a:br>
              <a:rPr lang="ru-RU" sz="2000" dirty="0" smtClean="0"/>
            </a:br>
            <a:r>
              <a:rPr lang="ru-RU" sz="2000" dirty="0" smtClean="0"/>
              <a:t/>
            </a:r>
            <a:br>
              <a:rPr lang="ru-RU" sz="2000" dirty="0" smtClean="0"/>
            </a:br>
            <a:r>
              <a:rPr lang="ru-RU" sz="2000" dirty="0" smtClean="0"/>
              <a:t>8</a:t>
            </a:r>
            <a:r>
              <a:rPr lang="ru-RU" sz="2000" dirty="0" smtClean="0"/>
              <a:t>. Мотивирует ПЕРЕДАТЬ </a:t>
            </a:r>
            <a:r>
              <a:rPr lang="ru-RU" sz="2000" dirty="0" smtClean="0"/>
              <a:t>НАСЛЕДСТВО НА БЛАГОТВОРИТЕЛЬНОСТЬ БУДУЩИМ ПОКОЛЕНИЯМ</a:t>
            </a:r>
            <a:endParaRPr lang="en-US" sz="3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1143000"/>
          </a:xfrm>
          <a:noFill/>
          <a:ln/>
        </p:spPr>
        <p:txBody>
          <a:bodyPr lIns="92075" tIns="46038" rIns="92075" bIns="46038">
            <a:noAutofit/>
          </a:bodyPr>
          <a:lstStyle/>
          <a:p>
            <a:r>
              <a:rPr lang="ru-RU" sz="3600" b="1" dirty="0" smtClean="0">
                <a:solidFill>
                  <a:srgbClr val="003300"/>
                </a:solidFill>
                <a:latin typeface="AGaramond" pitchFamily="18" charset="0"/>
              </a:rPr>
              <a:t>РАСПРЕДЕЛЕНИЕ ИМУЩЕСТВА</a:t>
            </a:r>
            <a:endParaRPr lang="en-US" sz="2800" dirty="0"/>
          </a:p>
        </p:txBody>
      </p:sp>
      <p:sp>
        <p:nvSpPr>
          <p:cNvPr id="142339" name="Rectangle 3"/>
          <p:cNvSpPr>
            <a:spLocks noChangeArrowheads="1"/>
          </p:cNvSpPr>
          <p:nvPr/>
        </p:nvSpPr>
        <p:spPr bwMode="auto">
          <a:xfrm>
            <a:off x="457200" y="1585913"/>
            <a:ext cx="8229600" cy="708528"/>
          </a:xfrm>
          <a:prstGeom prst="rect">
            <a:avLst/>
          </a:prstGeom>
          <a:noFill/>
          <a:ln w="9525">
            <a:noFill/>
            <a:miter lim="800000"/>
            <a:headEnd/>
            <a:tailEnd/>
          </a:ln>
          <a:effectLst/>
        </p:spPr>
        <p:txBody>
          <a:bodyPr lIns="92075" tIns="46038" rIns="92075" bIns="46038">
            <a:spAutoFit/>
          </a:bodyPr>
          <a:lstStyle/>
          <a:p>
            <a:pPr algn="ctr"/>
            <a:r>
              <a:rPr lang="ru-RU" sz="4000" b="1" dirty="0" smtClean="0">
                <a:solidFill>
                  <a:srgbClr val="003366"/>
                </a:solidFill>
                <a:latin typeface="Arial" charset="0"/>
              </a:rPr>
              <a:t>Только три места</a:t>
            </a:r>
            <a:endParaRPr lang="en-US" sz="4000" b="1" dirty="0">
              <a:solidFill>
                <a:srgbClr val="003366"/>
              </a:solidFill>
              <a:latin typeface="Arial" charset="0"/>
            </a:endParaRPr>
          </a:p>
        </p:txBody>
      </p:sp>
      <p:sp>
        <p:nvSpPr>
          <p:cNvPr id="142340" name="Rectangle 4"/>
          <p:cNvSpPr>
            <a:spLocks noChangeArrowheads="1"/>
          </p:cNvSpPr>
          <p:nvPr/>
        </p:nvSpPr>
        <p:spPr bwMode="auto">
          <a:xfrm>
            <a:off x="522288" y="5605463"/>
            <a:ext cx="8620125" cy="369974"/>
          </a:xfrm>
          <a:prstGeom prst="rect">
            <a:avLst/>
          </a:prstGeom>
          <a:noFill/>
          <a:ln w="9525">
            <a:noFill/>
            <a:miter lim="800000"/>
            <a:headEnd/>
            <a:tailEnd/>
          </a:ln>
          <a:effectLst/>
        </p:spPr>
        <p:txBody>
          <a:bodyPr lIns="92075" tIns="46038" rIns="92075" bIns="46038">
            <a:spAutoFit/>
          </a:bodyPr>
          <a:lstStyle/>
          <a:p>
            <a:pPr algn="l"/>
            <a:r>
              <a:rPr lang="en-US" b="1" dirty="0">
                <a:latin typeface="Arial" charset="0"/>
              </a:rPr>
              <a:t>  </a:t>
            </a:r>
            <a:r>
              <a:rPr lang="ru-RU" b="1" dirty="0" smtClean="0">
                <a:latin typeface="Arial" charset="0"/>
              </a:rPr>
              <a:t>Семья</a:t>
            </a:r>
            <a:r>
              <a:rPr lang="en-US" b="1" dirty="0">
                <a:latin typeface="Arial" charset="0"/>
              </a:rPr>
              <a:t>		   </a:t>
            </a:r>
            <a:r>
              <a:rPr lang="en-US" b="1" dirty="0" smtClean="0">
                <a:latin typeface="Arial" charset="0"/>
              </a:rPr>
              <a:t>       </a:t>
            </a:r>
            <a:r>
              <a:rPr lang="ru-RU" b="1" dirty="0" smtClean="0">
                <a:latin typeface="Arial" charset="0"/>
              </a:rPr>
              <a:t>Благотворительность</a:t>
            </a:r>
            <a:r>
              <a:rPr lang="ru-RU" b="1" dirty="0">
                <a:latin typeface="Arial" charset="0"/>
              </a:rPr>
              <a:t>	</a:t>
            </a:r>
            <a:r>
              <a:rPr lang="ru-RU" b="1" dirty="0" smtClean="0">
                <a:latin typeface="Arial" charset="0"/>
              </a:rPr>
              <a:t>Государство</a:t>
            </a:r>
            <a:endParaRPr lang="en-US" b="1" dirty="0">
              <a:latin typeface="Arial" charset="0"/>
            </a:endParaRPr>
          </a:p>
        </p:txBody>
      </p:sp>
      <p:pic>
        <p:nvPicPr>
          <p:cNvPr id="142341" name="Picture 5"/>
          <p:cNvPicPr>
            <a:picLocks noChangeArrowheads="1"/>
          </p:cNvPicPr>
          <p:nvPr/>
        </p:nvPicPr>
        <p:blipFill>
          <a:blip r:embed="rId3" cstate="print"/>
          <a:srcRect/>
          <a:stretch>
            <a:fillRect/>
          </a:stretch>
        </p:blipFill>
        <p:spPr bwMode="auto">
          <a:xfrm>
            <a:off x="315913" y="3476625"/>
            <a:ext cx="2500312" cy="2112963"/>
          </a:xfrm>
          <a:prstGeom prst="rect">
            <a:avLst/>
          </a:prstGeom>
          <a:noFill/>
          <a:ln w="9525">
            <a:noFill/>
            <a:miter lim="800000"/>
            <a:headEnd/>
            <a:tailEnd/>
          </a:ln>
          <a:effectLst/>
        </p:spPr>
      </p:pic>
      <p:sp>
        <p:nvSpPr>
          <p:cNvPr id="142342" name="AutoShape 6"/>
          <p:cNvSpPr>
            <a:spLocks noChangeArrowheads="1"/>
          </p:cNvSpPr>
          <p:nvPr/>
        </p:nvSpPr>
        <p:spPr bwMode="auto">
          <a:xfrm>
            <a:off x="4292600" y="2316163"/>
            <a:ext cx="368300" cy="1035050"/>
          </a:xfrm>
          <a:prstGeom prst="downArrow">
            <a:avLst>
              <a:gd name="adj1" fmla="val 50000"/>
              <a:gd name="adj2" fmla="val 140530"/>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3" name="AutoShape 7"/>
          <p:cNvSpPr>
            <a:spLocks noChangeArrowheads="1"/>
          </p:cNvSpPr>
          <p:nvPr/>
        </p:nvSpPr>
        <p:spPr bwMode="auto">
          <a:xfrm rot="2280000">
            <a:off x="1819275" y="2119313"/>
            <a:ext cx="369888" cy="1420812"/>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4" name="AutoShape 8"/>
          <p:cNvSpPr>
            <a:spLocks noChangeArrowheads="1"/>
          </p:cNvSpPr>
          <p:nvPr/>
        </p:nvSpPr>
        <p:spPr bwMode="auto">
          <a:xfrm rot="19320000" flipH="1">
            <a:off x="6748463" y="2171700"/>
            <a:ext cx="369887" cy="1420813"/>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pic>
        <p:nvPicPr>
          <p:cNvPr id="142345" name="Picture 9"/>
          <p:cNvPicPr>
            <a:picLocks noChangeArrowheads="1"/>
          </p:cNvPicPr>
          <p:nvPr/>
        </p:nvPicPr>
        <p:blipFill>
          <a:blip r:embed="rId4" cstate="print"/>
          <a:srcRect l="20610" r="21019"/>
          <a:stretch>
            <a:fillRect/>
          </a:stretch>
        </p:blipFill>
        <p:spPr bwMode="auto">
          <a:xfrm>
            <a:off x="6172200" y="3897313"/>
            <a:ext cx="2438400" cy="1436687"/>
          </a:xfrm>
          <a:prstGeom prst="rect">
            <a:avLst/>
          </a:prstGeom>
          <a:noFill/>
          <a:ln w="9525">
            <a:noFill/>
            <a:miter lim="800000"/>
            <a:headEnd/>
            <a:tailEnd/>
          </a:ln>
          <a:effectLst/>
        </p:spPr>
      </p:pic>
      <p:pic>
        <p:nvPicPr>
          <p:cNvPr id="142346" name="Picture 10"/>
          <p:cNvPicPr>
            <a:picLocks noChangeArrowheads="1"/>
          </p:cNvPicPr>
          <p:nvPr/>
        </p:nvPicPr>
        <p:blipFill>
          <a:blip r:embed="rId5" cstate="print"/>
          <a:srcRect/>
          <a:stretch>
            <a:fillRect/>
          </a:stretch>
        </p:blipFill>
        <p:spPr bwMode="auto">
          <a:xfrm>
            <a:off x="3481388" y="2890838"/>
            <a:ext cx="2020887" cy="2705100"/>
          </a:xfrm>
          <a:prstGeom prst="rect">
            <a:avLst/>
          </a:prstGeom>
          <a:noFill/>
          <a:ln w="9525">
            <a:noFill/>
            <a:miter lim="800000"/>
            <a:headEnd/>
            <a:tailEnd/>
          </a:ln>
          <a:effectLst/>
        </p:spPr>
      </p:pic>
      <p:sp>
        <p:nvSpPr>
          <p:cNvPr id="142347" name="Line 11"/>
          <p:cNvSpPr>
            <a:spLocks noChangeShapeType="1"/>
          </p:cNvSpPr>
          <p:nvPr/>
        </p:nvSpPr>
        <p:spPr bwMode="auto">
          <a:xfrm>
            <a:off x="0" y="16002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up)">
                                      <p:cBhvr>
                                        <p:cTn id="7" dur="500"/>
                                        <p:tgtEl>
                                          <p:spTgt spid="14234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Effect transition="in" filter="dissolve">
                                      <p:cBhvr>
                                        <p:cTn id="11" dur="500"/>
                                        <p:tgtEl>
                                          <p:spTgt spid="1423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2342"/>
                                        </p:tgtEl>
                                        <p:attrNameLst>
                                          <p:attrName>style.visibility</p:attrName>
                                        </p:attrNameLst>
                                      </p:cBhvr>
                                      <p:to>
                                        <p:strVal val="visible"/>
                                      </p:to>
                                    </p:set>
                                    <p:animEffect transition="in" filter="wipe(up)">
                                      <p:cBhvr>
                                        <p:cTn id="15" dur="500"/>
                                        <p:tgtEl>
                                          <p:spTgt spid="14234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2346"/>
                                        </p:tgtEl>
                                        <p:attrNameLst>
                                          <p:attrName>style.visibility</p:attrName>
                                        </p:attrNameLst>
                                      </p:cBhvr>
                                      <p:to>
                                        <p:strVal val="visible"/>
                                      </p:to>
                                    </p:set>
                                    <p:animEffect transition="in" filter="dissolve">
                                      <p:cBhvr>
                                        <p:cTn id="19" dur="500"/>
                                        <p:tgtEl>
                                          <p:spTgt spid="14234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2344"/>
                                        </p:tgtEl>
                                        <p:attrNameLst>
                                          <p:attrName>style.visibility</p:attrName>
                                        </p:attrNameLst>
                                      </p:cBhvr>
                                      <p:to>
                                        <p:strVal val="visible"/>
                                      </p:to>
                                    </p:set>
                                    <p:animEffect transition="in" filter="wipe(up)">
                                      <p:cBhvr>
                                        <p:cTn id="23" dur="500"/>
                                        <p:tgtEl>
                                          <p:spTgt spid="14234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42345"/>
                                        </p:tgtEl>
                                        <p:attrNameLst>
                                          <p:attrName>style.visibility</p:attrName>
                                        </p:attrNameLst>
                                      </p:cBhvr>
                                      <p:to>
                                        <p:strVal val="visible"/>
                                      </p:to>
                                    </p:set>
                                    <p:animEffect transition="in" filter="dissolve">
                                      <p:cBhvr>
                                        <p:cTn id="27"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P spid="142343" grpId="0" animBg="1"/>
      <p:bldP spid="14234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743200" y="1095375"/>
            <a:ext cx="5791200" cy="4730750"/>
          </a:xfrm>
          <a:ln/>
        </p:spPr>
        <p:style>
          <a:lnRef idx="2">
            <a:schemeClr val="accent6"/>
          </a:lnRef>
          <a:fillRef idx="1">
            <a:schemeClr val="lt1"/>
          </a:fillRef>
          <a:effectRef idx="0">
            <a:schemeClr val="accent6"/>
          </a:effectRef>
          <a:fontRef idx="minor">
            <a:schemeClr val="dk1"/>
          </a:fontRef>
        </p:style>
        <p:txBody>
          <a:bodyPr lIns="92075" tIns="46038" rIns="92075" bIns="46038">
            <a:normAutofit lnSpcReduction="10000"/>
          </a:bodyPr>
          <a:lstStyle/>
          <a:p>
            <a:pPr>
              <a:lnSpc>
                <a:spcPct val="115000"/>
              </a:lnSpc>
              <a:spcBef>
                <a:spcPct val="25000"/>
              </a:spcBef>
              <a:spcAft>
                <a:spcPct val="20000"/>
              </a:spcAft>
            </a:pPr>
            <a:r>
              <a:rPr lang="ru-RU" dirty="0" smtClean="0">
                <a:solidFill>
                  <a:schemeClr val="accent2">
                    <a:lumMod val="75000"/>
                  </a:schemeClr>
                </a:solidFill>
              </a:rPr>
              <a:t>Чтобы сделать безвозвратный дар</a:t>
            </a:r>
            <a:endParaRPr lang="en-US" dirty="0">
              <a:solidFill>
                <a:schemeClr val="accent2">
                  <a:lumMod val="75000"/>
                </a:schemeClr>
              </a:solidFill>
            </a:endParaRPr>
          </a:p>
          <a:p>
            <a:pPr>
              <a:lnSpc>
                <a:spcPct val="115000"/>
              </a:lnSpc>
              <a:spcBef>
                <a:spcPct val="25000"/>
              </a:spcBef>
              <a:spcAft>
                <a:spcPct val="20000"/>
              </a:spcAft>
            </a:pPr>
            <a:r>
              <a:rPr lang="ru-RU" dirty="0" smtClean="0"/>
              <a:t>Чтобы получить гарантированный поток доходов при жизни</a:t>
            </a:r>
          </a:p>
          <a:p>
            <a:pPr>
              <a:lnSpc>
                <a:spcPct val="115000"/>
              </a:lnSpc>
              <a:spcBef>
                <a:spcPct val="25000"/>
              </a:spcBef>
              <a:spcAft>
                <a:spcPct val="20000"/>
              </a:spcAft>
            </a:pPr>
            <a:r>
              <a:rPr lang="ru-RU" dirty="0" smtClean="0">
                <a:solidFill>
                  <a:schemeClr val="accent2">
                    <a:lumMod val="75000"/>
                  </a:schemeClr>
                </a:solidFill>
              </a:rPr>
              <a:t>Чтобы получить снижение налогов и часть страховой выплаты свободной от налогов</a:t>
            </a:r>
          </a:p>
          <a:p>
            <a:pPr>
              <a:lnSpc>
                <a:spcPct val="115000"/>
              </a:lnSpc>
              <a:spcBef>
                <a:spcPct val="25000"/>
              </a:spcBef>
              <a:spcAft>
                <a:spcPct val="20000"/>
              </a:spcAft>
            </a:pPr>
            <a:r>
              <a:rPr lang="ru-RU" dirty="0" smtClean="0"/>
              <a:t>Чтобы помнить о любимой благотворительности</a:t>
            </a:r>
            <a:endParaRPr lang="en-US" dirty="0" smtClean="0"/>
          </a:p>
          <a:p>
            <a:pPr>
              <a:lnSpc>
                <a:spcPct val="115000"/>
              </a:lnSpc>
              <a:spcBef>
                <a:spcPct val="25000"/>
              </a:spcBef>
              <a:spcAft>
                <a:spcPct val="20000"/>
              </a:spcAft>
            </a:pPr>
            <a:r>
              <a:rPr lang="ru-RU" b="1" dirty="0" smtClean="0">
                <a:solidFill>
                  <a:schemeClr val="accent2">
                    <a:lumMod val="75000"/>
                  </a:schemeClr>
                </a:solidFill>
              </a:rPr>
              <a:t>Самые ЛУЧШИЕ основания….</a:t>
            </a:r>
            <a:endParaRPr lang="en-US" b="1" dirty="0">
              <a:solidFill>
                <a:schemeClr val="accent2">
                  <a:lumMod val="75000"/>
                </a:schemeClr>
              </a:solidFill>
            </a:endParaRPr>
          </a:p>
        </p:txBody>
      </p:sp>
      <p:sp>
        <p:nvSpPr>
          <p:cNvPr id="154627" name="Line 3"/>
          <p:cNvSpPr>
            <a:spLocks noChangeShapeType="1"/>
          </p:cNvSpPr>
          <p:nvPr/>
        </p:nvSpPr>
        <p:spPr bwMode="auto">
          <a:xfrm>
            <a:off x="2438400" y="990600"/>
            <a:ext cx="0" cy="4953000"/>
          </a:xfrm>
          <a:prstGeom prst="line">
            <a:avLst/>
          </a:prstGeom>
          <a:noFill/>
          <a:ln w="50800">
            <a:solidFill>
              <a:schemeClr val="accent2">
                <a:lumMod val="50000"/>
              </a:schemeClr>
            </a:solidFill>
            <a:round/>
            <a:headEnd type="none" w="sm" len="sm"/>
            <a:tailEnd type="none" w="sm" len="sm"/>
          </a:ln>
          <a:effectLst/>
        </p:spPr>
        <p:txBody>
          <a:bodyPr wrap="none" anchor="ctr"/>
          <a:lstStyle/>
          <a:p>
            <a:endParaRPr lang="en-US"/>
          </a:p>
        </p:txBody>
      </p:sp>
      <p:sp>
        <p:nvSpPr>
          <p:cNvPr id="154628" name="Rectangle 4"/>
          <p:cNvSpPr>
            <a:spLocks noChangeArrowheads="1"/>
          </p:cNvSpPr>
          <p:nvPr/>
        </p:nvSpPr>
        <p:spPr bwMode="auto">
          <a:xfrm>
            <a:off x="0" y="1981200"/>
            <a:ext cx="2438400" cy="2555188"/>
          </a:xfrm>
          <a:prstGeom prst="rect">
            <a:avLst/>
          </a:prstGeom>
          <a:noFill/>
          <a:ln w="9525">
            <a:noFill/>
            <a:miter lim="800000"/>
            <a:headEnd/>
            <a:tailEnd/>
          </a:ln>
          <a:effectLst/>
        </p:spPr>
        <p:txBody>
          <a:bodyPr wrap="square" lIns="92075" tIns="46038" rIns="92075" bIns="46038">
            <a:spAutoFit/>
          </a:bodyPr>
          <a:lstStyle/>
          <a:p>
            <a:pPr algn="l">
              <a:spcBef>
                <a:spcPct val="50000"/>
              </a:spcBef>
            </a:pPr>
            <a:r>
              <a:rPr lang="ru-RU" sz="3200" b="1" i="1" dirty="0" smtClean="0">
                <a:solidFill>
                  <a:srgbClr val="0070C0"/>
                </a:solidFill>
                <a:latin typeface="Arial" charset="0"/>
              </a:rPr>
              <a:t>Для чего нужна ежегодная рента даров?</a:t>
            </a:r>
            <a:endParaRPr lang="en-US" sz="3200" b="1" i="1" dirty="0">
              <a:solidFill>
                <a:srgbClr val="0070C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dissolve">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dissolve">
                                      <p:cBhvr>
                                        <p:cTn id="12" dur="5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dissolve">
                                      <p:cBhvr>
                                        <p:cTn id="17" dur="5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dissolve">
                                      <p:cBhvr>
                                        <p:cTn id="22" dur="500"/>
                                        <p:tgtEl>
                                          <p:spTgt spid="154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4626">
                                            <p:txEl>
                                              <p:pRg st="4" end="4"/>
                                            </p:txEl>
                                          </p:spTgt>
                                        </p:tgtEl>
                                        <p:attrNameLst>
                                          <p:attrName>style.visibility</p:attrName>
                                        </p:attrNameLst>
                                      </p:cBhvr>
                                      <p:to>
                                        <p:strVal val="visible"/>
                                      </p:to>
                                    </p:set>
                                    <p:animEffect transition="in" filter="dissolve">
                                      <p:cBhvr>
                                        <p:cTn id="27" dur="500"/>
                                        <p:tgtEl>
                                          <p:spTgt spid="154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971800" y="1219200"/>
            <a:ext cx="5791200" cy="4730750"/>
          </a:xfrm>
          <a:ln/>
        </p:spPr>
        <p:style>
          <a:lnRef idx="2">
            <a:schemeClr val="accent6"/>
          </a:lnRef>
          <a:fillRef idx="1">
            <a:schemeClr val="lt1"/>
          </a:fillRef>
          <a:effectRef idx="0">
            <a:schemeClr val="accent6"/>
          </a:effectRef>
          <a:fontRef idx="minor">
            <a:schemeClr val="dk1"/>
          </a:fontRef>
        </p:style>
        <p:txBody>
          <a:bodyPr lIns="92075" tIns="46038" rIns="92075" bIns="46038">
            <a:normAutofit fontScale="92500"/>
          </a:bodyPr>
          <a:lstStyle/>
          <a:p>
            <a:pPr>
              <a:lnSpc>
                <a:spcPct val="115000"/>
              </a:lnSpc>
              <a:spcBef>
                <a:spcPct val="25000"/>
              </a:spcBef>
              <a:spcAft>
                <a:spcPct val="20000"/>
              </a:spcAft>
            </a:pPr>
            <a:r>
              <a:rPr lang="ru-RU" b="1" dirty="0" smtClean="0">
                <a:solidFill>
                  <a:schemeClr val="accent2">
                    <a:lumMod val="75000"/>
                  </a:schemeClr>
                </a:solidFill>
              </a:rPr>
              <a:t>Чтобы сделать безвозвратный дар</a:t>
            </a:r>
            <a:endParaRPr lang="en-US" b="1" dirty="0" smtClean="0">
              <a:solidFill>
                <a:schemeClr val="accent2">
                  <a:lumMod val="75000"/>
                </a:schemeClr>
              </a:solidFill>
            </a:endParaRPr>
          </a:p>
          <a:p>
            <a:pPr>
              <a:lnSpc>
                <a:spcPct val="115000"/>
              </a:lnSpc>
              <a:spcBef>
                <a:spcPct val="25000"/>
              </a:spcBef>
              <a:spcAft>
                <a:spcPct val="20000"/>
              </a:spcAft>
            </a:pPr>
            <a:r>
              <a:rPr lang="ru-RU" b="1" dirty="0" smtClean="0">
                <a:solidFill>
                  <a:schemeClr val="tx2">
                    <a:lumMod val="75000"/>
                  </a:schemeClr>
                </a:solidFill>
              </a:rPr>
              <a:t>Чтобы получить поток доходов на	 какой-то период или  пожизненно</a:t>
            </a:r>
          </a:p>
          <a:p>
            <a:pPr>
              <a:lnSpc>
                <a:spcPct val="115000"/>
              </a:lnSpc>
              <a:spcBef>
                <a:spcPct val="25000"/>
              </a:spcBef>
              <a:spcAft>
                <a:spcPct val="20000"/>
              </a:spcAft>
            </a:pPr>
            <a:r>
              <a:rPr lang="ru-RU" b="1" dirty="0" smtClean="0">
                <a:solidFill>
                  <a:schemeClr val="accent2">
                    <a:lumMod val="75000"/>
                  </a:schemeClr>
                </a:solidFill>
              </a:rPr>
              <a:t>Чтобы получить снижение налогов и избежать или отсрочить уплату налога по приросту капитала</a:t>
            </a:r>
          </a:p>
          <a:p>
            <a:pPr>
              <a:lnSpc>
                <a:spcPct val="115000"/>
              </a:lnSpc>
              <a:spcBef>
                <a:spcPct val="25000"/>
              </a:spcBef>
              <a:spcAft>
                <a:spcPct val="20000"/>
              </a:spcAft>
            </a:pPr>
            <a:r>
              <a:rPr lang="ru-RU" b="1" dirty="0" smtClean="0"/>
              <a:t>Чтобы помнить о любимой благотворительности</a:t>
            </a:r>
            <a:endParaRPr lang="en-US" b="1" dirty="0" smtClean="0"/>
          </a:p>
          <a:p>
            <a:pPr>
              <a:lnSpc>
                <a:spcPct val="115000"/>
              </a:lnSpc>
              <a:spcBef>
                <a:spcPct val="25000"/>
              </a:spcBef>
              <a:spcAft>
                <a:spcPct val="20000"/>
              </a:spcAft>
            </a:pPr>
            <a:r>
              <a:rPr lang="ru-RU" b="1" dirty="0" smtClean="0">
                <a:solidFill>
                  <a:schemeClr val="accent2">
                    <a:lumMod val="75000"/>
                  </a:schemeClr>
                </a:solidFill>
              </a:rPr>
              <a:t>Самые ЛУЧШИЕ основания….</a:t>
            </a:r>
            <a:r>
              <a:rPr lang="ru-RU" b="1" dirty="0" smtClean="0">
                <a:solidFill>
                  <a:srgbClr val="FF0000"/>
                </a:solidFill>
              </a:rPr>
              <a:t> </a:t>
            </a:r>
            <a:endParaRPr lang="en-US" b="1" dirty="0">
              <a:solidFill>
                <a:schemeClr val="accent2">
                  <a:lumMod val="75000"/>
                </a:schemeClr>
              </a:solidFill>
            </a:endParaRPr>
          </a:p>
        </p:txBody>
      </p:sp>
      <p:sp>
        <p:nvSpPr>
          <p:cNvPr id="154627" name="Line 3"/>
          <p:cNvSpPr>
            <a:spLocks noChangeShapeType="1"/>
          </p:cNvSpPr>
          <p:nvPr/>
        </p:nvSpPr>
        <p:spPr bwMode="auto">
          <a:xfrm>
            <a:off x="2743200" y="1143000"/>
            <a:ext cx="0" cy="4953000"/>
          </a:xfrm>
          <a:prstGeom prst="line">
            <a:avLst/>
          </a:prstGeom>
          <a:noFill/>
          <a:ln w="50800">
            <a:solidFill>
              <a:schemeClr val="accent2">
                <a:lumMod val="50000"/>
              </a:schemeClr>
            </a:solidFill>
            <a:round/>
            <a:headEnd type="none" w="sm" len="sm"/>
            <a:tailEnd type="none" w="sm" len="sm"/>
          </a:ln>
          <a:effectLst/>
        </p:spPr>
        <p:txBody>
          <a:bodyPr wrap="none" anchor="ctr"/>
          <a:lstStyle/>
          <a:p>
            <a:endParaRPr lang="en-US"/>
          </a:p>
        </p:txBody>
      </p:sp>
      <p:sp>
        <p:nvSpPr>
          <p:cNvPr id="154628" name="Rectangle 4"/>
          <p:cNvSpPr>
            <a:spLocks noChangeArrowheads="1"/>
          </p:cNvSpPr>
          <p:nvPr/>
        </p:nvSpPr>
        <p:spPr bwMode="auto">
          <a:xfrm>
            <a:off x="152400" y="1447800"/>
            <a:ext cx="2590800" cy="2678298"/>
          </a:xfrm>
          <a:prstGeom prst="rect">
            <a:avLst/>
          </a:prstGeom>
          <a:noFill/>
          <a:ln w="9525">
            <a:noFill/>
            <a:miter lim="800000"/>
            <a:headEnd/>
            <a:tailEnd/>
          </a:ln>
          <a:effectLst/>
        </p:spPr>
        <p:txBody>
          <a:bodyPr wrap="square" lIns="92075" tIns="46038" rIns="92075" bIns="46038">
            <a:spAutoFit/>
          </a:bodyPr>
          <a:lstStyle/>
          <a:p>
            <a:pPr algn="l">
              <a:spcBef>
                <a:spcPct val="50000"/>
              </a:spcBef>
            </a:pPr>
            <a:r>
              <a:rPr lang="ru-RU" sz="2400" b="1" i="1" dirty="0" smtClean="0">
                <a:solidFill>
                  <a:srgbClr val="0070C0"/>
                </a:solidFill>
                <a:latin typeface="Arial" charset="0"/>
              </a:rPr>
              <a:t>Для чего нужен траст с последующим </a:t>
            </a:r>
            <a:r>
              <a:rPr lang="ru-RU" sz="2400" b="1" i="1" dirty="0" err="1" smtClean="0">
                <a:solidFill>
                  <a:srgbClr val="0070C0"/>
                </a:solidFill>
                <a:latin typeface="Arial" charset="0"/>
              </a:rPr>
              <a:t>благотвори-тельным</a:t>
            </a:r>
            <a:r>
              <a:rPr lang="ru-RU" sz="2400" b="1" i="1" dirty="0" smtClean="0">
                <a:solidFill>
                  <a:srgbClr val="0070C0"/>
                </a:solidFill>
                <a:latin typeface="Arial" charset="0"/>
              </a:rPr>
              <a:t> </a:t>
            </a:r>
            <a:r>
              <a:rPr lang="ru-RU" sz="2400" b="1" i="1" dirty="0" err="1" smtClean="0">
                <a:solidFill>
                  <a:srgbClr val="0070C0"/>
                </a:solidFill>
                <a:latin typeface="Arial" charset="0"/>
              </a:rPr>
              <a:t>имуществен-ным</a:t>
            </a:r>
            <a:r>
              <a:rPr lang="ru-RU" sz="2400" b="1" i="1" dirty="0" smtClean="0">
                <a:solidFill>
                  <a:srgbClr val="0070C0"/>
                </a:solidFill>
                <a:latin typeface="Arial" charset="0"/>
              </a:rPr>
              <a:t> правом?</a:t>
            </a:r>
            <a:endParaRPr lang="en-US" sz="2400" b="1" i="1" dirty="0">
              <a:solidFill>
                <a:srgbClr val="0070C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dissolve">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dissolve">
                                      <p:cBhvr>
                                        <p:cTn id="12" dur="5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dissolve">
                                      <p:cBhvr>
                                        <p:cTn id="17" dur="5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dissolve">
                                      <p:cBhvr>
                                        <p:cTn id="22" dur="500"/>
                                        <p:tgtEl>
                                          <p:spTgt spid="154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ru-RU" dirty="0" smtClean="0"/>
              <a:t>Элла и тетушка </a:t>
            </a:r>
            <a:r>
              <a:rPr lang="ru-RU" dirty="0" err="1" smtClean="0"/>
              <a:t>хизер</a:t>
            </a:r>
            <a:endParaRPr lang="en-US" dirty="0"/>
          </a:p>
        </p:txBody>
      </p:sp>
      <p:pic>
        <p:nvPicPr>
          <p:cNvPr id="43010" name="Picture 2" descr="C:\Documents and Settings\gary.dodge\My Documents\My Pictures\PaPa loves this pic.jpg"/>
          <p:cNvPicPr>
            <a:picLocks noGrp="1" noChangeAspect="1" noChangeArrowheads="1"/>
          </p:cNvPicPr>
          <p:nvPr>
            <p:ph idx="1"/>
          </p:nvPr>
        </p:nvPicPr>
        <p:blipFill>
          <a:blip r:embed="rId2" cstate="print"/>
          <a:srcRect/>
          <a:stretch>
            <a:fillRect/>
          </a:stretch>
        </p:blipFill>
        <p:spPr bwMode="auto">
          <a:xfrm>
            <a:off x="1143000" y="1752600"/>
            <a:ext cx="6781800" cy="4906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3012" name="Picture 4" descr="C:\Documents and Settings\gary.dodge\My Documents\My Pictures\Dad and daughter 2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743200" y="1095375"/>
            <a:ext cx="5791200" cy="4730750"/>
          </a:xfrm>
          <a:ln/>
        </p:spPr>
        <p:style>
          <a:lnRef idx="2">
            <a:schemeClr val="accent6"/>
          </a:lnRef>
          <a:fillRef idx="1">
            <a:schemeClr val="lt1"/>
          </a:fillRef>
          <a:effectRef idx="0">
            <a:schemeClr val="accent6"/>
          </a:effectRef>
          <a:fontRef idx="minor">
            <a:schemeClr val="dk1"/>
          </a:fontRef>
        </p:style>
        <p:txBody>
          <a:bodyPr lIns="92075" tIns="46038" rIns="92075" bIns="46038">
            <a:normAutofit fontScale="92500"/>
          </a:bodyPr>
          <a:lstStyle/>
          <a:p>
            <a:pPr>
              <a:lnSpc>
                <a:spcPct val="115000"/>
              </a:lnSpc>
              <a:spcBef>
                <a:spcPct val="25000"/>
              </a:spcBef>
              <a:spcAft>
                <a:spcPct val="20000"/>
              </a:spcAft>
            </a:pPr>
            <a:r>
              <a:rPr lang="ru-RU" b="1" dirty="0" smtClean="0">
                <a:solidFill>
                  <a:schemeClr val="accent2">
                    <a:lumMod val="75000"/>
                  </a:schemeClr>
                </a:solidFill>
              </a:rPr>
              <a:t>Чтобы назначить исполнителя завещания (личного представителя)</a:t>
            </a:r>
          </a:p>
          <a:p>
            <a:pPr>
              <a:lnSpc>
                <a:spcPct val="115000"/>
              </a:lnSpc>
              <a:spcBef>
                <a:spcPct val="25000"/>
              </a:spcBef>
              <a:spcAft>
                <a:spcPct val="20000"/>
              </a:spcAft>
            </a:pPr>
            <a:r>
              <a:rPr lang="ru-RU" b="1" dirty="0" smtClean="0"/>
              <a:t>Чтобы назначить опекуна</a:t>
            </a:r>
            <a:endParaRPr lang="en-US" b="1" dirty="0"/>
          </a:p>
          <a:p>
            <a:pPr>
              <a:lnSpc>
                <a:spcPct val="115000"/>
              </a:lnSpc>
              <a:spcBef>
                <a:spcPct val="25000"/>
              </a:spcBef>
              <a:spcAft>
                <a:spcPct val="20000"/>
              </a:spcAft>
            </a:pPr>
            <a:r>
              <a:rPr lang="ru-RU" b="1" dirty="0" smtClean="0">
                <a:solidFill>
                  <a:schemeClr val="accent2">
                    <a:lumMod val="75000"/>
                  </a:schemeClr>
                </a:solidFill>
              </a:rPr>
              <a:t>Чтобы не забыть тех, кто не может иным образом жертвовать</a:t>
            </a:r>
            <a:endParaRPr lang="en-US" b="1" dirty="0">
              <a:solidFill>
                <a:schemeClr val="accent2">
                  <a:lumMod val="75000"/>
                </a:schemeClr>
              </a:solidFill>
            </a:endParaRPr>
          </a:p>
          <a:p>
            <a:pPr>
              <a:lnSpc>
                <a:spcPct val="115000"/>
              </a:lnSpc>
              <a:spcBef>
                <a:spcPct val="25000"/>
              </a:spcBef>
              <a:spcAft>
                <a:spcPct val="20000"/>
              </a:spcAft>
            </a:pPr>
            <a:r>
              <a:rPr lang="ru-RU" b="1" dirty="0" smtClean="0"/>
              <a:t>Чтобы вспомнить о любимой благотворительности</a:t>
            </a:r>
            <a:endParaRPr lang="en-US" b="1" dirty="0" smtClean="0"/>
          </a:p>
          <a:p>
            <a:pPr>
              <a:lnSpc>
                <a:spcPct val="115000"/>
              </a:lnSpc>
              <a:spcBef>
                <a:spcPct val="25000"/>
              </a:spcBef>
              <a:spcAft>
                <a:spcPct val="20000"/>
              </a:spcAft>
            </a:pPr>
            <a:r>
              <a:rPr lang="ru-RU" b="1" dirty="0" smtClean="0">
                <a:solidFill>
                  <a:schemeClr val="accent2">
                    <a:lumMod val="75000"/>
                  </a:schemeClr>
                </a:solidFill>
              </a:rPr>
              <a:t>Самые ЛУЧШИЕ основания….</a:t>
            </a:r>
            <a:endParaRPr lang="en-US" b="1" dirty="0">
              <a:solidFill>
                <a:schemeClr val="accent2">
                  <a:lumMod val="75000"/>
                </a:schemeClr>
              </a:solidFill>
            </a:endParaRPr>
          </a:p>
        </p:txBody>
      </p:sp>
      <p:sp>
        <p:nvSpPr>
          <p:cNvPr id="154627" name="Line 3"/>
          <p:cNvSpPr>
            <a:spLocks noChangeShapeType="1"/>
          </p:cNvSpPr>
          <p:nvPr/>
        </p:nvSpPr>
        <p:spPr bwMode="auto">
          <a:xfrm>
            <a:off x="2438400" y="990600"/>
            <a:ext cx="0" cy="4953000"/>
          </a:xfrm>
          <a:prstGeom prst="line">
            <a:avLst/>
          </a:prstGeom>
          <a:noFill/>
          <a:ln w="50800">
            <a:solidFill>
              <a:schemeClr val="accent2">
                <a:lumMod val="50000"/>
              </a:schemeClr>
            </a:solidFill>
            <a:round/>
            <a:headEnd type="none" w="sm" len="sm"/>
            <a:tailEnd type="none" w="sm" len="sm"/>
          </a:ln>
          <a:effectLst/>
        </p:spPr>
        <p:txBody>
          <a:bodyPr wrap="none" anchor="ctr"/>
          <a:lstStyle/>
          <a:p>
            <a:endParaRPr lang="en-US"/>
          </a:p>
        </p:txBody>
      </p:sp>
      <p:sp>
        <p:nvSpPr>
          <p:cNvPr id="154628" name="Rectangle 4"/>
          <p:cNvSpPr>
            <a:spLocks noChangeArrowheads="1"/>
          </p:cNvSpPr>
          <p:nvPr/>
        </p:nvSpPr>
        <p:spPr bwMode="auto">
          <a:xfrm>
            <a:off x="0" y="2209800"/>
            <a:ext cx="2667000" cy="1570303"/>
          </a:xfrm>
          <a:prstGeom prst="rect">
            <a:avLst/>
          </a:prstGeom>
          <a:noFill/>
          <a:ln w="9525">
            <a:noFill/>
            <a:miter lim="800000"/>
            <a:headEnd/>
            <a:tailEnd/>
          </a:ln>
          <a:effectLst/>
        </p:spPr>
        <p:txBody>
          <a:bodyPr wrap="square" lIns="92075" tIns="46038" rIns="92075" bIns="46038">
            <a:spAutoFit/>
          </a:bodyPr>
          <a:lstStyle/>
          <a:p>
            <a:pPr algn="l">
              <a:spcBef>
                <a:spcPct val="50000"/>
              </a:spcBef>
            </a:pPr>
            <a:r>
              <a:rPr lang="ru-RU" sz="3200" b="1" i="1" dirty="0" smtClean="0">
                <a:solidFill>
                  <a:srgbClr val="0070C0"/>
                </a:solidFill>
                <a:latin typeface="Arial" charset="0"/>
              </a:rPr>
              <a:t>Для чего нужно завещание</a:t>
            </a:r>
            <a:r>
              <a:rPr lang="en-US" sz="3200" b="1" i="1" dirty="0" smtClean="0">
                <a:solidFill>
                  <a:srgbClr val="0070C0"/>
                </a:solidFill>
                <a:latin typeface="Arial" charset="0"/>
              </a:rPr>
              <a:t>?</a:t>
            </a:r>
            <a:endParaRPr lang="en-US" sz="3200" b="1" i="1" dirty="0">
              <a:solidFill>
                <a:srgbClr val="0070C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dissolve">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dissolve">
                                      <p:cBhvr>
                                        <p:cTn id="12" dur="5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dissolve">
                                      <p:cBhvr>
                                        <p:cTn id="17" dur="5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dissolve">
                                      <p:cBhvr>
                                        <p:cTn id="22" dur="500"/>
                                        <p:tgtEl>
                                          <p:spTgt spid="154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3012" name="Picture 4" descr="C:\Documents and Settings\gary.dodge\My Documents\My Pictures\Dad and daughter 2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B0F0"/>
                </a:solidFill>
              </a:rPr>
              <a:t>С Е М Ь Я</a:t>
            </a:r>
            <a:endParaRPr lang="en-US" dirty="0">
              <a:solidFill>
                <a:srgbClr val="00B0F0"/>
              </a:solidFill>
            </a:endParaRPr>
          </a:p>
        </p:txBody>
      </p:sp>
      <p:pic>
        <p:nvPicPr>
          <p:cNvPr id="44034" name="Picture 2" descr="C:\Documents and Settings\gary.dodge\My Documents\My Pictures\The Crafts plus one friend.jpg"/>
          <p:cNvPicPr>
            <a:picLocks noGrp="1" noChangeAspect="1" noChangeArrowheads="1"/>
          </p:cNvPicPr>
          <p:nvPr>
            <p:ph idx="1"/>
          </p:nvPr>
        </p:nvPicPr>
        <p:blipFill>
          <a:blip r:embed="rId2" cstate="print"/>
          <a:srcRect/>
          <a:stretch>
            <a:fillRect/>
          </a:stretch>
        </p:blipFill>
        <p:spPr bwMode="auto">
          <a:xfrm>
            <a:off x="1066799" y="1600200"/>
            <a:ext cx="7162801" cy="5257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533400" y="2362200"/>
            <a:ext cx="7848600" cy="3925888"/>
          </a:xfrm>
          <a:ln/>
        </p:spPr>
        <p:style>
          <a:lnRef idx="2">
            <a:schemeClr val="dk1"/>
          </a:lnRef>
          <a:fillRef idx="1">
            <a:schemeClr val="lt1"/>
          </a:fillRef>
          <a:effectRef idx="0">
            <a:schemeClr val="dk1"/>
          </a:effectRef>
          <a:fontRef idx="minor">
            <a:schemeClr val="dk1"/>
          </a:fontRef>
        </p:style>
        <p:txBody>
          <a:bodyPr lIns="92075" tIns="46038" rIns="92075" bIns="46038">
            <a:normAutofit fontScale="92500" lnSpcReduction="20000"/>
          </a:bodyPr>
          <a:lstStyle/>
          <a:p>
            <a:pPr>
              <a:lnSpc>
                <a:spcPct val="90000"/>
              </a:lnSpc>
            </a:pPr>
            <a:endParaRPr lang="ru-RU" sz="3600" dirty="0" smtClean="0"/>
          </a:p>
          <a:p>
            <a:pPr>
              <a:lnSpc>
                <a:spcPct val="90000"/>
              </a:lnSpc>
            </a:pPr>
            <a:r>
              <a:rPr lang="ru-RU" sz="3600" dirty="0" smtClean="0"/>
              <a:t>Может  быть</a:t>
            </a:r>
            <a:r>
              <a:rPr lang="en-US" sz="3600" dirty="0" smtClean="0"/>
              <a:t> </a:t>
            </a:r>
            <a:r>
              <a:rPr lang="ru-RU" sz="3600" u="sng" dirty="0" smtClean="0"/>
              <a:t>ДОРОГО</a:t>
            </a:r>
            <a:endParaRPr lang="en-US" sz="3600" u="sng" dirty="0"/>
          </a:p>
          <a:p>
            <a:pPr>
              <a:lnSpc>
                <a:spcPct val="90000"/>
              </a:lnSpc>
            </a:pPr>
            <a:r>
              <a:rPr lang="ru-RU" sz="3600" dirty="0" smtClean="0"/>
              <a:t> ЗАКОН определяет распределение</a:t>
            </a:r>
            <a:endParaRPr lang="en-US" sz="3600" dirty="0"/>
          </a:p>
          <a:p>
            <a:pPr>
              <a:lnSpc>
                <a:spcPct val="90000"/>
              </a:lnSpc>
            </a:pPr>
            <a:r>
              <a:rPr lang="ru-RU" sz="3600" dirty="0" smtClean="0"/>
              <a:t> СУД назначает опекуна</a:t>
            </a:r>
            <a:endParaRPr lang="en-US" sz="3600" dirty="0"/>
          </a:p>
          <a:p>
            <a:pPr>
              <a:lnSpc>
                <a:spcPct val="90000"/>
              </a:lnSpc>
            </a:pPr>
            <a:r>
              <a:rPr lang="ru-RU" sz="3600" dirty="0" smtClean="0"/>
              <a:t> СУД назначает исполнителя завещания</a:t>
            </a:r>
          </a:p>
          <a:p>
            <a:pPr>
              <a:lnSpc>
                <a:spcPct val="90000"/>
              </a:lnSpc>
            </a:pPr>
            <a:r>
              <a:rPr lang="ru-RU" sz="3600" dirty="0" smtClean="0"/>
              <a:t> СУД определяет особые нужды</a:t>
            </a:r>
          </a:p>
          <a:p>
            <a:pPr>
              <a:lnSpc>
                <a:spcPct val="90000"/>
              </a:lnSpc>
            </a:pPr>
            <a:r>
              <a:rPr lang="ru-RU" sz="3600" dirty="0" smtClean="0"/>
              <a:t> НЕТ ассигнования на благотворительность</a:t>
            </a:r>
            <a:endParaRPr lang="en-US" sz="3600" dirty="0"/>
          </a:p>
        </p:txBody>
      </p:sp>
      <p:sp>
        <p:nvSpPr>
          <p:cNvPr id="158724" name="Rectangle 4"/>
          <p:cNvSpPr>
            <a:spLocks noChangeArrowheads="1"/>
          </p:cNvSpPr>
          <p:nvPr/>
        </p:nvSpPr>
        <p:spPr bwMode="auto">
          <a:xfrm>
            <a:off x="960438" y="1670050"/>
            <a:ext cx="5203825" cy="770084"/>
          </a:xfrm>
          <a:prstGeom prst="rect">
            <a:avLst/>
          </a:prstGeom>
          <a:noFill/>
          <a:ln w="9525">
            <a:noFill/>
            <a:miter lim="800000"/>
            <a:headEnd/>
            <a:tailEnd/>
          </a:ln>
          <a:effectLst/>
        </p:spPr>
        <p:txBody>
          <a:bodyPr lIns="92075" tIns="46038" rIns="92075" bIns="46038">
            <a:spAutoFit/>
          </a:bodyPr>
          <a:lstStyle/>
          <a:p>
            <a:pPr algn="l">
              <a:spcBef>
                <a:spcPct val="50000"/>
              </a:spcBef>
            </a:pPr>
            <a:r>
              <a:rPr lang="ru-RU" sz="4400" b="1" dirty="0" smtClean="0">
                <a:solidFill>
                  <a:srgbClr val="003366"/>
                </a:solidFill>
                <a:latin typeface="Arial" charset="0"/>
              </a:rPr>
              <a:t>Минусы</a:t>
            </a:r>
            <a:endParaRPr lang="en-US" sz="4400" b="1" dirty="0">
              <a:latin typeface="Arial" charset="0"/>
            </a:endParaRPr>
          </a:p>
        </p:txBody>
      </p:sp>
      <p:pic>
        <p:nvPicPr>
          <p:cNvPr id="158725" name="Picture 5"/>
          <p:cNvPicPr>
            <a:picLocks noChangeArrowheads="1"/>
          </p:cNvPicPr>
          <p:nvPr/>
        </p:nvPicPr>
        <p:blipFill>
          <a:blip r:embed="rId3" cstate="print"/>
          <a:srcRect/>
          <a:stretch>
            <a:fillRect/>
          </a:stretch>
        </p:blipFill>
        <p:spPr bwMode="auto">
          <a:xfrm>
            <a:off x="5457825" y="1733550"/>
            <a:ext cx="3024188" cy="1481138"/>
          </a:xfrm>
          <a:prstGeom prst="rect">
            <a:avLst/>
          </a:prstGeom>
          <a:noFill/>
          <a:ln w="9525">
            <a:noFill/>
            <a:miter lim="800000"/>
            <a:headEnd/>
            <a:tailEnd/>
          </a:ln>
          <a:effectLst/>
        </p:spPr>
      </p:pic>
      <p:sp>
        <p:nvSpPr>
          <p:cNvPr id="158726" name="Rectangle 6"/>
          <p:cNvSpPr>
            <a:spLocks noChangeArrowheads="1"/>
          </p:cNvSpPr>
          <p:nvPr/>
        </p:nvSpPr>
        <p:spPr bwMode="auto">
          <a:xfrm>
            <a:off x="152400" y="304800"/>
            <a:ext cx="7848600" cy="11430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2075" tIns="46038" rIns="92075" bIns="46038" anchor="ctr"/>
          <a:lstStyle/>
          <a:p>
            <a:pPr algn="ctr" eaLnBrk="1" hangingPunct="1"/>
            <a:r>
              <a:rPr lang="ru-RU" sz="2800" b="1" dirty="0" smtClean="0">
                <a:solidFill>
                  <a:srgbClr val="003300"/>
                </a:solidFill>
                <a:latin typeface="AGaramond" pitchFamily="18" charset="0"/>
              </a:rPr>
              <a:t>Завещатель </a:t>
            </a:r>
            <a:r>
              <a:rPr lang="en-US" sz="2800" b="1" dirty="0" smtClean="0">
                <a:solidFill>
                  <a:srgbClr val="003300"/>
                </a:solidFill>
                <a:latin typeface="AGaramond" pitchFamily="18" charset="0"/>
              </a:rPr>
              <a:t>– </a:t>
            </a:r>
            <a:r>
              <a:rPr lang="ru-RU" sz="2800" b="1" dirty="0" smtClean="0">
                <a:solidFill>
                  <a:srgbClr val="003300"/>
                </a:solidFill>
                <a:latin typeface="AGaramond" pitchFamily="18" charset="0"/>
              </a:rPr>
              <a:t>не оставивший завещание</a:t>
            </a:r>
            <a:endParaRPr lang="en-US" sz="2400" dirty="0">
              <a:solidFill>
                <a:schemeClr val="tx2"/>
              </a:solidFill>
            </a:endParaRPr>
          </a:p>
        </p:txBody>
      </p:sp>
      <p:sp>
        <p:nvSpPr>
          <p:cNvPr id="158727" name="Line 7"/>
          <p:cNvSpPr>
            <a:spLocks noChangeShapeType="1"/>
          </p:cNvSpPr>
          <p:nvPr/>
        </p:nvSpPr>
        <p:spPr bwMode="auto">
          <a:xfrm>
            <a:off x="381000" y="1219200"/>
            <a:ext cx="7315200" cy="0"/>
          </a:xfrm>
          <a:prstGeom prst="line">
            <a:avLst/>
          </a:prstGeom>
          <a:noFill/>
          <a:ln w="28575">
            <a:solidFill>
              <a:schemeClr val="accent1">
                <a:lumMod val="75000"/>
              </a:schemeClr>
            </a:solidFill>
            <a:round/>
            <a:headEnd/>
            <a:tailEnd/>
          </a:ln>
          <a:effectLst/>
          <a:scene3d>
            <a:camera prst="orthographicFront"/>
            <a:lightRig rig="threePt" dir="t"/>
          </a:scene3d>
          <a:sp3d>
            <a:bevelT/>
          </a:sp3d>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dissolve">
                                      <p:cBhvr>
                                        <p:cTn id="7" dur="500"/>
                                        <p:tgtEl>
                                          <p:spTgt spid="1587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8725"/>
                                        </p:tgtEl>
                                        <p:attrNameLst>
                                          <p:attrName>style.visibility</p:attrName>
                                        </p:attrNameLst>
                                      </p:cBhvr>
                                      <p:to>
                                        <p:strVal val="visible"/>
                                      </p:to>
                                    </p:set>
                                    <p:animEffect transition="in" filter="dissolve">
                                      <p:cBhvr>
                                        <p:cTn id="11" dur="500"/>
                                        <p:tgtEl>
                                          <p:spTgt spid="15872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8723">
                                            <p:txEl>
                                              <p:pRg st="1" end="1"/>
                                            </p:txEl>
                                          </p:spTgt>
                                        </p:tgtEl>
                                        <p:attrNameLst>
                                          <p:attrName>style.visibility</p:attrName>
                                        </p:attrNameLst>
                                      </p:cBhvr>
                                      <p:to>
                                        <p:strVal val="visible"/>
                                      </p:to>
                                    </p:set>
                                    <p:animEffect transition="in" filter="wipe(up)">
                                      <p:cBhvr>
                                        <p:cTn id="15" dur="500"/>
                                        <p:tgtEl>
                                          <p:spTgt spid="158723">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animEffect transition="in" filter="wipe(up)">
                                      <p:cBhvr>
                                        <p:cTn id="19" dur="500"/>
                                        <p:tgtEl>
                                          <p:spTgt spid="158723">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8723">
                                            <p:txEl>
                                              <p:pRg st="3" end="3"/>
                                            </p:txEl>
                                          </p:spTgt>
                                        </p:tgtEl>
                                        <p:attrNameLst>
                                          <p:attrName>style.visibility</p:attrName>
                                        </p:attrNameLst>
                                      </p:cBhvr>
                                      <p:to>
                                        <p:strVal val="visible"/>
                                      </p:to>
                                    </p:set>
                                    <p:animEffect transition="in" filter="wipe(up)">
                                      <p:cBhvr>
                                        <p:cTn id="23" dur="500"/>
                                        <p:tgtEl>
                                          <p:spTgt spid="158723">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8723">
                                            <p:txEl>
                                              <p:pRg st="4" end="4"/>
                                            </p:txEl>
                                          </p:spTgt>
                                        </p:tgtEl>
                                        <p:attrNameLst>
                                          <p:attrName>style.visibility</p:attrName>
                                        </p:attrNameLst>
                                      </p:cBhvr>
                                      <p:to>
                                        <p:strVal val="visible"/>
                                      </p:to>
                                    </p:set>
                                    <p:animEffect transition="in" filter="wipe(up)">
                                      <p:cBhvr>
                                        <p:cTn id="27" dur="500"/>
                                        <p:tgtEl>
                                          <p:spTgt spid="158723">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8723">
                                            <p:txEl>
                                              <p:pRg st="5" end="5"/>
                                            </p:txEl>
                                          </p:spTgt>
                                        </p:tgtEl>
                                        <p:attrNameLst>
                                          <p:attrName>style.visibility</p:attrName>
                                        </p:attrNameLst>
                                      </p:cBhvr>
                                      <p:to>
                                        <p:strVal val="visible"/>
                                      </p:to>
                                    </p:set>
                                    <p:animEffect transition="in" filter="wipe(up)">
                                      <p:cBhvr>
                                        <p:cTn id="31" dur="500"/>
                                        <p:tgtEl>
                                          <p:spTgt spid="158723">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58723">
                                            <p:txEl>
                                              <p:pRg st="6" end="6"/>
                                            </p:txEl>
                                          </p:spTgt>
                                        </p:tgtEl>
                                        <p:attrNameLst>
                                          <p:attrName>style.visibility</p:attrName>
                                        </p:attrNameLst>
                                      </p:cBhvr>
                                      <p:to>
                                        <p:strVal val="visible"/>
                                      </p:to>
                                    </p:set>
                                    <p:animEffect transition="in" filter="wipe(up)">
                                      <p:cBhvr>
                                        <p:cTn id="35" dur="500"/>
                                        <p:tgtEl>
                                          <p:spTgt spid="158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advAuto="0"/>
      <p:bldP spid="15872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0" y="381000"/>
            <a:ext cx="8610600" cy="1142999"/>
          </a:xfrm>
          <a:noFill/>
          <a:ln/>
        </p:spPr>
        <p:txBody>
          <a:bodyPr rtlCol="0">
            <a:normAutofit fontScale="90000"/>
            <a:scene3d>
              <a:camera prst="orthographicFront"/>
              <a:lightRig rig="soft" dir="t"/>
            </a:scene3d>
            <a:sp3d prstMaterial="softEdge">
              <a:bevelT w="25400" h="25400"/>
            </a:sp3d>
          </a:bodyPr>
          <a:lstStyle/>
          <a:p>
            <a:pPr fontAlgn="auto">
              <a:spcAft>
                <a:spcPts val="0"/>
              </a:spcAft>
              <a:defRPr/>
            </a:pPr>
            <a:r>
              <a:rPr lang="en-US" sz="3600" b="1" i="1" kern="1200" dirty="0">
                <a:solidFill>
                  <a:schemeClr val="accent3">
                    <a:shade val="75000"/>
                  </a:schemeClr>
                </a:solidFill>
                <a:effectLst>
                  <a:outerShdw blurRad="31750" dist="25400" dir="5400000" algn="tl" rotWithShape="0">
                    <a:srgbClr val="000000">
                      <a:alpha val="25000"/>
                    </a:srgbClr>
                  </a:outerShdw>
                </a:effectLst>
                <a:latin typeface="+mj-lt"/>
                <a:ea typeface="+mj-ea"/>
                <a:cs typeface="+mj-cs"/>
              </a:rPr>
              <a:t>	</a:t>
            </a:r>
            <a:r>
              <a:rPr lang="ru-RU" sz="3600" b="1" i="1" kern="1200" dirty="0" smtClean="0">
                <a:solidFill>
                  <a:schemeClr val="accent3">
                    <a:shade val="75000"/>
                  </a:schemeClr>
                </a:solidFill>
                <a:effectLst>
                  <a:outerShdw blurRad="31750" dist="25400" dir="5400000" algn="tl" rotWithShape="0">
                    <a:srgbClr val="000000">
                      <a:alpha val="25000"/>
                    </a:srgbClr>
                  </a:outerShdw>
                </a:effectLst>
                <a:latin typeface="+mj-lt"/>
                <a:ea typeface="+mj-ea"/>
                <a:cs typeface="+mj-cs"/>
              </a:rPr>
              <a:t>ПОТЕНЦИАЛ ПОЖЕРТВОВАНИЙ НА БЛАГОТВОРИТЕЛЬНЫЕ ЦЕЛИ:</a:t>
            </a:r>
            <a:r>
              <a:rPr lang="en-US" sz="4000" b="1" kern="1200" dirty="0">
                <a:solidFill>
                  <a:schemeClr val="tx1"/>
                </a:solidFill>
                <a:effectLst>
                  <a:outerShdw blurRad="31750" dist="25400" dir="5400000" algn="tl" rotWithShape="0">
                    <a:srgbClr val="000000">
                      <a:alpha val="25000"/>
                    </a:srgbClr>
                  </a:outerShdw>
                </a:effectLst>
                <a:latin typeface="+mj-lt"/>
                <a:ea typeface="+mj-ea"/>
                <a:cs typeface="+mj-cs"/>
              </a:rPr>
              <a:t/>
            </a:r>
            <a:br>
              <a:rPr lang="en-US" sz="4000" b="1" kern="1200" dirty="0">
                <a:solidFill>
                  <a:schemeClr val="tx1"/>
                </a:solidFill>
                <a:effectLst>
                  <a:outerShdw blurRad="31750" dist="25400" dir="5400000" algn="tl" rotWithShape="0">
                    <a:srgbClr val="000000">
                      <a:alpha val="25000"/>
                    </a:srgbClr>
                  </a:outerShdw>
                </a:effectLst>
                <a:latin typeface="+mj-lt"/>
                <a:ea typeface="+mj-ea"/>
                <a:cs typeface="+mj-cs"/>
              </a:rPr>
            </a:b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ПОЖЕРТВОВАНИЯ В США </a:t>
            </a:r>
            <a:r>
              <a:rPr lang="ru-RU" sz="4000" dirty="0" smtClean="0">
                <a:solidFill>
                  <a:schemeClr val="tx1"/>
                </a:solidFill>
                <a:effectLst>
                  <a:outerShdw blurRad="31750" dist="25400" dir="5400000" algn="tl" rotWithShape="0">
                    <a:srgbClr val="000000">
                      <a:alpha val="25000"/>
                    </a:srgbClr>
                  </a:outerShdw>
                </a:effectLst>
              </a:rPr>
              <a:t> в</a:t>
            </a: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 </a:t>
            </a:r>
            <a:r>
              <a:rPr lang="en-US"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 2009</a:t>
            </a: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 </a:t>
            </a:r>
            <a:r>
              <a:rPr lang="ru-RU" sz="2700" b="1" kern="1200" dirty="0" smtClean="0">
                <a:solidFill>
                  <a:schemeClr val="tx1"/>
                </a:solidFill>
                <a:effectLst>
                  <a:outerShdw blurRad="31750" dist="25400" dir="5400000" algn="tl" rotWithShape="0">
                    <a:srgbClr val="000000">
                      <a:alpha val="25000"/>
                    </a:srgbClr>
                  </a:outerShdw>
                </a:effectLst>
                <a:latin typeface="+mj-lt"/>
                <a:ea typeface="+mj-ea"/>
                <a:cs typeface="+mj-cs"/>
              </a:rPr>
              <a:t>Г</a:t>
            </a: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a:t>
            </a:r>
            <a:endParaRPr lang="en-US" sz="3600" b="1" kern="1200" dirty="0">
              <a:solidFill>
                <a:schemeClr val="tx1"/>
              </a:solidFill>
              <a:effectLst>
                <a:outerShdw blurRad="31750" dist="25400" dir="5400000" algn="tl" rotWithShape="0">
                  <a:srgbClr val="000000">
                    <a:alpha val="25000"/>
                  </a:srgbClr>
                </a:outerShdw>
              </a:effectLst>
              <a:latin typeface="+mj-lt"/>
              <a:ea typeface="+mj-ea"/>
              <a:cs typeface="+mj-cs"/>
            </a:endParaRPr>
          </a:p>
        </p:txBody>
      </p:sp>
      <p:graphicFrame>
        <p:nvGraphicFramePr>
          <p:cNvPr id="28675" name="Object 3"/>
          <p:cNvGraphicFramePr>
            <a:graphicFrameLocks noChangeAspect="1"/>
          </p:cNvGraphicFramePr>
          <p:nvPr>
            <p:extLst>
              <p:ext uri="{D42A27DB-BD31-4B8C-83A1-F6EECF244321}">
                <p14:modId xmlns="" xmlns:p14="http://schemas.microsoft.com/office/powerpoint/2010/main" val="1764570908"/>
              </p:ext>
            </p:extLst>
          </p:nvPr>
        </p:nvGraphicFramePr>
        <p:xfrm>
          <a:off x="152400" y="1524000"/>
          <a:ext cx="8534400" cy="5180013"/>
        </p:xfrm>
        <a:graphic>
          <a:graphicData uri="http://schemas.openxmlformats.org/presentationml/2006/ole">
            <p:oleObj spid="_x0000_s4100" name="Worksheet" r:id="rId4" imgW="3533879" imgH="1885950" progId="Excel.Sheet.8">
              <p:embed/>
            </p:oleObj>
          </a:graphicData>
        </a:graphic>
      </p:graphicFrame>
      <p:sp>
        <p:nvSpPr>
          <p:cNvPr id="28676" name="Text Box 4"/>
          <p:cNvSpPr txBox="1">
            <a:spLocks noChangeArrowheads="1"/>
          </p:cNvSpPr>
          <p:nvPr/>
        </p:nvSpPr>
        <p:spPr bwMode="auto">
          <a:xfrm>
            <a:off x="4800600" y="2438400"/>
            <a:ext cx="2133600" cy="861774"/>
          </a:xfrm>
          <a:prstGeom prst="rect">
            <a:avLst/>
          </a:prstGeom>
          <a:noFill/>
          <a:ln w="9525">
            <a:noFill/>
            <a:miter lim="800000"/>
            <a:headEnd/>
            <a:tailEnd/>
          </a:ln>
        </p:spPr>
        <p:txBody>
          <a:bodyPr wrap="square">
            <a:spAutoFit/>
          </a:bodyPr>
          <a:lstStyle/>
          <a:p>
            <a:pPr eaLnBrk="0" hangingPunct="0">
              <a:spcBef>
                <a:spcPct val="50000"/>
              </a:spcBef>
            </a:pPr>
            <a:r>
              <a:rPr lang="ru-RU" sz="2000" b="1" i="1" u="none" dirty="0" smtClean="0">
                <a:solidFill>
                  <a:srgbClr val="008000"/>
                </a:solidFill>
                <a:latin typeface="Times New Roman" pitchFamily="18" charset="0"/>
              </a:rPr>
              <a:t>Физ. лица</a:t>
            </a:r>
            <a:endParaRPr lang="en-US" sz="2000" b="1" i="1" u="none" dirty="0">
              <a:solidFill>
                <a:srgbClr val="008000"/>
              </a:solidFill>
              <a:latin typeface="Times New Roman" pitchFamily="18" charset="0"/>
            </a:endParaRPr>
          </a:p>
          <a:p>
            <a:pPr eaLnBrk="0" hangingPunct="0">
              <a:spcBef>
                <a:spcPct val="50000"/>
              </a:spcBef>
            </a:pPr>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227.41 75%</a:t>
            </a:r>
            <a:endParaRPr lang="en-US" sz="2000" b="1" i="1" u="none" dirty="0">
              <a:solidFill>
                <a:srgbClr val="008000"/>
              </a:solidFill>
              <a:latin typeface="Times New Roman" pitchFamily="18" charset="0"/>
            </a:endParaRPr>
          </a:p>
        </p:txBody>
      </p:sp>
      <p:sp>
        <p:nvSpPr>
          <p:cNvPr id="28677" name="Text Box 5"/>
          <p:cNvSpPr txBox="1">
            <a:spLocks noChangeArrowheads="1"/>
          </p:cNvSpPr>
          <p:nvPr/>
        </p:nvSpPr>
        <p:spPr bwMode="auto">
          <a:xfrm>
            <a:off x="3124200" y="2332037"/>
            <a:ext cx="1600200" cy="854075"/>
          </a:xfrm>
          <a:prstGeom prst="rect">
            <a:avLst/>
          </a:prstGeom>
          <a:noFill/>
          <a:ln w="9525">
            <a:noFill/>
            <a:miter lim="800000"/>
            <a:headEnd/>
            <a:tailEnd/>
          </a:ln>
        </p:spPr>
        <p:txBody>
          <a:bodyPr>
            <a:spAutoFit/>
          </a:bodyPr>
          <a:lstStyle/>
          <a:p>
            <a:pPr algn="ctr" eaLnBrk="0" hangingPunct="0">
              <a:spcBef>
                <a:spcPct val="50000"/>
              </a:spcBef>
            </a:pPr>
            <a:r>
              <a:rPr lang="ru-RU" sz="2000" b="1" i="1" u="none" dirty="0" smtClean="0">
                <a:solidFill>
                  <a:srgbClr val="008000"/>
                </a:solidFill>
                <a:latin typeface="Times New Roman" pitchFamily="18" charset="0"/>
              </a:rPr>
              <a:t>Корпорации</a:t>
            </a:r>
            <a:endParaRPr lang="en-US" sz="2000" b="1" i="1" u="none" dirty="0">
              <a:solidFill>
                <a:srgbClr val="008000"/>
              </a:solidFill>
              <a:latin typeface="Times New Roman" pitchFamily="18" charset="0"/>
            </a:endParaRPr>
          </a:p>
          <a:p>
            <a:pPr algn="ctr" eaLnBrk="0" hangingPunct="0">
              <a:spcBef>
                <a:spcPct val="50000"/>
              </a:spcBef>
            </a:pPr>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14.10  4%</a:t>
            </a:r>
            <a:endParaRPr lang="en-US" sz="2000" u="none" dirty="0">
              <a:solidFill>
                <a:srgbClr val="008000"/>
              </a:solidFill>
              <a:latin typeface="Times New Roman" pitchFamily="18" charset="0"/>
            </a:endParaRPr>
          </a:p>
        </p:txBody>
      </p:sp>
      <p:sp>
        <p:nvSpPr>
          <p:cNvPr id="28678" name="Text Box 6"/>
          <p:cNvSpPr txBox="1">
            <a:spLocks noChangeArrowheads="1"/>
          </p:cNvSpPr>
          <p:nvPr/>
        </p:nvSpPr>
        <p:spPr bwMode="auto">
          <a:xfrm>
            <a:off x="1143000" y="2057400"/>
            <a:ext cx="1600200" cy="701675"/>
          </a:xfrm>
          <a:prstGeom prst="rect">
            <a:avLst/>
          </a:prstGeom>
          <a:noFill/>
          <a:ln w="9525">
            <a:noFill/>
            <a:miter lim="800000"/>
            <a:headEnd/>
            <a:tailEnd/>
          </a:ln>
        </p:spPr>
        <p:txBody>
          <a:bodyPr>
            <a:spAutoFit/>
          </a:bodyPr>
          <a:lstStyle/>
          <a:p>
            <a:pPr algn="ctr" eaLnBrk="0" hangingPunct="0"/>
            <a:r>
              <a:rPr lang="ru-RU" sz="2000" b="1" i="1" u="none" dirty="0" smtClean="0">
                <a:solidFill>
                  <a:srgbClr val="008000"/>
                </a:solidFill>
                <a:latin typeface="Times New Roman" pitchFamily="18" charset="0"/>
              </a:rPr>
              <a:t>Фонды</a:t>
            </a:r>
            <a:endParaRPr lang="en-US" sz="2000" b="1" i="1" u="none" dirty="0">
              <a:solidFill>
                <a:srgbClr val="008000"/>
              </a:solidFill>
              <a:latin typeface="Times New Roman" pitchFamily="18" charset="0"/>
            </a:endParaRPr>
          </a:p>
          <a:p>
            <a:pPr algn="ctr" eaLnBrk="0" hangingPunct="0"/>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38.44  13%</a:t>
            </a:r>
            <a:endParaRPr lang="en-US" sz="2000" b="1" u="none" dirty="0">
              <a:solidFill>
                <a:srgbClr val="008000"/>
              </a:solidFill>
              <a:latin typeface="Times New Roman" pitchFamily="18" charset="0"/>
            </a:endParaRPr>
          </a:p>
        </p:txBody>
      </p:sp>
      <p:sp>
        <p:nvSpPr>
          <p:cNvPr id="28679" name="Text Box 7"/>
          <p:cNvSpPr txBox="1">
            <a:spLocks noChangeArrowheads="1"/>
          </p:cNvSpPr>
          <p:nvPr/>
        </p:nvSpPr>
        <p:spPr bwMode="auto">
          <a:xfrm>
            <a:off x="381000" y="4267200"/>
            <a:ext cx="1562100" cy="861774"/>
          </a:xfrm>
          <a:prstGeom prst="rect">
            <a:avLst/>
          </a:prstGeom>
          <a:noFill/>
          <a:ln w="9525">
            <a:noFill/>
            <a:miter lim="800000"/>
            <a:headEnd/>
            <a:tailEnd/>
          </a:ln>
        </p:spPr>
        <p:txBody>
          <a:bodyPr wrap="square">
            <a:spAutoFit/>
          </a:bodyPr>
          <a:lstStyle/>
          <a:p>
            <a:pPr eaLnBrk="0" hangingPunct="0">
              <a:spcBef>
                <a:spcPct val="50000"/>
              </a:spcBef>
            </a:pPr>
            <a:r>
              <a:rPr lang="ru-RU" sz="2000" b="1" i="1" dirty="0" smtClean="0">
                <a:solidFill>
                  <a:srgbClr val="008000"/>
                </a:solidFill>
                <a:latin typeface="Times New Roman" pitchFamily="18" charset="0"/>
              </a:rPr>
              <a:t>Завещания</a:t>
            </a:r>
            <a:endParaRPr lang="en-US" sz="2000" b="1" i="1" u="none" dirty="0">
              <a:solidFill>
                <a:srgbClr val="008000"/>
              </a:solidFill>
              <a:latin typeface="Times New Roman" pitchFamily="18" charset="0"/>
            </a:endParaRPr>
          </a:p>
          <a:p>
            <a:pPr eaLnBrk="0" hangingPunct="0">
              <a:spcBef>
                <a:spcPct val="50000"/>
              </a:spcBef>
            </a:pPr>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23.80  8%</a:t>
            </a:r>
            <a:endParaRPr lang="en-US" sz="2000" b="1" i="1" u="none" dirty="0">
              <a:solidFill>
                <a:srgbClr val="008000"/>
              </a:solidFill>
              <a:latin typeface="Times New Roman" pitchFamily="18" charset="0"/>
            </a:endParaRPr>
          </a:p>
        </p:txBody>
      </p:sp>
      <p:sp>
        <p:nvSpPr>
          <p:cNvPr id="28680" name="Text Box 8"/>
          <p:cNvSpPr txBox="1">
            <a:spLocks noChangeArrowheads="1"/>
          </p:cNvSpPr>
          <p:nvPr/>
        </p:nvSpPr>
        <p:spPr bwMode="auto">
          <a:xfrm>
            <a:off x="2514600" y="5334000"/>
            <a:ext cx="4419600" cy="457200"/>
          </a:xfrm>
          <a:prstGeom prst="rect">
            <a:avLst/>
          </a:prstGeom>
          <a:noFill/>
          <a:ln w="9525">
            <a:noFill/>
            <a:miter lim="800000"/>
            <a:headEnd/>
            <a:tailEnd/>
          </a:ln>
        </p:spPr>
        <p:txBody>
          <a:bodyPr>
            <a:spAutoFit/>
          </a:bodyPr>
          <a:lstStyle/>
          <a:p>
            <a:pPr algn="ctr" eaLnBrk="0" hangingPunct="0">
              <a:spcBef>
                <a:spcPct val="50000"/>
              </a:spcBef>
            </a:pPr>
            <a:r>
              <a:rPr lang="ru-RU" sz="2400" b="1" u="none" dirty="0" smtClean="0">
                <a:solidFill>
                  <a:srgbClr val="008000"/>
                </a:solidFill>
                <a:latin typeface="Times New Roman" pitchFamily="18" charset="0"/>
              </a:rPr>
              <a:t>Итого</a:t>
            </a:r>
            <a:r>
              <a:rPr lang="en-US" sz="2400" b="1" u="none" dirty="0" smtClean="0">
                <a:solidFill>
                  <a:srgbClr val="008000"/>
                </a:solidFill>
                <a:latin typeface="Times New Roman" pitchFamily="18" charset="0"/>
              </a:rPr>
              <a:t>: </a:t>
            </a:r>
            <a:r>
              <a:rPr lang="en-US" sz="2400" b="1" u="none" dirty="0">
                <a:solidFill>
                  <a:srgbClr val="008000"/>
                </a:solidFill>
                <a:latin typeface="Times New Roman" pitchFamily="18" charset="0"/>
              </a:rPr>
              <a:t>$</a:t>
            </a:r>
            <a:r>
              <a:rPr lang="en-US" sz="2400" b="1" u="none" dirty="0" smtClean="0">
                <a:solidFill>
                  <a:srgbClr val="008000"/>
                </a:solidFill>
                <a:latin typeface="Times New Roman" pitchFamily="18" charset="0"/>
              </a:rPr>
              <a:t>303.75 </a:t>
            </a:r>
            <a:r>
              <a:rPr lang="ru-RU" sz="2400" b="1" u="none" dirty="0" smtClean="0">
                <a:solidFill>
                  <a:srgbClr val="008000"/>
                </a:solidFill>
                <a:latin typeface="Times New Roman" pitchFamily="18" charset="0"/>
              </a:rPr>
              <a:t>биллион</a:t>
            </a:r>
            <a:endParaRPr lang="en-US" sz="2400" b="1" u="none" dirty="0">
              <a:solidFill>
                <a:srgbClr val="008000"/>
              </a:solidFill>
              <a:latin typeface="Times New Roman" pitchFamily="18" charset="0"/>
            </a:endParaRPr>
          </a:p>
        </p:txBody>
      </p:sp>
      <p:sp>
        <p:nvSpPr>
          <p:cNvPr id="9" name="Text Box 4"/>
          <p:cNvSpPr txBox="1">
            <a:spLocks noChangeArrowheads="1"/>
          </p:cNvSpPr>
          <p:nvPr/>
        </p:nvSpPr>
        <p:spPr bwMode="auto">
          <a:xfrm>
            <a:off x="6477000" y="5029200"/>
            <a:ext cx="2133600" cy="1611788"/>
          </a:xfrm>
          <a:prstGeom prst="rect">
            <a:avLst/>
          </a:prstGeom>
          <a:noFill/>
          <a:ln w="9525">
            <a:noFill/>
            <a:miter lim="800000"/>
            <a:headEnd/>
            <a:tailEnd/>
          </a:ln>
        </p:spPr>
        <p:txBody>
          <a:bodyPr wrap="square">
            <a:spAutoFit/>
          </a:bodyPr>
          <a:lstStyle/>
          <a:p>
            <a:pPr eaLnBrk="0" hangingPunct="0">
              <a:lnSpc>
                <a:spcPts val="2400"/>
              </a:lnSpc>
              <a:spcBef>
                <a:spcPct val="50000"/>
              </a:spcBef>
            </a:pPr>
            <a:r>
              <a:rPr lang="ru-RU" sz="1200" b="1" i="1" u="none" dirty="0" smtClean="0">
                <a:latin typeface="Times New Roman" pitchFamily="18" charset="0"/>
              </a:rPr>
              <a:t>Физ. Лица</a:t>
            </a:r>
          </a:p>
          <a:p>
            <a:pPr eaLnBrk="0" hangingPunct="0">
              <a:lnSpc>
                <a:spcPts val="2400"/>
              </a:lnSpc>
              <a:spcBef>
                <a:spcPct val="50000"/>
              </a:spcBef>
            </a:pPr>
            <a:r>
              <a:rPr lang="ru-RU" sz="1200" b="1" i="1" dirty="0" smtClean="0">
                <a:latin typeface="Times New Roman" pitchFamily="18" charset="0"/>
              </a:rPr>
              <a:t>Завещания</a:t>
            </a:r>
          </a:p>
          <a:p>
            <a:pPr eaLnBrk="0" hangingPunct="0">
              <a:lnSpc>
                <a:spcPts val="2400"/>
              </a:lnSpc>
              <a:spcBef>
                <a:spcPct val="50000"/>
              </a:spcBef>
            </a:pPr>
            <a:r>
              <a:rPr lang="ru-RU" sz="1200" b="1" i="1" u="none" dirty="0" smtClean="0">
                <a:latin typeface="Times New Roman" pitchFamily="18" charset="0"/>
              </a:rPr>
              <a:t>Фонды</a:t>
            </a:r>
          </a:p>
          <a:p>
            <a:pPr eaLnBrk="0" hangingPunct="0">
              <a:lnSpc>
                <a:spcPts val="2400"/>
              </a:lnSpc>
              <a:spcBef>
                <a:spcPct val="50000"/>
              </a:spcBef>
            </a:pPr>
            <a:r>
              <a:rPr lang="ru-RU" sz="1200" b="1" i="1" dirty="0" smtClean="0">
                <a:latin typeface="Times New Roman" pitchFamily="18" charset="0"/>
              </a:rPr>
              <a:t>Корпорации</a:t>
            </a:r>
            <a:endParaRPr lang="en-US" sz="1200" b="1" i="1" u="none" dirty="0">
              <a:latin typeface="Times New Roman" pitchFamily="18" charset="0"/>
            </a:endParaRPr>
          </a:p>
        </p:txBody>
      </p:sp>
    </p:spTree>
    <p:extLst>
      <p:ext uri="{BB962C8B-B14F-4D97-AF65-F5344CB8AC3E}">
        <p14:creationId xmlns="" xmlns:p14="http://schemas.microsoft.com/office/powerpoint/2010/main" val="2391834745"/>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152400" y="1371600"/>
            <a:ext cx="8458200" cy="5049837"/>
          </a:xfrm>
          <a:noFill/>
          <a:ln/>
        </p:spPr>
        <p:txBody>
          <a:bodyPr lIns="92075" tIns="46038" rIns="92075" bIns="46038">
            <a:noAutofit/>
          </a:bodyPr>
          <a:lstStyle/>
          <a:p>
            <a:pPr>
              <a:lnSpc>
                <a:spcPct val="110000"/>
              </a:lnSpc>
            </a:pPr>
            <a:r>
              <a:rPr lang="ru-RU" sz="3600" dirty="0" smtClean="0">
                <a:latin typeface="Arial" charset="0"/>
              </a:rPr>
              <a:t> </a:t>
            </a:r>
            <a:r>
              <a:rPr lang="ru-RU" sz="3600" dirty="0" smtClean="0">
                <a:solidFill>
                  <a:srgbClr val="0070C0"/>
                </a:solidFill>
                <a:latin typeface="Arial" charset="0"/>
              </a:rPr>
              <a:t>Совершеннолетие или требуемый статус</a:t>
            </a:r>
            <a:endParaRPr lang="en-US" sz="3600" dirty="0">
              <a:solidFill>
                <a:srgbClr val="0070C0"/>
              </a:solidFill>
              <a:latin typeface="Arial" charset="0"/>
            </a:endParaRPr>
          </a:p>
          <a:p>
            <a:pPr>
              <a:lnSpc>
                <a:spcPct val="110000"/>
              </a:lnSpc>
            </a:pPr>
            <a:r>
              <a:rPr lang="ru-RU"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ru-RU"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Способность - </a:t>
            </a:r>
            <a:r>
              <a:rPr lang="en-US"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a:t>
            </a:r>
            <a:r>
              <a:rPr lang="ru-RU"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Период вменяемости</a:t>
            </a:r>
            <a:r>
              <a:rPr lang="en-US"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a:t>
            </a:r>
            <a:endParaRPr lang="en-US" sz="28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endParaRPr>
          </a:p>
          <a:p>
            <a:pPr>
              <a:lnSpc>
                <a:spcPct val="110000"/>
              </a:lnSpc>
            </a:pPr>
            <a:r>
              <a:rPr lang="ru-RU" sz="3600" dirty="0" smtClean="0">
                <a:latin typeface="Arial" charset="0"/>
              </a:rPr>
              <a:t> </a:t>
            </a:r>
            <a:r>
              <a:rPr lang="ru-RU" sz="3600" dirty="0" smtClean="0">
                <a:solidFill>
                  <a:srgbClr val="0070C0"/>
                </a:solidFill>
                <a:latin typeface="Arial" charset="0"/>
              </a:rPr>
              <a:t>Намерение </a:t>
            </a:r>
            <a:r>
              <a:rPr lang="en-US" sz="3600" dirty="0" smtClean="0">
                <a:solidFill>
                  <a:srgbClr val="0070C0"/>
                </a:solidFill>
                <a:latin typeface="Arial" charset="0"/>
              </a:rPr>
              <a:t>– </a:t>
            </a:r>
            <a:r>
              <a:rPr lang="ru-RU" sz="3600" dirty="0" smtClean="0">
                <a:solidFill>
                  <a:srgbClr val="0070C0"/>
                </a:solidFill>
                <a:latin typeface="Arial" charset="0"/>
              </a:rPr>
              <a:t>передача собственности</a:t>
            </a:r>
            <a:endParaRPr lang="en-US" sz="3600" dirty="0">
              <a:solidFill>
                <a:srgbClr val="0070C0"/>
              </a:solidFill>
              <a:latin typeface="Arial" charset="0"/>
            </a:endParaRPr>
          </a:p>
          <a:p>
            <a:pPr>
              <a:lnSpc>
                <a:spcPct val="110000"/>
              </a:lnSpc>
            </a:pPr>
            <a:r>
              <a:rPr lang="ru-RU"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Отсутствие мошенничества,  недолжного влияния, давления, принуждения</a:t>
            </a:r>
            <a:endParaRPr lang="en-US"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endParaRPr>
          </a:p>
          <a:p>
            <a:pPr>
              <a:lnSpc>
                <a:spcPct val="110000"/>
              </a:lnSpc>
            </a:pPr>
            <a:r>
              <a:rPr lang="ru-RU" sz="3600" dirty="0" smtClean="0">
                <a:latin typeface="Arial" charset="0"/>
              </a:rPr>
              <a:t> </a:t>
            </a:r>
            <a:r>
              <a:rPr lang="ru-RU" sz="3600" dirty="0" smtClean="0">
                <a:solidFill>
                  <a:srgbClr val="0070C0"/>
                </a:solidFill>
                <a:latin typeface="Arial" charset="0"/>
              </a:rPr>
              <a:t>Надлежащее исполнение </a:t>
            </a:r>
            <a:r>
              <a:rPr lang="en-US" sz="3600" dirty="0" smtClean="0">
                <a:solidFill>
                  <a:srgbClr val="0070C0"/>
                </a:solidFill>
                <a:latin typeface="Arial" charset="0"/>
              </a:rPr>
              <a:t>– </a:t>
            </a:r>
            <a:r>
              <a:rPr lang="ru-RU" sz="3600" dirty="0" smtClean="0">
                <a:solidFill>
                  <a:srgbClr val="0070C0"/>
                </a:solidFill>
                <a:latin typeface="Arial" charset="0"/>
              </a:rPr>
              <a:t>подпись, свидетели</a:t>
            </a:r>
            <a:endParaRPr lang="en-US" sz="3600" dirty="0">
              <a:solidFill>
                <a:srgbClr val="0070C0"/>
              </a:solidFill>
            </a:endParaRPr>
          </a:p>
        </p:txBody>
      </p:sp>
      <p:sp>
        <p:nvSpPr>
          <p:cNvPr id="150532" name="Rectangle 4"/>
          <p:cNvSpPr>
            <a:spLocks noChangeArrowheads="1"/>
          </p:cNvSpPr>
          <p:nvPr/>
        </p:nvSpPr>
        <p:spPr bwMode="auto">
          <a:xfrm>
            <a:off x="0" y="0"/>
            <a:ext cx="8153400" cy="1143000"/>
          </a:xfrm>
          <a:prstGeom prst="rect">
            <a:avLst/>
          </a:prstGeom>
          <a:noFill/>
          <a:ln w="9525">
            <a:noFill/>
            <a:miter lim="800000"/>
            <a:headEnd/>
            <a:tailEnd/>
          </a:ln>
          <a:effectLst/>
        </p:spPr>
        <p:txBody>
          <a:bodyPr lIns="92075" tIns="46038" rIns="92075" bIns="46038" anchor="ctr"/>
          <a:lstStyle/>
          <a:p>
            <a:pPr algn="ctr" eaLnBrk="1" hangingPunct="1"/>
            <a:r>
              <a:rPr lang="ru-RU" sz="4000" b="1" dirty="0" smtClean="0">
                <a:solidFill>
                  <a:srgbClr val="003300"/>
                </a:solidFill>
                <a:latin typeface="AGaramond" pitchFamily="18" charset="0"/>
              </a:rPr>
              <a:t>Действительное завещание </a:t>
            </a:r>
            <a:r>
              <a:rPr lang="en-US" sz="4000" b="1" dirty="0" smtClean="0">
                <a:solidFill>
                  <a:srgbClr val="003300"/>
                </a:solidFill>
                <a:latin typeface="AGaramond" pitchFamily="18" charset="0"/>
              </a:rPr>
              <a:t>–</a:t>
            </a:r>
            <a:r>
              <a:rPr lang="ru-RU" sz="4000" b="1" dirty="0" smtClean="0">
                <a:solidFill>
                  <a:srgbClr val="003300"/>
                </a:solidFill>
                <a:latin typeface="AGaramond" pitchFamily="18" charset="0"/>
              </a:rPr>
              <a:t> </a:t>
            </a:r>
          </a:p>
          <a:p>
            <a:pPr algn="ctr" eaLnBrk="1" hangingPunct="1"/>
            <a:r>
              <a:rPr lang="ru-RU" sz="4000" b="1" dirty="0" smtClean="0">
                <a:solidFill>
                  <a:srgbClr val="003300"/>
                </a:solidFill>
                <a:latin typeface="AGaramond" pitchFamily="18" charset="0"/>
              </a:rPr>
              <a:t>требования</a:t>
            </a:r>
            <a:endParaRPr lang="en-US" sz="3600" dirty="0">
              <a:solidFill>
                <a:schemeClr val="tx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228600" y="2057400"/>
            <a:ext cx="7315200" cy="4114800"/>
          </a:xfrm>
          <a:noFill/>
          <a:ln/>
        </p:spPr>
        <p:txBody>
          <a:bodyPr lIns="92075" tIns="46038" rIns="92075" bIns="46038">
            <a:noAutofit/>
          </a:bodyPr>
          <a:lstStyle/>
          <a:p>
            <a:pPr>
              <a:lnSpc>
                <a:spcPct val="110000"/>
              </a:lnSpc>
            </a:pPr>
            <a:r>
              <a:rPr lang="ru-RU" sz="3600" dirty="0" smtClean="0">
                <a:latin typeface="Arial" charset="0"/>
              </a:rPr>
              <a:t> </a:t>
            </a:r>
            <a:r>
              <a:rPr lang="ru-RU" sz="3200" dirty="0" smtClean="0">
                <a:latin typeface="Arial" charset="0"/>
              </a:rPr>
              <a:t>ВЫ </a:t>
            </a:r>
            <a:r>
              <a:rPr lang="ru-RU" sz="3200" b="1" dirty="0" smtClean="0">
                <a:latin typeface="Arial" charset="0"/>
              </a:rPr>
              <a:t>определяете 			распределение</a:t>
            </a:r>
            <a:endParaRPr lang="en-US" sz="3200" b="1" dirty="0">
              <a:latin typeface="Arial" charset="0"/>
            </a:endParaRPr>
          </a:p>
          <a:p>
            <a:pPr>
              <a:lnSpc>
                <a:spcPct val="110000"/>
              </a:lnSpc>
            </a:pPr>
            <a:r>
              <a:rPr lang="ru-RU" sz="3200" dirty="0" smtClean="0">
                <a:latin typeface="Arial" charset="0"/>
              </a:rPr>
              <a:t> ВЫ </a:t>
            </a:r>
            <a:r>
              <a:rPr lang="ru-RU" sz="3200" b="1" dirty="0" smtClean="0">
                <a:latin typeface="Arial" charset="0"/>
              </a:rPr>
              <a:t>назначаете опекуна</a:t>
            </a:r>
            <a:endParaRPr lang="en-US" sz="3200" b="1" dirty="0">
              <a:latin typeface="Arial" charset="0"/>
            </a:endParaRPr>
          </a:p>
          <a:p>
            <a:pPr>
              <a:lnSpc>
                <a:spcPct val="110000"/>
              </a:lnSpc>
            </a:pPr>
            <a:r>
              <a:rPr lang="ru-RU" sz="3200" dirty="0" smtClean="0">
                <a:latin typeface="Arial" charset="0"/>
              </a:rPr>
              <a:t> ВЫ </a:t>
            </a:r>
            <a:r>
              <a:rPr lang="ru-RU" sz="3200" b="1" dirty="0" smtClean="0">
                <a:latin typeface="Arial" charset="0"/>
              </a:rPr>
              <a:t>назначаете исполнителя завещания</a:t>
            </a:r>
            <a:endParaRPr lang="en-US" sz="3200" b="1" dirty="0">
              <a:latin typeface="Arial" charset="0"/>
            </a:endParaRPr>
          </a:p>
          <a:p>
            <a:pPr>
              <a:lnSpc>
                <a:spcPct val="110000"/>
              </a:lnSpc>
            </a:pPr>
            <a:r>
              <a:rPr lang="ru-RU" sz="3200" dirty="0" smtClean="0">
                <a:latin typeface="Arial" charset="0"/>
              </a:rPr>
              <a:t> ВЫ </a:t>
            </a:r>
            <a:r>
              <a:rPr lang="ru-RU" sz="3200" b="1" dirty="0" smtClean="0">
                <a:latin typeface="Arial" charset="0"/>
              </a:rPr>
              <a:t>можете создать трасты</a:t>
            </a:r>
            <a:endParaRPr lang="en-US" sz="3200" b="1" dirty="0">
              <a:latin typeface="Arial" charset="0"/>
            </a:endParaRPr>
          </a:p>
          <a:p>
            <a:pPr>
              <a:lnSpc>
                <a:spcPct val="110000"/>
              </a:lnSpc>
            </a:pPr>
            <a:r>
              <a:rPr lang="ru-RU" sz="3200" dirty="0" smtClean="0">
                <a:latin typeface="Arial" charset="0"/>
              </a:rPr>
              <a:t> ВЫ можете жертвовать на благотворительность</a:t>
            </a:r>
            <a:endParaRPr lang="en-US" sz="3200" b="1" dirty="0">
              <a:latin typeface="Arial" charset="0"/>
            </a:endParaRPr>
          </a:p>
        </p:txBody>
      </p:sp>
      <p:grpSp>
        <p:nvGrpSpPr>
          <p:cNvPr id="2" name="Group 4"/>
          <p:cNvGrpSpPr>
            <a:grpSpLocks/>
          </p:cNvGrpSpPr>
          <p:nvPr/>
        </p:nvGrpSpPr>
        <p:grpSpPr bwMode="auto">
          <a:xfrm>
            <a:off x="6943725" y="1765300"/>
            <a:ext cx="1531938" cy="2405063"/>
            <a:chOff x="4374" y="1112"/>
            <a:chExt cx="965" cy="1515"/>
          </a:xfrm>
        </p:grpSpPr>
        <p:sp>
          <p:nvSpPr>
            <p:cNvPr id="156677" name="Freeform 5"/>
            <p:cNvSpPr>
              <a:spLocks/>
            </p:cNvSpPr>
            <p:nvPr/>
          </p:nvSpPr>
          <p:spPr bwMode="auto">
            <a:xfrm>
              <a:off x="4886" y="1244"/>
              <a:ext cx="215" cy="446"/>
            </a:xfrm>
            <a:custGeom>
              <a:avLst/>
              <a:gdLst/>
              <a:ahLst/>
              <a:cxnLst>
                <a:cxn ang="0">
                  <a:pos x="212" y="438"/>
                </a:cxn>
                <a:cxn ang="0">
                  <a:pos x="208" y="428"/>
                </a:cxn>
                <a:cxn ang="0">
                  <a:pos x="204" y="418"/>
                </a:cxn>
                <a:cxn ang="0">
                  <a:pos x="201" y="408"/>
                </a:cxn>
                <a:cxn ang="0">
                  <a:pos x="196" y="398"/>
                </a:cxn>
                <a:cxn ang="0">
                  <a:pos x="193" y="387"/>
                </a:cxn>
                <a:cxn ang="0">
                  <a:pos x="188" y="377"/>
                </a:cxn>
                <a:cxn ang="0">
                  <a:pos x="185" y="366"/>
                </a:cxn>
                <a:cxn ang="0">
                  <a:pos x="180" y="356"/>
                </a:cxn>
                <a:cxn ang="0">
                  <a:pos x="176" y="346"/>
                </a:cxn>
                <a:cxn ang="0">
                  <a:pos x="172" y="337"/>
                </a:cxn>
                <a:cxn ang="0">
                  <a:pos x="167" y="325"/>
                </a:cxn>
                <a:cxn ang="0">
                  <a:pos x="164" y="315"/>
                </a:cxn>
                <a:cxn ang="0">
                  <a:pos x="159" y="306"/>
                </a:cxn>
                <a:cxn ang="0">
                  <a:pos x="156" y="297"/>
                </a:cxn>
                <a:cxn ang="0">
                  <a:pos x="152" y="288"/>
                </a:cxn>
                <a:cxn ang="0">
                  <a:pos x="147" y="275"/>
                </a:cxn>
                <a:cxn ang="0">
                  <a:pos x="143" y="266"/>
                </a:cxn>
                <a:cxn ang="0">
                  <a:pos x="140" y="256"/>
                </a:cxn>
                <a:cxn ang="0">
                  <a:pos x="136" y="247"/>
                </a:cxn>
                <a:cxn ang="0">
                  <a:pos x="132" y="238"/>
                </a:cxn>
                <a:cxn ang="0">
                  <a:pos x="129" y="229"/>
                </a:cxn>
                <a:cxn ang="0">
                  <a:pos x="126" y="219"/>
                </a:cxn>
                <a:cxn ang="0">
                  <a:pos x="123" y="209"/>
                </a:cxn>
                <a:cxn ang="0">
                  <a:pos x="120" y="200"/>
                </a:cxn>
                <a:cxn ang="0">
                  <a:pos x="117" y="190"/>
                </a:cxn>
                <a:cxn ang="0">
                  <a:pos x="114" y="181"/>
                </a:cxn>
                <a:cxn ang="0">
                  <a:pos x="111" y="171"/>
                </a:cxn>
                <a:cxn ang="0">
                  <a:pos x="109" y="162"/>
                </a:cxn>
                <a:cxn ang="0">
                  <a:pos x="106" y="152"/>
                </a:cxn>
                <a:cxn ang="0">
                  <a:pos x="104" y="142"/>
                </a:cxn>
                <a:cxn ang="0">
                  <a:pos x="102" y="132"/>
                </a:cxn>
                <a:cxn ang="0">
                  <a:pos x="100" y="122"/>
                </a:cxn>
                <a:cxn ang="0">
                  <a:pos x="99" y="112"/>
                </a:cxn>
                <a:cxn ang="0">
                  <a:pos x="97" y="101"/>
                </a:cxn>
                <a:cxn ang="0">
                  <a:pos x="96" y="91"/>
                </a:cxn>
                <a:cxn ang="0">
                  <a:pos x="95" y="81"/>
                </a:cxn>
                <a:cxn ang="0">
                  <a:pos x="94" y="70"/>
                </a:cxn>
                <a:cxn ang="0">
                  <a:pos x="94" y="60"/>
                </a:cxn>
                <a:cxn ang="0">
                  <a:pos x="94" y="49"/>
                </a:cxn>
                <a:cxn ang="0">
                  <a:pos x="94" y="38"/>
                </a:cxn>
                <a:cxn ang="0">
                  <a:pos x="94" y="27"/>
                </a:cxn>
                <a:cxn ang="0">
                  <a:pos x="60" y="0"/>
                </a:cxn>
                <a:cxn ang="0">
                  <a:pos x="17" y="18"/>
                </a:cxn>
                <a:cxn ang="0">
                  <a:pos x="0" y="54"/>
                </a:cxn>
              </a:cxnLst>
              <a:rect l="0" t="0" r="r" b="b"/>
              <a:pathLst>
                <a:path w="215" h="446">
                  <a:moveTo>
                    <a:pt x="214" y="445"/>
                  </a:moveTo>
                  <a:lnTo>
                    <a:pt x="213" y="442"/>
                  </a:lnTo>
                  <a:lnTo>
                    <a:pt x="212" y="438"/>
                  </a:lnTo>
                  <a:lnTo>
                    <a:pt x="210" y="435"/>
                  </a:lnTo>
                  <a:lnTo>
                    <a:pt x="209" y="431"/>
                  </a:lnTo>
                  <a:lnTo>
                    <a:pt x="208" y="428"/>
                  </a:lnTo>
                  <a:lnTo>
                    <a:pt x="207" y="425"/>
                  </a:lnTo>
                  <a:lnTo>
                    <a:pt x="205" y="422"/>
                  </a:lnTo>
                  <a:lnTo>
                    <a:pt x="204" y="418"/>
                  </a:lnTo>
                  <a:lnTo>
                    <a:pt x="203" y="414"/>
                  </a:lnTo>
                  <a:lnTo>
                    <a:pt x="202" y="411"/>
                  </a:lnTo>
                  <a:lnTo>
                    <a:pt x="201" y="408"/>
                  </a:lnTo>
                  <a:lnTo>
                    <a:pt x="199" y="404"/>
                  </a:lnTo>
                  <a:lnTo>
                    <a:pt x="198" y="401"/>
                  </a:lnTo>
                  <a:lnTo>
                    <a:pt x="196" y="398"/>
                  </a:lnTo>
                  <a:lnTo>
                    <a:pt x="195" y="394"/>
                  </a:lnTo>
                  <a:lnTo>
                    <a:pt x="194" y="390"/>
                  </a:lnTo>
                  <a:lnTo>
                    <a:pt x="193" y="387"/>
                  </a:lnTo>
                  <a:lnTo>
                    <a:pt x="191" y="383"/>
                  </a:lnTo>
                  <a:lnTo>
                    <a:pt x="190" y="380"/>
                  </a:lnTo>
                  <a:lnTo>
                    <a:pt x="188" y="377"/>
                  </a:lnTo>
                  <a:lnTo>
                    <a:pt x="187" y="373"/>
                  </a:lnTo>
                  <a:lnTo>
                    <a:pt x="186" y="370"/>
                  </a:lnTo>
                  <a:lnTo>
                    <a:pt x="185" y="366"/>
                  </a:lnTo>
                  <a:lnTo>
                    <a:pt x="183" y="363"/>
                  </a:lnTo>
                  <a:lnTo>
                    <a:pt x="182" y="359"/>
                  </a:lnTo>
                  <a:lnTo>
                    <a:pt x="180" y="356"/>
                  </a:lnTo>
                  <a:lnTo>
                    <a:pt x="179" y="353"/>
                  </a:lnTo>
                  <a:lnTo>
                    <a:pt x="178" y="349"/>
                  </a:lnTo>
                  <a:lnTo>
                    <a:pt x="176" y="346"/>
                  </a:lnTo>
                  <a:lnTo>
                    <a:pt x="175" y="343"/>
                  </a:lnTo>
                  <a:lnTo>
                    <a:pt x="173" y="340"/>
                  </a:lnTo>
                  <a:lnTo>
                    <a:pt x="172" y="337"/>
                  </a:lnTo>
                  <a:lnTo>
                    <a:pt x="170" y="331"/>
                  </a:lnTo>
                  <a:lnTo>
                    <a:pt x="169" y="328"/>
                  </a:lnTo>
                  <a:lnTo>
                    <a:pt x="167" y="325"/>
                  </a:lnTo>
                  <a:lnTo>
                    <a:pt x="166" y="321"/>
                  </a:lnTo>
                  <a:lnTo>
                    <a:pt x="165" y="318"/>
                  </a:lnTo>
                  <a:lnTo>
                    <a:pt x="164" y="315"/>
                  </a:lnTo>
                  <a:lnTo>
                    <a:pt x="162" y="312"/>
                  </a:lnTo>
                  <a:lnTo>
                    <a:pt x="161" y="309"/>
                  </a:lnTo>
                  <a:lnTo>
                    <a:pt x="159" y="306"/>
                  </a:lnTo>
                  <a:lnTo>
                    <a:pt x="158" y="303"/>
                  </a:lnTo>
                  <a:lnTo>
                    <a:pt x="157" y="300"/>
                  </a:lnTo>
                  <a:lnTo>
                    <a:pt x="156" y="297"/>
                  </a:lnTo>
                  <a:lnTo>
                    <a:pt x="154" y="294"/>
                  </a:lnTo>
                  <a:lnTo>
                    <a:pt x="153" y="291"/>
                  </a:lnTo>
                  <a:lnTo>
                    <a:pt x="152" y="288"/>
                  </a:lnTo>
                  <a:lnTo>
                    <a:pt x="149" y="282"/>
                  </a:lnTo>
                  <a:lnTo>
                    <a:pt x="148" y="278"/>
                  </a:lnTo>
                  <a:lnTo>
                    <a:pt x="147" y="275"/>
                  </a:lnTo>
                  <a:lnTo>
                    <a:pt x="146" y="272"/>
                  </a:lnTo>
                  <a:lnTo>
                    <a:pt x="144" y="269"/>
                  </a:lnTo>
                  <a:lnTo>
                    <a:pt x="143" y="266"/>
                  </a:lnTo>
                  <a:lnTo>
                    <a:pt x="142" y="263"/>
                  </a:lnTo>
                  <a:lnTo>
                    <a:pt x="141" y="260"/>
                  </a:lnTo>
                  <a:lnTo>
                    <a:pt x="140" y="256"/>
                  </a:lnTo>
                  <a:lnTo>
                    <a:pt x="138" y="253"/>
                  </a:lnTo>
                  <a:lnTo>
                    <a:pt x="137" y="250"/>
                  </a:lnTo>
                  <a:lnTo>
                    <a:pt x="136" y="247"/>
                  </a:lnTo>
                  <a:lnTo>
                    <a:pt x="135" y="244"/>
                  </a:lnTo>
                  <a:lnTo>
                    <a:pt x="134" y="241"/>
                  </a:lnTo>
                  <a:lnTo>
                    <a:pt x="132" y="238"/>
                  </a:lnTo>
                  <a:lnTo>
                    <a:pt x="132" y="235"/>
                  </a:lnTo>
                  <a:lnTo>
                    <a:pt x="130" y="231"/>
                  </a:lnTo>
                  <a:lnTo>
                    <a:pt x="129" y="229"/>
                  </a:lnTo>
                  <a:lnTo>
                    <a:pt x="128" y="225"/>
                  </a:lnTo>
                  <a:lnTo>
                    <a:pt x="127" y="222"/>
                  </a:lnTo>
                  <a:lnTo>
                    <a:pt x="126" y="219"/>
                  </a:lnTo>
                  <a:lnTo>
                    <a:pt x="125" y="216"/>
                  </a:lnTo>
                  <a:lnTo>
                    <a:pt x="124" y="213"/>
                  </a:lnTo>
                  <a:lnTo>
                    <a:pt x="123" y="209"/>
                  </a:lnTo>
                  <a:lnTo>
                    <a:pt x="122" y="207"/>
                  </a:lnTo>
                  <a:lnTo>
                    <a:pt x="121" y="204"/>
                  </a:lnTo>
                  <a:lnTo>
                    <a:pt x="120" y="200"/>
                  </a:lnTo>
                  <a:lnTo>
                    <a:pt x="119" y="197"/>
                  </a:lnTo>
                  <a:lnTo>
                    <a:pt x="118" y="194"/>
                  </a:lnTo>
                  <a:lnTo>
                    <a:pt x="117" y="190"/>
                  </a:lnTo>
                  <a:lnTo>
                    <a:pt x="115" y="187"/>
                  </a:lnTo>
                  <a:lnTo>
                    <a:pt x="115" y="184"/>
                  </a:lnTo>
                  <a:lnTo>
                    <a:pt x="114" y="181"/>
                  </a:lnTo>
                  <a:lnTo>
                    <a:pt x="113" y="178"/>
                  </a:lnTo>
                  <a:lnTo>
                    <a:pt x="112" y="175"/>
                  </a:lnTo>
                  <a:lnTo>
                    <a:pt x="111" y="171"/>
                  </a:lnTo>
                  <a:lnTo>
                    <a:pt x="110" y="168"/>
                  </a:lnTo>
                  <a:lnTo>
                    <a:pt x="109" y="165"/>
                  </a:lnTo>
                  <a:lnTo>
                    <a:pt x="109" y="162"/>
                  </a:lnTo>
                  <a:lnTo>
                    <a:pt x="108" y="158"/>
                  </a:lnTo>
                  <a:lnTo>
                    <a:pt x="107" y="155"/>
                  </a:lnTo>
                  <a:lnTo>
                    <a:pt x="106" y="152"/>
                  </a:lnTo>
                  <a:lnTo>
                    <a:pt x="105" y="148"/>
                  </a:lnTo>
                  <a:lnTo>
                    <a:pt x="105" y="145"/>
                  </a:lnTo>
                  <a:lnTo>
                    <a:pt x="104" y="142"/>
                  </a:lnTo>
                  <a:lnTo>
                    <a:pt x="103" y="139"/>
                  </a:lnTo>
                  <a:lnTo>
                    <a:pt x="103" y="135"/>
                  </a:lnTo>
                  <a:lnTo>
                    <a:pt x="102" y="132"/>
                  </a:lnTo>
                  <a:lnTo>
                    <a:pt x="101" y="129"/>
                  </a:lnTo>
                  <a:lnTo>
                    <a:pt x="101" y="125"/>
                  </a:lnTo>
                  <a:lnTo>
                    <a:pt x="100" y="122"/>
                  </a:lnTo>
                  <a:lnTo>
                    <a:pt x="100" y="118"/>
                  </a:lnTo>
                  <a:lnTo>
                    <a:pt x="99" y="115"/>
                  </a:lnTo>
                  <a:lnTo>
                    <a:pt x="99" y="112"/>
                  </a:lnTo>
                  <a:lnTo>
                    <a:pt x="98" y="108"/>
                  </a:lnTo>
                  <a:lnTo>
                    <a:pt x="98" y="105"/>
                  </a:lnTo>
                  <a:lnTo>
                    <a:pt x="97" y="101"/>
                  </a:lnTo>
                  <a:lnTo>
                    <a:pt x="97" y="98"/>
                  </a:lnTo>
                  <a:lnTo>
                    <a:pt x="97" y="95"/>
                  </a:lnTo>
                  <a:lnTo>
                    <a:pt x="96" y="91"/>
                  </a:lnTo>
                  <a:lnTo>
                    <a:pt x="96" y="88"/>
                  </a:lnTo>
                  <a:lnTo>
                    <a:pt x="95" y="84"/>
                  </a:lnTo>
                  <a:lnTo>
                    <a:pt x="95" y="81"/>
                  </a:lnTo>
                  <a:lnTo>
                    <a:pt x="95" y="77"/>
                  </a:lnTo>
                  <a:lnTo>
                    <a:pt x="95" y="74"/>
                  </a:lnTo>
                  <a:lnTo>
                    <a:pt x="94" y="70"/>
                  </a:lnTo>
                  <a:lnTo>
                    <a:pt x="94" y="67"/>
                  </a:lnTo>
                  <a:lnTo>
                    <a:pt x="94" y="63"/>
                  </a:lnTo>
                  <a:lnTo>
                    <a:pt x="94" y="60"/>
                  </a:lnTo>
                  <a:lnTo>
                    <a:pt x="94" y="56"/>
                  </a:lnTo>
                  <a:lnTo>
                    <a:pt x="94" y="52"/>
                  </a:lnTo>
                  <a:lnTo>
                    <a:pt x="94" y="49"/>
                  </a:lnTo>
                  <a:lnTo>
                    <a:pt x="94" y="45"/>
                  </a:lnTo>
                  <a:lnTo>
                    <a:pt x="94" y="41"/>
                  </a:lnTo>
                  <a:lnTo>
                    <a:pt x="94" y="38"/>
                  </a:lnTo>
                  <a:lnTo>
                    <a:pt x="94" y="34"/>
                  </a:lnTo>
                  <a:lnTo>
                    <a:pt x="94" y="30"/>
                  </a:lnTo>
                  <a:lnTo>
                    <a:pt x="94" y="27"/>
                  </a:lnTo>
                  <a:lnTo>
                    <a:pt x="94" y="23"/>
                  </a:lnTo>
                  <a:lnTo>
                    <a:pt x="77" y="7"/>
                  </a:lnTo>
                  <a:lnTo>
                    <a:pt x="60" y="0"/>
                  </a:lnTo>
                  <a:lnTo>
                    <a:pt x="44" y="1"/>
                  </a:lnTo>
                  <a:lnTo>
                    <a:pt x="29" y="8"/>
                  </a:lnTo>
                  <a:lnTo>
                    <a:pt x="17" y="18"/>
                  </a:lnTo>
                  <a:lnTo>
                    <a:pt x="8" y="30"/>
                  </a:lnTo>
                  <a:lnTo>
                    <a:pt x="2" y="43"/>
                  </a:lnTo>
                  <a:lnTo>
                    <a:pt x="0" y="54"/>
                  </a:lnTo>
                  <a:lnTo>
                    <a:pt x="74" y="323"/>
                  </a:lnTo>
                  <a:lnTo>
                    <a:pt x="214" y="445"/>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78" name="Freeform 6"/>
            <p:cNvSpPr>
              <a:spLocks/>
            </p:cNvSpPr>
            <p:nvPr/>
          </p:nvSpPr>
          <p:spPr bwMode="auto">
            <a:xfrm>
              <a:off x="4784" y="1156"/>
              <a:ext cx="374" cy="617"/>
            </a:xfrm>
            <a:custGeom>
              <a:avLst/>
              <a:gdLst/>
              <a:ahLst/>
              <a:cxnLst>
                <a:cxn ang="0">
                  <a:pos x="372" y="616"/>
                </a:cxn>
                <a:cxn ang="0">
                  <a:pos x="373" y="606"/>
                </a:cxn>
                <a:cxn ang="0">
                  <a:pos x="373" y="595"/>
                </a:cxn>
                <a:cxn ang="0">
                  <a:pos x="372" y="584"/>
                </a:cxn>
                <a:cxn ang="0">
                  <a:pos x="369" y="572"/>
                </a:cxn>
                <a:cxn ang="0">
                  <a:pos x="363" y="561"/>
                </a:cxn>
                <a:cxn ang="0">
                  <a:pos x="356" y="552"/>
                </a:cxn>
                <a:cxn ang="0">
                  <a:pos x="345" y="545"/>
                </a:cxn>
                <a:cxn ang="0">
                  <a:pos x="330" y="540"/>
                </a:cxn>
                <a:cxn ang="0">
                  <a:pos x="304" y="512"/>
                </a:cxn>
                <a:cxn ang="0">
                  <a:pos x="280" y="482"/>
                </a:cxn>
                <a:cxn ang="0">
                  <a:pos x="256" y="451"/>
                </a:cxn>
                <a:cxn ang="0">
                  <a:pos x="236" y="419"/>
                </a:cxn>
                <a:cxn ang="0">
                  <a:pos x="197" y="353"/>
                </a:cxn>
                <a:cxn ang="0">
                  <a:pos x="164" y="285"/>
                </a:cxn>
                <a:cxn ang="0">
                  <a:pos x="135" y="216"/>
                </a:cxn>
                <a:cxn ang="0">
                  <a:pos x="115" y="144"/>
                </a:cxn>
                <a:cxn ang="0">
                  <a:pos x="101" y="72"/>
                </a:cxn>
                <a:cxn ang="0">
                  <a:pos x="92" y="0"/>
                </a:cxn>
                <a:cxn ang="0">
                  <a:pos x="62" y="1"/>
                </a:cxn>
                <a:cxn ang="0">
                  <a:pos x="39" y="8"/>
                </a:cxn>
                <a:cxn ang="0">
                  <a:pos x="22" y="21"/>
                </a:cxn>
                <a:cxn ang="0">
                  <a:pos x="11" y="36"/>
                </a:cxn>
                <a:cxn ang="0">
                  <a:pos x="3" y="54"/>
                </a:cxn>
                <a:cxn ang="0">
                  <a:pos x="0" y="71"/>
                </a:cxn>
                <a:cxn ang="0">
                  <a:pos x="0" y="87"/>
                </a:cxn>
                <a:cxn ang="0">
                  <a:pos x="1" y="98"/>
                </a:cxn>
                <a:cxn ang="0">
                  <a:pos x="153" y="515"/>
                </a:cxn>
                <a:cxn ang="0">
                  <a:pos x="372" y="616"/>
                </a:cxn>
              </a:cxnLst>
              <a:rect l="0" t="0" r="r" b="b"/>
              <a:pathLst>
                <a:path w="374" h="617">
                  <a:moveTo>
                    <a:pt x="372" y="616"/>
                  </a:moveTo>
                  <a:lnTo>
                    <a:pt x="373" y="606"/>
                  </a:lnTo>
                  <a:lnTo>
                    <a:pt x="373" y="595"/>
                  </a:lnTo>
                  <a:lnTo>
                    <a:pt x="372" y="584"/>
                  </a:lnTo>
                  <a:lnTo>
                    <a:pt x="369" y="572"/>
                  </a:lnTo>
                  <a:lnTo>
                    <a:pt x="363" y="561"/>
                  </a:lnTo>
                  <a:lnTo>
                    <a:pt x="356" y="552"/>
                  </a:lnTo>
                  <a:lnTo>
                    <a:pt x="345" y="545"/>
                  </a:lnTo>
                  <a:lnTo>
                    <a:pt x="330" y="540"/>
                  </a:lnTo>
                  <a:lnTo>
                    <a:pt x="304" y="512"/>
                  </a:lnTo>
                  <a:lnTo>
                    <a:pt x="280" y="482"/>
                  </a:lnTo>
                  <a:lnTo>
                    <a:pt x="256" y="451"/>
                  </a:lnTo>
                  <a:lnTo>
                    <a:pt x="236" y="419"/>
                  </a:lnTo>
                  <a:lnTo>
                    <a:pt x="197" y="353"/>
                  </a:lnTo>
                  <a:lnTo>
                    <a:pt x="164" y="285"/>
                  </a:lnTo>
                  <a:lnTo>
                    <a:pt x="135" y="216"/>
                  </a:lnTo>
                  <a:lnTo>
                    <a:pt x="115" y="144"/>
                  </a:lnTo>
                  <a:lnTo>
                    <a:pt x="101" y="72"/>
                  </a:lnTo>
                  <a:lnTo>
                    <a:pt x="92" y="0"/>
                  </a:lnTo>
                  <a:lnTo>
                    <a:pt x="62" y="1"/>
                  </a:lnTo>
                  <a:lnTo>
                    <a:pt x="39" y="8"/>
                  </a:lnTo>
                  <a:lnTo>
                    <a:pt x="22" y="21"/>
                  </a:lnTo>
                  <a:lnTo>
                    <a:pt x="11" y="36"/>
                  </a:lnTo>
                  <a:lnTo>
                    <a:pt x="3" y="54"/>
                  </a:lnTo>
                  <a:lnTo>
                    <a:pt x="0" y="71"/>
                  </a:lnTo>
                  <a:lnTo>
                    <a:pt x="0" y="87"/>
                  </a:lnTo>
                  <a:lnTo>
                    <a:pt x="1" y="98"/>
                  </a:lnTo>
                  <a:lnTo>
                    <a:pt x="153" y="515"/>
                  </a:lnTo>
                  <a:lnTo>
                    <a:pt x="372" y="616"/>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79" name="Freeform 7"/>
            <p:cNvSpPr>
              <a:spLocks/>
            </p:cNvSpPr>
            <p:nvPr/>
          </p:nvSpPr>
          <p:spPr bwMode="auto">
            <a:xfrm>
              <a:off x="4374" y="1112"/>
              <a:ext cx="965" cy="1515"/>
            </a:xfrm>
            <a:custGeom>
              <a:avLst/>
              <a:gdLst/>
              <a:ahLst/>
              <a:cxnLst>
                <a:cxn ang="0">
                  <a:pos x="927" y="1513"/>
                </a:cxn>
                <a:cxn ang="0">
                  <a:pos x="868" y="1502"/>
                </a:cxn>
                <a:cxn ang="0">
                  <a:pos x="815" y="1456"/>
                </a:cxn>
                <a:cxn ang="0">
                  <a:pos x="647" y="1440"/>
                </a:cxn>
                <a:cxn ang="0">
                  <a:pos x="507" y="1362"/>
                </a:cxn>
                <a:cxn ang="0">
                  <a:pos x="352" y="1218"/>
                </a:cxn>
                <a:cxn ang="0">
                  <a:pos x="233" y="1189"/>
                </a:cxn>
                <a:cxn ang="0">
                  <a:pos x="126" y="1135"/>
                </a:cxn>
                <a:cxn ang="0">
                  <a:pos x="0" y="974"/>
                </a:cxn>
                <a:cxn ang="0">
                  <a:pos x="7" y="918"/>
                </a:cxn>
                <a:cxn ang="0">
                  <a:pos x="53" y="878"/>
                </a:cxn>
                <a:cxn ang="0">
                  <a:pos x="120" y="882"/>
                </a:cxn>
                <a:cxn ang="0">
                  <a:pos x="177" y="898"/>
                </a:cxn>
                <a:cxn ang="0">
                  <a:pos x="238" y="923"/>
                </a:cxn>
                <a:cxn ang="0">
                  <a:pos x="295" y="963"/>
                </a:cxn>
                <a:cxn ang="0">
                  <a:pos x="346" y="1004"/>
                </a:cxn>
                <a:cxn ang="0">
                  <a:pos x="445" y="1034"/>
                </a:cxn>
                <a:cxn ang="0">
                  <a:pos x="535" y="1009"/>
                </a:cxn>
                <a:cxn ang="0">
                  <a:pos x="560" y="995"/>
                </a:cxn>
                <a:cxn ang="0">
                  <a:pos x="581" y="976"/>
                </a:cxn>
                <a:cxn ang="0">
                  <a:pos x="590" y="825"/>
                </a:cxn>
                <a:cxn ang="0">
                  <a:pos x="518" y="812"/>
                </a:cxn>
                <a:cxn ang="0">
                  <a:pos x="457" y="763"/>
                </a:cxn>
                <a:cxn ang="0">
                  <a:pos x="414" y="734"/>
                </a:cxn>
                <a:cxn ang="0">
                  <a:pos x="366" y="764"/>
                </a:cxn>
                <a:cxn ang="0">
                  <a:pos x="302" y="765"/>
                </a:cxn>
                <a:cxn ang="0">
                  <a:pos x="287" y="799"/>
                </a:cxn>
                <a:cxn ang="0">
                  <a:pos x="291" y="865"/>
                </a:cxn>
                <a:cxn ang="0">
                  <a:pos x="233" y="920"/>
                </a:cxn>
                <a:cxn ang="0">
                  <a:pos x="125" y="758"/>
                </a:cxn>
                <a:cxn ang="0">
                  <a:pos x="113" y="728"/>
                </a:cxn>
                <a:cxn ang="0">
                  <a:pos x="121" y="692"/>
                </a:cxn>
                <a:cxn ang="0">
                  <a:pos x="187" y="659"/>
                </a:cxn>
                <a:cxn ang="0">
                  <a:pos x="270" y="605"/>
                </a:cxn>
                <a:cxn ang="0">
                  <a:pos x="349" y="533"/>
                </a:cxn>
                <a:cxn ang="0">
                  <a:pos x="355" y="414"/>
                </a:cxn>
                <a:cxn ang="0">
                  <a:pos x="315" y="341"/>
                </a:cxn>
                <a:cxn ang="0">
                  <a:pos x="314" y="266"/>
                </a:cxn>
                <a:cxn ang="0">
                  <a:pos x="272" y="200"/>
                </a:cxn>
                <a:cxn ang="0">
                  <a:pos x="233" y="124"/>
                </a:cxn>
                <a:cxn ang="0">
                  <a:pos x="229" y="40"/>
                </a:cxn>
                <a:cxn ang="0">
                  <a:pos x="238" y="12"/>
                </a:cxn>
                <a:cxn ang="0">
                  <a:pos x="259" y="0"/>
                </a:cxn>
                <a:cxn ang="0">
                  <a:pos x="379" y="94"/>
                </a:cxn>
                <a:cxn ang="0">
                  <a:pos x="425" y="164"/>
                </a:cxn>
                <a:cxn ang="0">
                  <a:pos x="624" y="537"/>
                </a:cxn>
                <a:cxn ang="0">
                  <a:pos x="716" y="600"/>
                </a:cxn>
                <a:cxn ang="0">
                  <a:pos x="794" y="660"/>
                </a:cxn>
                <a:cxn ang="0">
                  <a:pos x="821" y="757"/>
                </a:cxn>
                <a:cxn ang="0">
                  <a:pos x="855" y="853"/>
                </a:cxn>
                <a:cxn ang="0">
                  <a:pos x="878" y="954"/>
                </a:cxn>
                <a:cxn ang="0">
                  <a:pos x="901" y="1045"/>
                </a:cxn>
                <a:cxn ang="0">
                  <a:pos x="929" y="1112"/>
                </a:cxn>
                <a:cxn ang="0">
                  <a:pos x="964" y="1139"/>
                </a:cxn>
              </a:cxnLst>
              <a:rect l="0" t="0" r="r" b="b"/>
              <a:pathLst>
                <a:path w="965" h="1515">
                  <a:moveTo>
                    <a:pt x="964" y="1507"/>
                  </a:moveTo>
                  <a:lnTo>
                    <a:pt x="946" y="1513"/>
                  </a:lnTo>
                  <a:lnTo>
                    <a:pt x="927" y="1513"/>
                  </a:lnTo>
                  <a:lnTo>
                    <a:pt x="908" y="1514"/>
                  </a:lnTo>
                  <a:lnTo>
                    <a:pt x="888" y="1510"/>
                  </a:lnTo>
                  <a:lnTo>
                    <a:pt x="868" y="1502"/>
                  </a:lnTo>
                  <a:lnTo>
                    <a:pt x="849" y="1490"/>
                  </a:lnTo>
                  <a:lnTo>
                    <a:pt x="831" y="1475"/>
                  </a:lnTo>
                  <a:lnTo>
                    <a:pt x="815" y="1456"/>
                  </a:lnTo>
                  <a:lnTo>
                    <a:pt x="751" y="1454"/>
                  </a:lnTo>
                  <a:lnTo>
                    <a:pt x="695" y="1449"/>
                  </a:lnTo>
                  <a:lnTo>
                    <a:pt x="647" y="1440"/>
                  </a:lnTo>
                  <a:lnTo>
                    <a:pt x="601" y="1425"/>
                  </a:lnTo>
                  <a:lnTo>
                    <a:pt x="555" y="1400"/>
                  </a:lnTo>
                  <a:lnTo>
                    <a:pt x="507" y="1362"/>
                  </a:lnTo>
                  <a:lnTo>
                    <a:pt x="451" y="1310"/>
                  </a:lnTo>
                  <a:lnTo>
                    <a:pt x="387" y="1239"/>
                  </a:lnTo>
                  <a:lnTo>
                    <a:pt x="352" y="1218"/>
                  </a:lnTo>
                  <a:lnTo>
                    <a:pt x="318" y="1203"/>
                  </a:lnTo>
                  <a:lnTo>
                    <a:pt x="280" y="1194"/>
                  </a:lnTo>
                  <a:lnTo>
                    <a:pt x="233" y="1189"/>
                  </a:lnTo>
                  <a:lnTo>
                    <a:pt x="193" y="1178"/>
                  </a:lnTo>
                  <a:lnTo>
                    <a:pt x="155" y="1160"/>
                  </a:lnTo>
                  <a:lnTo>
                    <a:pt x="126" y="1135"/>
                  </a:lnTo>
                  <a:lnTo>
                    <a:pt x="109" y="1105"/>
                  </a:lnTo>
                  <a:lnTo>
                    <a:pt x="5" y="988"/>
                  </a:lnTo>
                  <a:lnTo>
                    <a:pt x="0" y="974"/>
                  </a:lnTo>
                  <a:lnTo>
                    <a:pt x="0" y="956"/>
                  </a:lnTo>
                  <a:lnTo>
                    <a:pt x="1" y="937"/>
                  </a:lnTo>
                  <a:lnTo>
                    <a:pt x="7" y="918"/>
                  </a:lnTo>
                  <a:lnTo>
                    <a:pt x="19" y="901"/>
                  </a:lnTo>
                  <a:lnTo>
                    <a:pt x="34" y="887"/>
                  </a:lnTo>
                  <a:lnTo>
                    <a:pt x="53" y="878"/>
                  </a:lnTo>
                  <a:lnTo>
                    <a:pt x="76" y="875"/>
                  </a:lnTo>
                  <a:lnTo>
                    <a:pt x="98" y="879"/>
                  </a:lnTo>
                  <a:lnTo>
                    <a:pt x="120" y="882"/>
                  </a:lnTo>
                  <a:lnTo>
                    <a:pt x="140" y="887"/>
                  </a:lnTo>
                  <a:lnTo>
                    <a:pt x="164" y="893"/>
                  </a:lnTo>
                  <a:lnTo>
                    <a:pt x="177" y="898"/>
                  </a:lnTo>
                  <a:lnTo>
                    <a:pt x="199" y="906"/>
                  </a:lnTo>
                  <a:lnTo>
                    <a:pt x="219" y="913"/>
                  </a:lnTo>
                  <a:lnTo>
                    <a:pt x="238" y="923"/>
                  </a:lnTo>
                  <a:lnTo>
                    <a:pt x="260" y="941"/>
                  </a:lnTo>
                  <a:lnTo>
                    <a:pt x="278" y="952"/>
                  </a:lnTo>
                  <a:lnTo>
                    <a:pt x="295" y="963"/>
                  </a:lnTo>
                  <a:lnTo>
                    <a:pt x="312" y="976"/>
                  </a:lnTo>
                  <a:lnTo>
                    <a:pt x="329" y="990"/>
                  </a:lnTo>
                  <a:lnTo>
                    <a:pt x="346" y="1004"/>
                  </a:lnTo>
                  <a:lnTo>
                    <a:pt x="362" y="1019"/>
                  </a:lnTo>
                  <a:lnTo>
                    <a:pt x="379" y="1035"/>
                  </a:lnTo>
                  <a:lnTo>
                    <a:pt x="445" y="1034"/>
                  </a:lnTo>
                  <a:lnTo>
                    <a:pt x="490" y="1026"/>
                  </a:lnTo>
                  <a:lnTo>
                    <a:pt x="533" y="1010"/>
                  </a:lnTo>
                  <a:lnTo>
                    <a:pt x="535" y="1009"/>
                  </a:lnTo>
                  <a:lnTo>
                    <a:pt x="543" y="1006"/>
                  </a:lnTo>
                  <a:lnTo>
                    <a:pt x="552" y="1001"/>
                  </a:lnTo>
                  <a:lnTo>
                    <a:pt x="560" y="995"/>
                  </a:lnTo>
                  <a:lnTo>
                    <a:pt x="568" y="989"/>
                  </a:lnTo>
                  <a:lnTo>
                    <a:pt x="575" y="983"/>
                  </a:lnTo>
                  <a:lnTo>
                    <a:pt x="581" y="976"/>
                  </a:lnTo>
                  <a:lnTo>
                    <a:pt x="586" y="970"/>
                  </a:lnTo>
                  <a:lnTo>
                    <a:pt x="590" y="963"/>
                  </a:lnTo>
                  <a:lnTo>
                    <a:pt x="590" y="825"/>
                  </a:lnTo>
                  <a:lnTo>
                    <a:pt x="566" y="826"/>
                  </a:lnTo>
                  <a:lnTo>
                    <a:pt x="541" y="821"/>
                  </a:lnTo>
                  <a:lnTo>
                    <a:pt x="518" y="812"/>
                  </a:lnTo>
                  <a:lnTo>
                    <a:pt x="496" y="798"/>
                  </a:lnTo>
                  <a:lnTo>
                    <a:pt x="475" y="782"/>
                  </a:lnTo>
                  <a:lnTo>
                    <a:pt x="457" y="763"/>
                  </a:lnTo>
                  <a:lnTo>
                    <a:pt x="441" y="742"/>
                  </a:lnTo>
                  <a:lnTo>
                    <a:pt x="428" y="721"/>
                  </a:lnTo>
                  <a:lnTo>
                    <a:pt x="414" y="734"/>
                  </a:lnTo>
                  <a:lnTo>
                    <a:pt x="399" y="746"/>
                  </a:lnTo>
                  <a:lnTo>
                    <a:pt x="384" y="756"/>
                  </a:lnTo>
                  <a:lnTo>
                    <a:pt x="366" y="764"/>
                  </a:lnTo>
                  <a:lnTo>
                    <a:pt x="347" y="769"/>
                  </a:lnTo>
                  <a:lnTo>
                    <a:pt x="325" y="770"/>
                  </a:lnTo>
                  <a:lnTo>
                    <a:pt x="302" y="765"/>
                  </a:lnTo>
                  <a:lnTo>
                    <a:pt x="275" y="754"/>
                  </a:lnTo>
                  <a:lnTo>
                    <a:pt x="281" y="776"/>
                  </a:lnTo>
                  <a:lnTo>
                    <a:pt x="287" y="799"/>
                  </a:lnTo>
                  <a:lnTo>
                    <a:pt x="292" y="822"/>
                  </a:lnTo>
                  <a:lnTo>
                    <a:pt x="294" y="844"/>
                  </a:lnTo>
                  <a:lnTo>
                    <a:pt x="291" y="865"/>
                  </a:lnTo>
                  <a:lnTo>
                    <a:pt x="282" y="884"/>
                  </a:lnTo>
                  <a:lnTo>
                    <a:pt x="265" y="902"/>
                  </a:lnTo>
                  <a:lnTo>
                    <a:pt x="233" y="920"/>
                  </a:lnTo>
                  <a:lnTo>
                    <a:pt x="193" y="904"/>
                  </a:lnTo>
                  <a:lnTo>
                    <a:pt x="150" y="889"/>
                  </a:lnTo>
                  <a:lnTo>
                    <a:pt x="125" y="758"/>
                  </a:lnTo>
                  <a:lnTo>
                    <a:pt x="122" y="750"/>
                  </a:lnTo>
                  <a:lnTo>
                    <a:pt x="117" y="739"/>
                  </a:lnTo>
                  <a:lnTo>
                    <a:pt x="113" y="728"/>
                  </a:lnTo>
                  <a:lnTo>
                    <a:pt x="111" y="716"/>
                  </a:lnTo>
                  <a:lnTo>
                    <a:pt x="113" y="704"/>
                  </a:lnTo>
                  <a:lnTo>
                    <a:pt x="121" y="692"/>
                  </a:lnTo>
                  <a:lnTo>
                    <a:pt x="135" y="681"/>
                  </a:lnTo>
                  <a:lnTo>
                    <a:pt x="159" y="670"/>
                  </a:lnTo>
                  <a:lnTo>
                    <a:pt x="187" y="659"/>
                  </a:lnTo>
                  <a:lnTo>
                    <a:pt x="215" y="644"/>
                  </a:lnTo>
                  <a:lnTo>
                    <a:pt x="243" y="626"/>
                  </a:lnTo>
                  <a:lnTo>
                    <a:pt x="270" y="605"/>
                  </a:lnTo>
                  <a:lnTo>
                    <a:pt x="297" y="582"/>
                  </a:lnTo>
                  <a:lnTo>
                    <a:pt x="323" y="558"/>
                  </a:lnTo>
                  <a:lnTo>
                    <a:pt x="349" y="533"/>
                  </a:lnTo>
                  <a:lnTo>
                    <a:pt x="375" y="508"/>
                  </a:lnTo>
                  <a:lnTo>
                    <a:pt x="375" y="436"/>
                  </a:lnTo>
                  <a:lnTo>
                    <a:pt x="355" y="414"/>
                  </a:lnTo>
                  <a:lnTo>
                    <a:pt x="339" y="391"/>
                  </a:lnTo>
                  <a:lnTo>
                    <a:pt x="325" y="367"/>
                  </a:lnTo>
                  <a:lnTo>
                    <a:pt x="315" y="341"/>
                  </a:lnTo>
                  <a:lnTo>
                    <a:pt x="310" y="316"/>
                  </a:lnTo>
                  <a:lnTo>
                    <a:pt x="309" y="291"/>
                  </a:lnTo>
                  <a:lnTo>
                    <a:pt x="314" y="266"/>
                  </a:lnTo>
                  <a:lnTo>
                    <a:pt x="325" y="240"/>
                  </a:lnTo>
                  <a:lnTo>
                    <a:pt x="296" y="221"/>
                  </a:lnTo>
                  <a:lnTo>
                    <a:pt x="272" y="200"/>
                  </a:lnTo>
                  <a:lnTo>
                    <a:pt x="254" y="177"/>
                  </a:lnTo>
                  <a:lnTo>
                    <a:pt x="241" y="151"/>
                  </a:lnTo>
                  <a:lnTo>
                    <a:pt x="233" y="124"/>
                  </a:lnTo>
                  <a:lnTo>
                    <a:pt x="229" y="96"/>
                  </a:lnTo>
                  <a:lnTo>
                    <a:pt x="228" y="68"/>
                  </a:lnTo>
                  <a:lnTo>
                    <a:pt x="229" y="40"/>
                  </a:lnTo>
                  <a:lnTo>
                    <a:pt x="231" y="30"/>
                  </a:lnTo>
                  <a:lnTo>
                    <a:pt x="233" y="20"/>
                  </a:lnTo>
                  <a:lnTo>
                    <a:pt x="238" y="12"/>
                  </a:lnTo>
                  <a:lnTo>
                    <a:pt x="243" y="5"/>
                  </a:lnTo>
                  <a:lnTo>
                    <a:pt x="251" y="1"/>
                  </a:lnTo>
                  <a:lnTo>
                    <a:pt x="259" y="0"/>
                  </a:lnTo>
                  <a:lnTo>
                    <a:pt x="269" y="3"/>
                  </a:lnTo>
                  <a:lnTo>
                    <a:pt x="279" y="10"/>
                  </a:lnTo>
                  <a:lnTo>
                    <a:pt x="379" y="94"/>
                  </a:lnTo>
                  <a:lnTo>
                    <a:pt x="393" y="114"/>
                  </a:lnTo>
                  <a:lnTo>
                    <a:pt x="409" y="138"/>
                  </a:lnTo>
                  <a:lnTo>
                    <a:pt x="425" y="164"/>
                  </a:lnTo>
                  <a:lnTo>
                    <a:pt x="437" y="194"/>
                  </a:lnTo>
                  <a:lnTo>
                    <a:pt x="541" y="441"/>
                  </a:lnTo>
                  <a:lnTo>
                    <a:pt x="624" y="537"/>
                  </a:lnTo>
                  <a:lnTo>
                    <a:pt x="652" y="562"/>
                  </a:lnTo>
                  <a:lnTo>
                    <a:pt x="683" y="582"/>
                  </a:lnTo>
                  <a:lnTo>
                    <a:pt x="716" y="600"/>
                  </a:lnTo>
                  <a:lnTo>
                    <a:pt x="746" y="617"/>
                  </a:lnTo>
                  <a:lnTo>
                    <a:pt x="773" y="637"/>
                  </a:lnTo>
                  <a:lnTo>
                    <a:pt x="794" y="660"/>
                  </a:lnTo>
                  <a:lnTo>
                    <a:pt x="806" y="691"/>
                  </a:lnTo>
                  <a:lnTo>
                    <a:pt x="806" y="729"/>
                  </a:lnTo>
                  <a:lnTo>
                    <a:pt x="821" y="757"/>
                  </a:lnTo>
                  <a:lnTo>
                    <a:pt x="834" y="788"/>
                  </a:lnTo>
                  <a:lnTo>
                    <a:pt x="845" y="820"/>
                  </a:lnTo>
                  <a:lnTo>
                    <a:pt x="855" y="853"/>
                  </a:lnTo>
                  <a:lnTo>
                    <a:pt x="863" y="887"/>
                  </a:lnTo>
                  <a:lnTo>
                    <a:pt x="871" y="920"/>
                  </a:lnTo>
                  <a:lnTo>
                    <a:pt x="878" y="954"/>
                  </a:lnTo>
                  <a:lnTo>
                    <a:pt x="886" y="986"/>
                  </a:lnTo>
                  <a:lnTo>
                    <a:pt x="893" y="1017"/>
                  </a:lnTo>
                  <a:lnTo>
                    <a:pt x="901" y="1045"/>
                  </a:lnTo>
                  <a:lnTo>
                    <a:pt x="909" y="1071"/>
                  </a:lnTo>
                  <a:lnTo>
                    <a:pt x="918" y="1093"/>
                  </a:lnTo>
                  <a:lnTo>
                    <a:pt x="929" y="1112"/>
                  </a:lnTo>
                  <a:lnTo>
                    <a:pt x="940" y="1126"/>
                  </a:lnTo>
                  <a:lnTo>
                    <a:pt x="953" y="1135"/>
                  </a:lnTo>
                  <a:lnTo>
                    <a:pt x="964" y="1139"/>
                  </a:lnTo>
                  <a:lnTo>
                    <a:pt x="964" y="1507"/>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80" name="Freeform 8"/>
            <p:cNvSpPr>
              <a:spLocks/>
            </p:cNvSpPr>
            <p:nvPr/>
          </p:nvSpPr>
          <p:spPr bwMode="auto">
            <a:xfrm>
              <a:off x="4747" y="1619"/>
              <a:ext cx="291" cy="209"/>
            </a:xfrm>
            <a:custGeom>
              <a:avLst/>
              <a:gdLst/>
              <a:ahLst/>
              <a:cxnLst>
                <a:cxn ang="0">
                  <a:pos x="290" y="208"/>
                </a:cxn>
                <a:cxn ang="0">
                  <a:pos x="282" y="178"/>
                </a:cxn>
                <a:cxn ang="0">
                  <a:pos x="265" y="156"/>
                </a:cxn>
                <a:cxn ang="0">
                  <a:pos x="244" y="141"/>
                </a:cxn>
                <a:cxn ang="0">
                  <a:pos x="221" y="134"/>
                </a:cxn>
                <a:cxn ang="0">
                  <a:pos x="185" y="113"/>
                </a:cxn>
                <a:cxn ang="0">
                  <a:pos x="153" y="89"/>
                </a:cxn>
                <a:cxn ang="0">
                  <a:pos x="124" y="64"/>
                </a:cxn>
                <a:cxn ang="0">
                  <a:pos x="98" y="40"/>
                </a:cxn>
                <a:cxn ang="0">
                  <a:pos x="74" y="20"/>
                </a:cxn>
                <a:cxn ang="0">
                  <a:pos x="49" y="6"/>
                </a:cxn>
                <a:cxn ang="0">
                  <a:pos x="26" y="0"/>
                </a:cxn>
                <a:cxn ang="0">
                  <a:pos x="0" y="3"/>
                </a:cxn>
              </a:cxnLst>
              <a:rect l="0" t="0" r="r" b="b"/>
              <a:pathLst>
                <a:path w="291" h="209">
                  <a:moveTo>
                    <a:pt x="290" y="208"/>
                  </a:moveTo>
                  <a:lnTo>
                    <a:pt x="282" y="178"/>
                  </a:lnTo>
                  <a:lnTo>
                    <a:pt x="265" y="156"/>
                  </a:lnTo>
                  <a:lnTo>
                    <a:pt x="244" y="141"/>
                  </a:lnTo>
                  <a:lnTo>
                    <a:pt x="221" y="134"/>
                  </a:lnTo>
                  <a:lnTo>
                    <a:pt x="185" y="113"/>
                  </a:lnTo>
                  <a:lnTo>
                    <a:pt x="153" y="89"/>
                  </a:lnTo>
                  <a:lnTo>
                    <a:pt x="124" y="64"/>
                  </a:lnTo>
                  <a:lnTo>
                    <a:pt x="98" y="40"/>
                  </a:lnTo>
                  <a:lnTo>
                    <a:pt x="74" y="20"/>
                  </a:lnTo>
                  <a:lnTo>
                    <a:pt x="49" y="6"/>
                  </a:lnTo>
                  <a:lnTo>
                    <a:pt x="26" y="0"/>
                  </a:lnTo>
                  <a:lnTo>
                    <a:pt x="0" y="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1" name="Freeform 9"/>
            <p:cNvSpPr>
              <a:spLocks/>
            </p:cNvSpPr>
            <p:nvPr/>
          </p:nvSpPr>
          <p:spPr bwMode="auto">
            <a:xfrm>
              <a:off x="4818" y="2074"/>
              <a:ext cx="147" cy="110"/>
            </a:xfrm>
            <a:custGeom>
              <a:avLst/>
              <a:gdLst/>
              <a:ahLst/>
              <a:cxnLst>
                <a:cxn ang="0">
                  <a:pos x="97" y="109"/>
                </a:cxn>
                <a:cxn ang="0">
                  <a:pos x="0" y="72"/>
                </a:cxn>
                <a:cxn ang="0">
                  <a:pos x="25" y="72"/>
                </a:cxn>
                <a:cxn ang="0">
                  <a:pos x="52" y="72"/>
                </a:cxn>
                <a:cxn ang="0">
                  <a:pos x="78" y="69"/>
                </a:cxn>
                <a:cxn ang="0">
                  <a:pos x="103" y="65"/>
                </a:cxn>
                <a:cxn ang="0">
                  <a:pos x="123" y="57"/>
                </a:cxn>
                <a:cxn ang="0">
                  <a:pos x="138" y="44"/>
                </a:cxn>
                <a:cxn ang="0">
                  <a:pos x="146" y="26"/>
                </a:cxn>
                <a:cxn ang="0">
                  <a:pos x="146" y="0"/>
                </a:cxn>
              </a:cxnLst>
              <a:rect l="0" t="0" r="r" b="b"/>
              <a:pathLst>
                <a:path w="147" h="110">
                  <a:moveTo>
                    <a:pt x="97" y="109"/>
                  </a:moveTo>
                  <a:lnTo>
                    <a:pt x="0" y="72"/>
                  </a:lnTo>
                  <a:lnTo>
                    <a:pt x="25" y="72"/>
                  </a:lnTo>
                  <a:lnTo>
                    <a:pt x="52" y="72"/>
                  </a:lnTo>
                  <a:lnTo>
                    <a:pt x="78" y="69"/>
                  </a:lnTo>
                  <a:lnTo>
                    <a:pt x="103" y="65"/>
                  </a:lnTo>
                  <a:lnTo>
                    <a:pt x="123" y="57"/>
                  </a:lnTo>
                  <a:lnTo>
                    <a:pt x="138" y="44"/>
                  </a:lnTo>
                  <a:lnTo>
                    <a:pt x="146" y="26"/>
                  </a:lnTo>
                  <a:lnTo>
                    <a:pt x="14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2" name="Freeform 10"/>
            <p:cNvSpPr>
              <a:spLocks/>
            </p:cNvSpPr>
            <p:nvPr/>
          </p:nvSpPr>
          <p:spPr bwMode="auto">
            <a:xfrm>
              <a:off x="4389" y="2047"/>
              <a:ext cx="153" cy="179"/>
            </a:xfrm>
            <a:custGeom>
              <a:avLst/>
              <a:gdLst/>
              <a:ahLst/>
              <a:cxnLst>
                <a:cxn ang="0">
                  <a:pos x="152" y="72"/>
                </a:cxn>
                <a:cxn ang="0">
                  <a:pos x="152" y="87"/>
                </a:cxn>
                <a:cxn ang="0">
                  <a:pos x="152" y="104"/>
                </a:cxn>
                <a:cxn ang="0">
                  <a:pos x="150" y="120"/>
                </a:cxn>
                <a:cxn ang="0">
                  <a:pos x="147" y="136"/>
                </a:cxn>
                <a:cxn ang="0">
                  <a:pos x="142" y="150"/>
                </a:cxn>
                <a:cxn ang="0">
                  <a:pos x="135" y="162"/>
                </a:cxn>
                <a:cxn ang="0">
                  <a:pos x="126" y="172"/>
                </a:cxn>
                <a:cxn ang="0">
                  <a:pos x="114" y="178"/>
                </a:cxn>
                <a:cxn ang="0">
                  <a:pos x="0" y="55"/>
                </a:cxn>
                <a:cxn ang="0">
                  <a:pos x="4" y="32"/>
                </a:cxn>
                <a:cxn ang="0">
                  <a:pos x="11" y="15"/>
                </a:cxn>
                <a:cxn ang="0">
                  <a:pos x="21" y="5"/>
                </a:cxn>
                <a:cxn ang="0">
                  <a:pos x="33" y="0"/>
                </a:cxn>
                <a:cxn ang="0">
                  <a:pos x="46" y="1"/>
                </a:cxn>
                <a:cxn ang="0">
                  <a:pos x="62" y="7"/>
                </a:cxn>
                <a:cxn ang="0">
                  <a:pos x="78" y="17"/>
                </a:cxn>
                <a:cxn ang="0">
                  <a:pos x="95" y="31"/>
                </a:cxn>
                <a:cxn ang="0">
                  <a:pos x="152" y="72"/>
                </a:cxn>
              </a:cxnLst>
              <a:rect l="0" t="0" r="r" b="b"/>
              <a:pathLst>
                <a:path w="153" h="179">
                  <a:moveTo>
                    <a:pt x="152" y="72"/>
                  </a:moveTo>
                  <a:lnTo>
                    <a:pt x="152" y="87"/>
                  </a:lnTo>
                  <a:lnTo>
                    <a:pt x="152" y="104"/>
                  </a:lnTo>
                  <a:lnTo>
                    <a:pt x="150" y="120"/>
                  </a:lnTo>
                  <a:lnTo>
                    <a:pt x="147" y="136"/>
                  </a:lnTo>
                  <a:lnTo>
                    <a:pt x="142" y="150"/>
                  </a:lnTo>
                  <a:lnTo>
                    <a:pt x="135" y="162"/>
                  </a:lnTo>
                  <a:lnTo>
                    <a:pt x="126" y="172"/>
                  </a:lnTo>
                  <a:lnTo>
                    <a:pt x="114" y="178"/>
                  </a:lnTo>
                  <a:lnTo>
                    <a:pt x="0" y="55"/>
                  </a:lnTo>
                  <a:lnTo>
                    <a:pt x="4" y="32"/>
                  </a:lnTo>
                  <a:lnTo>
                    <a:pt x="11" y="15"/>
                  </a:lnTo>
                  <a:lnTo>
                    <a:pt x="21" y="5"/>
                  </a:lnTo>
                  <a:lnTo>
                    <a:pt x="33" y="0"/>
                  </a:lnTo>
                  <a:lnTo>
                    <a:pt x="46" y="1"/>
                  </a:lnTo>
                  <a:lnTo>
                    <a:pt x="62" y="7"/>
                  </a:lnTo>
                  <a:lnTo>
                    <a:pt x="78" y="17"/>
                  </a:lnTo>
                  <a:lnTo>
                    <a:pt x="95" y="31"/>
                  </a:lnTo>
                  <a:lnTo>
                    <a:pt x="152" y="72"/>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83" name="Freeform 11"/>
            <p:cNvSpPr>
              <a:spLocks/>
            </p:cNvSpPr>
            <p:nvPr/>
          </p:nvSpPr>
          <p:spPr bwMode="auto">
            <a:xfrm>
              <a:off x="4513" y="2151"/>
              <a:ext cx="28" cy="66"/>
            </a:xfrm>
            <a:custGeom>
              <a:avLst/>
              <a:gdLst/>
              <a:ahLst/>
              <a:cxnLst>
                <a:cxn ang="0">
                  <a:pos x="26" y="6"/>
                </a:cxn>
                <a:cxn ang="0">
                  <a:pos x="19" y="12"/>
                </a:cxn>
                <a:cxn ang="0">
                  <a:pos x="12" y="19"/>
                </a:cxn>
                <a:cxn ang="0">
                  <a:pos x="8" y="26"/>
                </a:cxn>
                <a:cxn ang="0">
                  <a:pos x="3" y="34"/>
                </a:cxn>
                <a:cxn ang="0">
                  <a:pos x="1" y="41"/>
                </a:cxn>
                <a:cxn ang="0">
                  <a:pos x="0" y="51"/>
                </a:cxn>
                <a:cxn ang="0">
                  <a:pos x="0" y="57"/>
                </a:cxn>
                <a:cxn ang="0">
                  <a:pos x="3" y="63"/>
                </a:cxn>
                <a:cxn ang="0">
                  <a:pos x="4" y="65"/>
                </a:cxn>
                <a:cxn ang="0">
                  <a:pos x="12" y="55"/>
                </a:cxn>
                <a:cxn ang="0">
                  <a:pos x="18" y="43"/>
                </a:cxn>
                <a:cxn ang="0">
                  <a:pos x="23" y="30"/>
                </a:cxn>
                <a:cxn ang="0">
                  <a:pos x="27" y="0"/>
                </a:cxn>
                <a:cxn ang="0">
                  <a:pos x="26" y="6"/>
                </a:cxn>
              </a:cxnLst>
              <a:rect l="0" t="0" r="r" b="b"/>
              <a:pathLst>
                <a:path w="28" h="66">
                  <a:moveTo>
                    <a:pt x="26" y="6"/>
                  </a:moveTo>
                  <a:lnTo>
                    <a:pt x="19" y="12"/>
                  </a:lnTo>
                  <a:lnTo>
                    <a:pt x="12" y="19"/>
                  </a:lnTo>
                  <a:lnTo>
                    <a:pt x="8" y="26"/>
                  </a:lnTo>
                  <a:lnTo>
                    <a:pt x="3" y="34"/>
                  </a:lnTo>
                  <a:lnTo>
                    <a:pt x="1" y="41"/>
                  </a:lnTo>
                  <a:lnTo>
                    <a:pt x="0" y="51"/>
                  </a:lnTo>
                  <a:lnTo>
                    <a:pt x="0" y="57"/>
                  </a:lnTo>
                  <a:lnTo>
                    <a:pt x="3" y="63"/>
                  </a:lnTo>
                  <a:lnTo>
                    <a:pt x="4" y="65"/>
                  </a:lnTo>
                  <a:lnTo>
                    <a:pt x="12" y="55"/>
                  </a:lnTo>
                  <a:lnTo>
                    <a:pt x="18" y="43"/>
                  </a:lnTo>
                  <a:lnTo>
                    <a:pt x="23" y="30"/>
                  </a:lnTo>
                  <a:lnTo>
                    <a:pt x="27" y="0"/>
                  </a:lnTo>
                  <a:lnTo>
                    <a:pt x="26" y="6"/>
                  </a:lnTo>
                </a:path>
              </a:pathLst>
            </a:custGeom>
            <a:solidFill>
              <a:srgbClr val="FFFFFF"/>
            </a:solidFill>
            <a:ln w="12700" cap="rnd" cmpd="sng">
              <a:solidFill>
                <a:srgbClr val="FFFFFF"/>
              </a:solidFill>
              <a:prstDash val="solid"/>
              <a:round/>
              <a:headEnd/>
              <a:tailEnd/>
            </a:ln>
            <a:effectLst/>
          </p:spPr>
          <p:txBody>
            <a:bodyPr/>
            <a:lstStyle/>
            <a:p>
              <a:endParaRPr lang="en-US"/>
            </a:p>
          </p:txBody>
        </p:sp>
        <p:sp>
          <p:nvSpPr>
            <p:cNvPr id="156684" name="Freeform 12"/>
            <p:cNvSpPr>
              <a:spLocks/>
            </p:cNvSpPr>
            <p:nvPr/>
          </p:nvSpPr>
          <p:spPr bwMode="auto">
            <a:xfrm>
              <a:off x="4514" y="1939"/>
              <a:ext cx="25" cy="66"/>
            </a:xfrm>
            <a:custGeom>
              <a:avLst/>
              <a:gdLst/>
              <a:ahLst/>
              <a:cxnLst>
                <a:cxn ang="0">
                  <a:pos x="0" y="7"/>
                </a:cxn>
                <a:cxn ang="0">
                  <a:pos x="8" y="3"/>
                </a:cxn>
                <a:cxn ang="0">
                  <a:pos x="13" y="0"/>
                </a:cxn>
                <a:cxn ang="0">
                  <a:pos x="18" y="11"/>
                </a:cxn>
                <a:cxn ang="0">
                  <a:pos x="21" y="23"/>
                </a:cxn>
                <a:cxn ang="0">
                  <a:pos x="23" y="39"/>
                </a:cxn>
                <a:cxn ang="0">
                  <a:pos x="24" y="50"/>
                </a:cxn>
                <a:cxn ang="0">
                  <a:pos x="24" y="59"/>
                </a:cxn>
                <a:cxn ang="0">
                  <a:pos x="22" y="65"/>
                </a:cxn>
              </a:cxnLst>
              <a:rect l="0" t="0" r="r" b="b"/>
              <a:pathLst>
                <a:path w="25" h="66">
                  <a:moveTo>
                    <a:pt x="0" y="7"/>
                  </a:moveTo>
                  <a:lnTo>
                    <a:pt x="8" y="3"/>
                  </a:lnTo>
                  <a:lnTo>
                    <a:pt x="13" y="0"/>
                  </a:lnTo>
                  <a:lnTo>
                    <a:pt x="18" y="11"/>
                  </a:lnTo>
                  <a:lnTo>
                    <a:pt x="21" y="23"/>
                  </a:lnTo>
                  <a:lnTo>
                    <a:pt x="23" y="39"/>
                  </a:lnTo>
                  <a:lnTo>
                    <a:pt x="24" y="50"/>
                  </a:lnTo>
                  <a:lnTo>
                    <a:pt x="24" y="59"/>
                  </a:lnTo>
                  <a:lnTo>
                    <a:pt x="22" y="6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5" name="Line 13"/>
            <p:cNvSpPr>
              <a:spLocks noChangeShapeType="1"/>
            </p:cNvSpPr>
            <p:nvPr/>
          </p:nvSpPr>
          <p:spPr bwMode="auto">
            <a:xfrm flipV="1">
              <a:off x="4801" y="1804"/>
              <a:ext cx="0" cy="2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86" name="Line 14"/>
            <p:cNvSpPr>
              <a:spLocks noChangeShapeType="1"/>
            </p:cNvSpPr>
            <p:nvPr/>
          </p:nvSpPr>
          <p:spPr bwMode="auto">
            <a:xfrm flipH="1" flipV="1">
              <a:off x="4632" y="1846"/>
              <a:ext cx="17" cy="2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87" name="Line 15"/>
            <p:cNvSpPr>
              <a:spLocks noChangeShapeType="1"/>
            </p:cNvSpPr>
            <p:nvPr/>
          </p:nvSpPr>
          <p:spPr bwMode="auto">
            <a:xfrm flipV="1">
              <a:off x="4965" y="1919"/>
              <a:ext cx="8" cy="1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88" name="Freeform 16"/>
            <p:cNvSpPr>
              <a:spLocks/>
            </p:cNvSpPr>
            <p:nvPr/>
          </p:nvSpPr>
          <p:spPr bwMode="auto">
            <a:xfrm>
              <a:off x="4966" y="1276"/>
              <a:ext cx="18" cy="72"/>
            </a:xfrm>
            <a:custGeom>
              <a:avLst/>
              <a:gdLst/>
              <a:ahLst/>
              <a:cxnLst>
                <a:cxn ang="0">
                  <a:pos x="12" y="6"/>
                </a:cxn>
                <a:cxn ang="0">
                  <a:pos x="4" y="0"/>
                </a:cxn>
                <a:cxn ang="0">
                  <a:pos x="1" y="10"/>
                </a:cxn>
                <a:cxn ang="0">
                  <a:pos x="0" y="25"/>
                </a:cxn>
                <a:cxn ang="0">
                  <a:pos x="0" y="46"/>
                </a:cxn>
                <a:cxn ang="0">
                  <a:pos x="1" y="59"/>
                </a:cxn>
                <a:cxn ang="0">
                  <a:pos x="3" y="69"/>
                </a:cxn>
                <a:cxn ang="0">
                  <a:pos x="12" y="71"/>
                </a:cxn>
                <a:cxn ang="0">
                  <a:pos x="17" y="71"/>
                </a:cxn>
              </a:cxnLst>
              <a:rect l="0" t="0" r="r" b="b"/>
              <a:pathLst>
                <a:path w="18" h="72">
                  <a:moveTo>
                    <a:pt x="12" y="6"/>
                  </a:moveTo>
                  <a:lnTo>
                    <a:pt x="4" y="0"/>
                  </a:lnTo>
                  <a:lnTo>
                    <a:pt x="1" y="10"/>
                  </a:lnTo>
                  <a:lnTo>
                    <a:pt x="0" y="25"/>
                  </a:lnTo>
                  <a:lnTo>
                    <a:pt x="0" y="46"/>
                  </a:lnTo>
                  <a:lnTo>
                    <a:pt x="1" y="59"/>
                  </a:lnTo>
                  <a:lnTo>
                    <a:pt x="3" y="69"/>
                  </a:lnTo>
                  <a:lnTo>
                    <a:pt x="12" y="71"/>
                  </a:lnTo>
                  <a:lnTo>
                    <a:pt x="17" y="7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9" name="Freeform 17"/>
            <p:cNvSpPr>
              <a:spLocks/>
            </p:cNvSpPr>
            <p:nvPr/>
          </p:nvSpPr>
          <p:spPr bwMode="auto">
            <a:xfrm>
              <a:off x="4864" y="1174"/>
              <a:ext cx="25" cy="73"/>
            </a:xfrm>
            <a:custGeom>
              <a:avLst/>
              <a:gdLst/>
              <a:ahLst/>
              <a:cxnLst>
                <a:cxn ang="0">
                  <a:pos x="12" y="0"/>
                </a:cxn>
                <a:cxn ang="0">
                  <a:pos x="1" y="0"/>
                </a:cxn>
                <a:cxn ang="0">
                  <a:pos x="0" y="11"/>
                </a:cxn>
                <a:cxn ang="0">
                  <a:pos x="1" y="30"/>
                </a:cxn>
                <a:cxn ang="0">
                  <a:pos x="5" y="48"/>
                </a:cxn>
                <a:cxn ang="0">
                  <a:pos x="10" y="63"/>
                </a:cxn>
                <a:cxn ang="0">
                  <a:pos x="16" y="69"/>
                </a:cxn>
                <a:cxn ang="0">
                  <a:pos x="24" y="72"/>
                </a:cxn>
              </a:cxnLst>
              <a:rect l="0" t="0" r="r" b="b"/>
              <a:pathLst>
                <a:path w="25" h="73">
                  <a:moveTo>
                    <a:pt x="12" y="0"/>
                  </a:moveTo>
                  <a:lnTo>
                    <a:pt x="1" y="0"/>
                  </a:lnTo>
                  <a:lnTo>
                    <a:pt x="0" y="11"/>
                  </a:lnTo>
                  <a:lnTo>
                    <a:pt x="1" y="30"/>
                  </a:lnTo>
                  <a:lnTo>
                    <a:pt x="5" y="48"/>
                  </a:lnTo>
                  <a:lnTo>
                    <a:pt x="10" y="63"/>
                  </a:lnTo>
                  <a:lnTo>
                    <a:pt x="16" y="69"/>
                  </a:lnTo>
                  <a:lnTo>
                    <a:pt x="24" y="7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90" name="Freeform 18"/>
            <p:cNvSpPr>
              <a:spLocks/>
            </p:cNvSpPr>
            <p:nvPr/>
          </p:nvSpPr>
          <p:spPr bwMode="auto">
            <a:xfrm>
              <a:off x="4638" y="1118"/>
              <a:ext cx="71" cy="65"/>
            </a:xfrm>
            <a:custGeom>
              <a:avLst/>
              <a:gdLst/>
              <a:ahLst/>
              <a:cxnLst>
                <a:cxn ang="0">
                  <a:pos x="70" y="52"/>
                </a:cxn>
                <a:cxn ang="0">
                  <a:pos x="61" y="64"/>
                </a:cxn>
                <a:cxn ang="0">
                  <a:pos x="53" y="60"/>
                </a:cxn>
                <a:cxn ang="0">
                  <a:pos x="35" y="53"/>
                </a:cxn>
                <a:cxn ang="0">
                  <a:pos x="17" y="40"/>
                </a:cxn>
                <a:cxn ang="0">
                  <a:pos x="5" y="30"/>
                </a:cxn>
                <a:cxn ang="0">
                  <a:pos x="0" y="14"/>
                </a:cxn>
                <a:cxn ang="0">
                  <a:pos x="0" y="7"/>
                </a:cxn>
                <a:cxn ang="0">
                  <a:pos x="1" y="1"/>
                </a:cxn>
                <a:cxn ang="0">
                  <a:pos x="3" y="0"/>
                </a:cxn>
              </a:cxnLst>
              <a:rect l="0" t="0" r="r" b="b"/>
              <a:pathLst>
                <a:path w="71" h="65">
                  <a:moveTo>
                    <a:pt x="70" y="52"/>
                  </a:moveTo>
                  <a:lnTo>
                    <a:pt x="61" y="64"/>
                  </a:lnTo>
                  <a:lnTo>
                    <a:pt x="53" y="60"/>
                  </a:lnTo>
                  <a:lnTo>
                    <a:pt x="35" y="53"/>
                  </a:lnTo>
                  <a:lnTo>
                    <a:pt x="17" y="40"/>
                  </a:lnTo>
                  <a:lnTo>
                    <a:pt x="5" y="30"/>
                  </a:lnTo>
                  <a:lnTo>
                    <a:pt x="0" y="14"/>
                  </a:lnTo>
                  <a:lnTo>
                    <a:pt x="0" y="7"/>
                  </a:lnTo>
                  <a:lnTo>
                    <a:pt x="1" y="1"/>
                  </a:lnTo>
                  <a:lnTo>
                    <a:pt x="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91" name="Line 19"/>
            <p:cNvSpPr>
              <a:spLocks noChangeShapeType="1"/>
            </p:cNvSpPr>
            <p:nvPr/>
          </p:nvSpPr>
          <p:spPr bwMode="auto">
            <a:xfrm flipV="1">
              <a:off x="4699" y="1344"/>
              <a:ext cx="17"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92" name="Line 20"/>
            <p:cNvSpPr>
              <a:spLocks noChangeShapeType="1"/>
            </p:cNvSpPr>
            <p:nvPr/>
          </p:nvSpPr>
          <p:spPr bwMode="auto">
            <a:xfrm flipV="1">
              <a:off x="4749" y="1545"/>
              <a:ext cx="11" cy="3"/>
            </a:xfrm>
            <a:prstGeom prst="line">
              <a:avLst/>
            </a:prstGeom>
            <a:noFill/>
            <a:ln w="12700">
              <a:solidFill>
                <a:srgbClr val="000000"/>
              </a:solidFill>
              <a:round/>
              <a:headEnd type="none" w="sm" len="sm"/>
              <a:tailEnd type="none" w="sm" len="sm"/>
            </a:ln>
            <a:effectLst/>
          </p:spPr>
          <p:txBody>
            <a:bodyPr wrap="none" anchor="ctr"/>
            <a:lstStyle/>
            <a:p>
              <a:endParaRPr lang="en-US"/>
            </a:p>
          </p:txBody>
        </p:sp>
      </p:grpSp>
      <p:sp>
        <p:nvSpPr>
          <p:cNvPr id="156693" name="Rectangle 21"/>
          <p:cNvSpPr>
            <a:spLocks noChangeArrowheads="1"/>
          </p:cNvSpPr>
          <p:nvPr/>
        </p:nvSpPr>
        <p:spPr bwMode="auto">
          <a:xfrm>
            <a:off x="0" y="304800"/>
            <a:ext cx="8305800" cy="1143000"/>
          </a:xfrm>
          <a:prstGeom prst="rect">
            <a:avLst/>
          </a:prstGeom>
          <a:noFill/>
          <a:ln w="9525">
            <a:noFill/>
            <a:miter lim="800000"/>
            <a:headEnd/>
            <a:tailEnd/>
          </a:ln>
          <a:effectLst/>
        </p:spPr>
        <p:txBody>
          <a:bodyPr lIns="92075" tIns="46038" rIns="92075" bIns="46038" anchor="ctr"/>
          <a:lstStyle/>
          <a:p>
            <a:pPr algn="ctr" eaLnBrk="1" hangingPunct="1"/>
            <a:r>
              <a:rPr lang="ru-RU" sz="3200" b="1" dirty="0" smtClean="0">
                <a:solidFill>
                  <a:srgbClr val="003300"/>
                </a:solidFill>
                <a:latin typeface="AGaramond" pitchFamily="18" charset="0"/>
              </a:rPr>
              <a:t>Завещатель </a:t>
            </a:r>
            <a:r>
              <a:rPr lang="en-US" sz="3200" b="1" dirty="0" smtClean="0">
                <a:solidFill>
                  <a:srgbClr val="003300"/>
                </a:solidFill>
                <a:latin typeface="AGaramond" pitchFamily="18" charset="0"/>
              </a:rPr>
              <a:t>– </a:t>
            </a:r>
            <a:r>
              <a:rPr lang="ru-RU" sz="3200" b="1" dirty="0" smtClean="0">
                <a:solidFill>
                  <a:srgbClr val="003300"/>
                </a:solidFill>
                <a:latin typeface="AGaramond" pitchFamily="18" charset="0"/>
              </a:rPr>
              <a:t>оставивший завещание</a:t>
            </a:r>
            <a:endParaRPr lang="en-US" sz="2800" b="1" dirty="0">
              <a:solidFill>
                <a:schemeClr val="tx2"/>
              </a:solidFill>
            </a:endParaRPr>
          </a:p>
        </p:txBody>
      </p:sp>
      <p:sp>
        <p:nvSpPr>
          <p:cNvPr id="156694" name="Line 22"/>
          <p:cNvSpPr>
            <a:spLocks noChangeShapeType="1"/>
          </p:cNvSpPr>
          <p:nvPr/>
        </p:nvSpPr>
        <p:spPr bwMode="auto">
          <a:xfrm>
            <a:off x="457200" y="1295400"/>
            <a:ext cx="75438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rmAutofit/>
          </a:bodyPr>
          <a:lstStyle/>
          <a:p>
            <a:r>
              <a:rPr lang="ru-RU" sz="3200" b="1" dirty="0" smtClean="0">
                <a:solidFill>
                  <a:srgbClr val="0070C0"/>
                </a:solidFill>
              </a:rPr>
              <a:t>ВОЗМОЖНОСТИ БЛАГОТВОРИТЕЛЬНОСТИ</a:t>
            </a:r>
            <a:endParaRPr lang="en-US" sz="3200" b="1" dirty="0">
              <a:solidFill>
                <a:srgbClr val="0070C0"/>
              </a:solidFill>
            </a:endParaRPr>
          </a:p>
        </p:txBody>
      </p:sp>
      <p:pic>
        <p:nvPicPr>
          <p:cNvPr id="46082" name="Picture 2" descr="C:\Documents and Settings\gary.dodge\My Documents\My Pictures\Ohio Trip Wedding 2007 080.jpg"/>
          <p:cNvPicPr>
            <a:picLocks noGrp="1" noChangeAspect="1" noChangeArrowheads="1"/>
          </p:cNvPicPr>
          <p:nvPr>
            <p:ph idx="1"/>
          </p:nvPr>
        </p:nvPicPr>
        <p:blipFill>
          <a:blip r:embed="rId2" cstate="print"/>
          <a:srcRect/>
          <a:stretch>
            <a:fillRect/>
          </a:stretch>
        </p:blipFill>
        <p:spPr bwMode="auto">
          <a:xfrm>
            <a:off x="1066800" y="1600200"/>
            <a:ext cx="7086599" cy="5029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228600" y="1905000"/>
            <a:ext cx="8516938" cy="4645025"/>
          </a:xfrm>
          <a:noFill/>
          <a:ln/>
        </p:spPr>
        <p:txBody>
          <a:bodyPr lIns="92075" tIns="46038" rIns="92075" bIns="46038">
            <a:normAutofit/>
          </a:bodyPr>
          <a:lstStyle/>
          <a:p>
            <a:pPr>
              <a:lnSpc>
                <a:spcPct val="120000"/>
              </a:lnSpc>
            </a:pPr>
            <a:r>
              <a:rPr lang="ru-RU" sz="2000" dirty="0" smtClean="0">
                <a:latin typeface="Arial" charset="0"/>
              </a:rPr>
              <a:t>Очень заняты</a:t>
            </a:r>
            <a:endParaRPr lang="en-US" sz="2000" dirty="0" smtClean="0">
              <a:latin typeface="Arial" charset="0"/>
            </a:endParaRPr>
          </a:p>
          <a:p>
            <a:pPr>
              <a:lnSpc>
                <a:spcPct val="120000"/>
              </a:lnSpc>
            </a:pPr>
            <a:r>
              <a:rPr lang="ru-RU" sz="2000" b="1" dirty="0" smtClean="0">
                <a:latin typeface="Arial" charset="0"/>
              </a:rPr>
              <a:t>Очень мало имущества</a:t>
            </a:r>
          </a:p>
          <a:p>
            <a:pPr>
              <a:lnSpc>
                <a:spcPct val="120000"/>
              </a:lnSpc>
            </a:pPr>
            <a:r>
              <a:rPr lang="ru-RU" sz="2000" dirty="0" smtClean="0">
                <a:latin typeface="Arial" charset="0"/>
              </a:rPr>
              <a:t>Слишком дорого</a:t>
            </a:r>
            <a:endParaRPr lang="en-US" sz="2000" dirty="0" smtClean="0">
              <a:latin typeface="Arial" charset="0"/>
            </a:endParaRPr>
          </a:p>
          <a:p>
            <a:pPr>
              <a:lnSpc>
                <a:spcPct val="120000"/>
              </a:lnSpc>
            </a:pPr>
            <a:r>
              <a:rPr lang="ru-RU" sz="2000" b="1" dirty="0" smtClean="0">
                <a:latin typeface="Arial" charset="0"/>
              </a:rPr>
              <a:t>Юридические документы</a:t>
            </a:r>
            <a:endParaRPr lang="en-US" sz="2000" b="1" dirty="0" smtClean="0">
              <a:latin typeface="Arial" charset="0"/>
            </a:endParaRPr>
          </a:p>
          <a:p>
            <a:pPr>
              <a:lnSpc>
                <a:spcPct val="120000"/>
              </a:lnSpc>
            </a:pPr>
            <a:r>
              <a:rPr lang="ru-RU" sz="2000" dirty="0" smtClean="0">
                <a:latin typeface="Arial" charset="0"/>
              </a:rPr>
              <a:t>Неизвестность будущего</a:t>
            </a:r>
            <a:endParaRPr lang="en-US" sz="2000" dirty="0" smtClean="0">
              <a:latin typeface="Arial" charset="0"/>
            </a:endParaRPr>
          </a:p>
          <a:p>
            <a:pPr>
              <a:lnSpc>
                <a:spcPct val="120000"/>
              </a:lnSpc>
            </a:pPr>
            <a:r>
              <a:rPr lang="ru-RU" sz="2000" b="1" dirty="0" smtClean="0">
                <a:latin typeface="Arial" charset="0"/>
              </a:rPr>
              <a:t>Не планирую умирать</a:t>
            </a:r>
          </a:p>
          <a:p>
            <a:pPr>
              <a:lnSpc>
                <a:spcPct val="120000"/>
              </a:lnSpc>
              <a:buNone/>
            </a:pPr>
            <a:r>
              <a:rPr lang="ru-RU" b="1" dirty="0" smtClean="0">
                <a:solidFill>
                  <a:srgbClr val="FF0000"/>
                </a:solidFill>
                <a:latin typeface="Arial" charset="0"/>
                <a:sym typeface="Wingdings" pitchFamily="2" charset="2"/>
              </a:rPr>
              <a:t>						</a:t>
            </a:r>
          </a:p>
          <a:p>
            <a:pPr>
              <a:lnSpc>
                <a:spcPct val="120000"/>
              </a:lnSpc>
              <a:buNone/>
            </a:pPr>
            <a:r>
              <a:rPr lang="ru-RU" b="1" dirty="0" smtClean="0">
                <a:solidFill>
                  <a:srgbClr val="FF0000"/>
                </a:solidFill>
                <a:latin typeface="Arial" charset="0"/>
                <a:sym typeface="Wingdings" pitchFamily="2" charset="2"/>
              </a:rPr>
              <a:t>							</a:t>
            </a:r>
            <a:r>
              <a:rPr lang="en-US" b="1" dirty="0" smtClean="0">
                <a:solidFill>
                  <a:srgbClr val="FF0000"/>
                </a:solidFill>
                <a:latin typeface="Arial" charset="0"/>
                <a:sym typeface="Wingdings" pitchFamily="2" charset="2"/>
              </a:rPr>
              <a:t></a:t>
            </a:r>
            <a:endParaRPr lang="en-US" b="1" dirty="0">
              <a:solidFill>
                <a:srgbClr val="FF0000"/>
              </a:solidFill>
              <a:latin typeface="Arial" charset="0"/>
            </a:endParaRPr>
          </a:p>
        </p:txBody>
      </p:sp>
      <p:graphicFrame>
        <p:nvGraphicFramePr>
          <p:cNvPr id="148485" name="Object 5"/>
          <p:cNvGraphicFramePr>
            <a:graphicFrameLocks noChangeAspect="1"/>
          </p:cNvGraphicFramePr>
          <p:nvPr/>
        </p:nvGraphicFramePr>
        <p:xfrm>
          <a:off x="4419600" y="1524000"/>
          <a:ext cx="4572000" cy="3200400"/>
        </p:xfrm>
        <a:graphic>
          <a:graphicData uri="http://schemas.openxmlformats.org/presentationml/2006/ole">
            <p:oleObj spid="_x0000_s3078" name="Clip" r:id="rId4" imgW="2057143" imgH="2628571" progId="">
              <p:embed/>
            </p:oleObj>
          </a:graphicData>
        </a:graphic>
      </p:graphicFrame>
      <p:sp>
        <p:nvSpPr>
          <p:cNvPr id="148486" name="Rectangle 6"/>
          <p:cNvSpPr>
            <a:spLocks noChangeArrowheads="1"/>
          </p:cNvSpPr>
          <p:nvPr/>
        </p:nvSpPr>
        <p:spPr bwMode="auto">
          <a:xfrm>
            <a:off x="0" y="304800"/>
            <a:ext cx="8686800" cy="1143000"/>
          </a:xfrm>
          <a:prstGeom prst="rect">
            <a:avLst/>
          </a:prstGeom>
          <a:noFill/>
          <a:ln w="9525">
            <a:noFill/>
            <a:miter lim="800000"/>
            <a:headEnd/>
            <a:tailEnd/>
          </a:ln>
          <a:effectLst/>
        </p:spPr>
        <p:txBody>
          <a:bodyPr lIns="92075" tIns="46038" rIns="92075" bIns="46038" anchor="ctr"/>
          <a:lstStyle/>
          <a:p>
            <a:pPr fontAlgn="base">
              <a:spcBef>
                <a:spcPct val="0"/>
              </a:spcBef>
              <a:spcAft>
                <a:spcPct val="0"/>
              </a:spcAft>
            </a:pPr>
            <a:r>
              <a:rPr lang="ru-RU" sz="3200" b="1" dirty="0" smtClean="0">
                <a:solidFill>
                  <a:srgbClr val="003300"/>
                </a:solidFill>
                <a:latin typeface="Arial" pitchFamily="34" charset="0"/>
                <a:cs typeface="Arial" pitchFamily="34" charset="0"/>
              </a:rPr>
              <a:t>Почему </a:t>
            </a:r>
            <a:r>
              <a:rPr lang="ru-RU" sz="3200" b="1" dirty="0" smtClean="0">
                <a:solidFill>
                  <a:srgbClr val="003300"/>
                </a:solidFill>
                <a:latin typeface="AGaramond" pitchFamily="18" charset="0"/>
              </a:rPr>
              <a:t>мы не составляем завещания</a:t>
            </a:r>
            <a:endParaRPr lang="en-US" sz="2800" b="1" dirty="0">
              <a:solidFill>
                <a:srgbClr val="FFCC66"/>
              </a:solidFill>
              <a:latin typeface="Arial" charset="0"/>
            </a:endParaRPr>
          </a:p>
        </p:txBody>
      </p:sp>
      <p:sp>
        <p:nvSpPr>
          <p:cNvPr id="148487" name="Line 7"/>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670560"/>
          </a:xfrm>
        </p:spPr>
        <p:txBody>
          <a:bodyPr>
            <a:noAutofit/>
          </a:bodyPr>
          <a:lstStyle/>
          <a:p>
            <a:pPr algn="ctr"/>
            <a:r>
              <a:rPr lang="ru-RU" sz="2800" dirty="0" smtClean="0">
                <a:solidFill>
                  <a:srgbClr val="0070C0"/>
                </a:solidFill>
              </a:rPr>
              <a:t>11 вещей, которые нужно запомнить</a:t>
            </a:r>
            <a:endParaRPr lang="en-US" sz="2800" dirty="0">
              <a:solidFill>
                <a:srgbClr val="0070C0"/>
              </a:solidFill>
            </a:endParaRPr>
          </a:p>
        </p:txBody>
      </p:sp>
      <p:sp>
        <p:nvSpPr>
          <p:cNvPr id="3" name="Content Placeholder 2"/>
          <p:cNvSpPr>
            <a:spLocks noGrp="1"/>
          </p:cNvSpPr>
          <p:nvPr>
            <p:ph idx="1"/>
          </p:nvPr>
        </p:nvSpPr>
        <p:spPr>
          <a:xfrm>
            <a:off x="457200" y="1219200"/>
            <a:ext cx="7239000" cy="5236536"/>
          </a:xfrm>
        </p:spPr>
        <p:txBody>
          <a:bodyPr>
            <a:normAutofit fontScale="92500" lnSpcReduction="10000"/>
          </a:bodyPr>
          <a:lstStyle/>
          <a:p>
            <a:r>
              <a:rPr lang="ru-RU" dirty="0" smtClean="0">
                <a:solidFill>
                  <a:schemeClr val="tx2">
                    <a:lumMod val="75000"/>
                  </a:schemeClr>
                </a:solidFill>
              </a:rPr>
              <a:t>Составляйте завещание и стройте планы</a:t>
            </a:r>
            <a:endParaRPr lang="en-US" dirty="0" smtClean="0">
              <a:solidFill>
                <a:schemeClr val="tx2">
                  <a:lumMod val="75000"/>
                </a:schemeClr>
              </a:solidFill>
            </a:endParaRPr>
          </a:p>
          <a:p>
            <a:r>
              <a:rPr lang="ru-RU" dirty="0" smtClean="0">
                <a:solidFill>
                  <a:schemeClr val="tx2">
                    <a:lumMod val="75000"/>
                  </a:schemeClr>
                </a:solidFill>
              </a:rPr>
              <a:t>Регулярно дополняйте ваши планы</a:t>
            </a:r>
          </a:p>
          <a:p>
            <a:r>
              <a:rPr lang="ru-RU" dirty="0" smtClean="0">
                <a:solidFill>
                  <a:schemeClr val="tx2">
                    <a:lumMod val="75000"/>
                  </a:schemeClr>
                </a:solidFill>
              </a:rPr>
              <a:t>Проконсультируйтесь с юристом</a:t>
            </a:r>
            <a:endParaRPr lang="en-US" dirty="0" smtClean="0">
              <a:solidFill>
                <a:schemeClr val="tx2">
                  <a:lumMod val="75000"/>
                </a:schemeClr>
              </a:solidFill>
            </a:endParaRPr>
          </a:p>
          <a:p>
            <a:r>
              <a:rPr lang="ru-RU" dirty="0" smtClean="0">
                <a:solidFill>
                  <a:schemeClr val="tx2">
                    <a:lumMod val="75000"/>
                  </a:schemeClr>
                </a:solidFill>
              </a:rPr>
              <a:t>Предусмотрите одну альтернативу</a:t>
            </a:r>
          </a:p>
          <a:p>
            <a:r>
              <a:rPr lang="ru-RU" dirty="0" smtClean="0">
                <a:solidFill>
                  <a:schemeClr val="tx2">
                    <a:lumMod val="75000"/>
                  </a:schemeClr>
                </a:solidFill>
              </a:rPr>
              <a:t>Назначьте конечного получателя</a:t>
            </a:r>
          </a:p>
          <a:p>
            <a:r>
              <a:rPr lang="ru-RU" dirty="0" smtClean="0">
                <a:solidFill>
                  <a:schemeClr val="tx2">
                    <a:lumMod val="75000"/>
                  </a:schemeClr>
                </a:solidFill>
              </a:rPr>
              <a:t>Заплатите другим</a:t>
            </a:r>
          </a:p>
          <a:p>
            <a:r>
              <a:rPr lang="ru-RU" dirty="0" smtClean="0">
                <a:solidFill>
                  <a:schemeClr val="tx2">
                    <a:lumMod val="75000"/>
                  </a:schemeClr>
                </a:solidFill>
              </a:rPr>
              <a:t>Старайтесь составлять сбалансированные планы</a:t>
            </a:r>
            <a:endParaRPr lang="en-US" dirty="0" smtClean="0">
              <a:solidFill>
                <a:schemeClr val="tx2">
                  <a:lumMod val="75000"/>
                </a:schemeClr>
              </a:solidFill>
            </a:endParaRPr>
          </a:p>
          <a:p>
            <a:r>
              <a:rPr lang="ru-RU" dirty="0" smtClean="0">
                <a:solidFill>
                  <a:schemeClr val="tx2">
                    <a:lumMod val="75000"/>
                  </a:schemeClr>
                </a:solidFill>
              </a:rPr>
              <a:t>Не забудьте о других активах</a:t>
            </a:r>
          </a:p>
          <a:p>
            <a:r>
              <a:rPr lang="ru-RU" dirty="0" smtClean="0">
                <a:solidFill>
                  <a:schemeClr val="tx2">
                    <a:lumMod val="75000"/>
                  </a:schemeClr>
                </a:solidFill>
              </a:rPr>
              <a:t>Будьте гибкими</a:t>
            </a:r>
          </a:p>
          <a:p>
            <a:r>
              <a:rPr lang="ru-RU" dirty="0" smtClean="0">
                <a:solidFill>
                  <a:schemeClr val="tx2">
                    <a:lumMod val="75000"/>
                  </a:schemeClr>
                </a:solidFill>
              </a:rPr>
              <a:t>Говорите о ваших планах</a:t>
            </a:r>
            <a:endParaRPr lang="en-US" dirty="0" smtClean="0">
              <a:solidFill>
                <a:schemeClr val="tx2">
                  <a:lumMod val="75000"/>
                </a:schemeClr>
              </a:solidFill>
            </a:endParaRPr>
          </a:p>
          <a:p>
            <a:r>
              <a:rPr lang="ru-RU" dirty="0" smtClean="0">
                <a:solidFill>
                  <a:schemeClr val="tx2">
                    <a:lumMod val="75000"/>
                  </a:schemeClr>
                </a:solidFill>
              </a:rPr>
              <a:t>Используйте правильное официальное название</a:t>
            </a:r>
            <a:endParaRPr lang="en-US" dirty="0" smtClean="0">
              <a:solidFill>
                <a:schemeClr val="tx2">
                  <a:lumMod val="75000"/>
                </a:schemeClr>
              </a:solidFill>
            </a:endParaRPr>
          </a:p>
          <a:p>
            <a:endParaRPr lang="en-US"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Scale>
                                      <p:cBhvr>
                                        <p:cTn id="3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5" end="5"/>
                                            </p:txEl>
                                          </p:spTgt>
                                        </p:tgtEl>
                                        <p:attrNameLst>
                                          <p:attrName>ppt_x</p:attrName>
                                          <p:attrName>ppt_y</p:attrName>
                                        </p:attrNameLst>
                                      </p:cBhvr>
                                    </p:animMotion>
                                    <p:animEffect transition="in" filter="fade">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Scale>
                                      <p:cBhvr>
                                        <p:cTn id="4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6" end="6"/>
                                            </p:txEl>
                                          </p:spTgt>
                                        </p:tgtEl>
                                        <p:attrNameLst>
                                          <p:attrName>ppt_x</p:attrName>
                                          <p:attrName>ppt_y</p:attrName>
                                        </p:attrNameLst>
                                      </p:cBhvr>
                                    </p:animMotion>
                                    <p:animEffect transition="in" filter="fade">
                                      <p:cBhvr>
                                        <p:cTn id="48" dur="1000"/>
                                        <p:tgtEl>
                                          <p:spTgt spid="3">
                                            <p:txEl>
                                              <p:pRg st="6" end="6"/>
                                            </p:txEl>
                                          </p:spTgt>
                                        </p:tgtEl>
                                      </p:cBhvr>
                                    </p:animEffect>
                                  </p:childTnLst>
                                </p:cTn>
                              </p:par>
                            </p:childTnLst>
                          </p:cTn>
                        </p:par>
                        <p:par>
                          <p:cTn id="49" fill="hold">
                            <p:stCondLst>
                              <p:cond delay="1000"/>
                            </p:stCondLst>
                            <p:childTnLst>
                              <p:par>
                                <p:cTn id="50" presetID="52" presetClass="entr" presetSubtype="0"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Scale>
                                      <p:cBhvr>
                                        <p:cTn id="52"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
                                            <p:txEl>
                                              <p:pRg st="7" end="7"/>
                                            </p:txEl>
                                          </p:spTgt>
                                        </p:tgtEl>
                                        <p:attrNameLst>
                                          <p:attrName>ppt_x</p:attrName>
                                          <p:attrName>ppt_y</p:attrName>
                                        </p:attrNameLst>
                                      </p:cBhvr>
                                    </p:animMotion>
                                    <p:animEffect transition="in" filter="fade">
                                      <p:cBhvr>
                                        <p:cTn id="54" dur="10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Scale>
                                      <p:cBhvr>
                                        <p:cTn id="59"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
                                            <p:txEl>
                                              <p:pRg st="8" end="8"/>
                                            </p:txEl>
                                          </p:spTgt>
                                        </p:tgtEl>
                                        <p:attrNameLst>
                                          <p:attrName>ppt_x</p:attrName>
                                          <p:attrName>ppt_y</p:attrName>
                                        </p:attrNameLst>
                                      </p:cBhvr>
                                    </p:animMotion>
                                    <p:animEffect transition="in" filter="fade">
                                      <p:cBhvr>
                                        <p:cTn id="61" dur="10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Scale>
                                      <p:cBhvr>
                                        <p:cTn id="66"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
                                            <p:txEl>
                                              <p:pRg st="9" end="9"/>
                                            </p:txEl>
                                          </p:spTgt>
                                        </p:tgtEl>
                                        <p:attrNameLst>
                                          <p:attrName>ppt_x</p:attrName>
                                          <p:attrName>ppt_y</p:attrName>
                                        </p:attrNameLst>
                                      </p:cBhvr>
                                    </p:animMotion>
                                    <p:animEffect transition="in" filter="fade">
                                      <p:cBhvr>
                                        <p:cTn id="68" dur="1000"/>
                                        <p:tgtEl>
                                          <p:spTgt spid="3">
                                            <p:txEl>
                                              <p:pRg st="9" end="9"/>
                                            </p:txEl>
                                          </p:spTgt>
                                        </p:tgtEl>
                                      </p:cBhvr>
                                    </p:animEffect>
                                  </p:childTnLst>
                                </p:cTn>
                              </p:par>
                            </p:childTnLst>
                          </p:cTn>
                        </p:par>
                        <p:par>
                          <p:cTn id="69" fill="hold">
                            <p:stCondLst>
                              <p:cond delay="1000"/>
                            </p:stCondLst>
                            <p:childTnLst>
                              <p:par>
                                <p:cTn id="70" presetID="52" presetClass="entr" presetSubtype="0" fill="hold" grpId="0" nodeType="after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Scale>
                                      <p:cBhvr>
                                        <p:cTn id="72"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
                                            <p:txEl>
                                              <p:pRg st="10" end="10"/>
                                            </p:txEl>
                                          </p:spTgt>
                                        </p:tgtEl>
                                        <p:attrNameLst>
                                          <p:attrName>ppt_x</p:attrName>
                                          <p:attrName>ppt_y</p:attrName>
                                        </p:attrNameLst>
                                      </p:cBhvr>
                                    </p:animMotion>
                                    <p:animEffect transition="in" filter="fade">
                                      <p:cBhvr>
                                        <p:cTn id="7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670560"/>
          </a:xfrm>
        </p:spPr>
        <p:txBody>
          <a:bodyPr>
            <a:noAutofit/>
          </a:bodyPr>
          <a:lstStyle/>
          <a:p>
            <a:pPr algn="ctr"/>
            <a:r>
              <a:rPr lang="ru-RU" sz="2800" dirty="0" smtClean="0">
                <a:solidFill>
                  <a:srgbClr val="0070C0"/>
                </a:solidFill>
              </a:rPr>
              <a:t>11 вещей, которые нужно запомнить</a:t>
            </a:r>
            <a:endParaRPr lang="en-US" sz="2800" dirty="0">
              <a:solidFill>
                <a:srgbClr val="0070C0"/>
              </a:solidFill>
            </a:endParaRPr>
          </a:p>
        </p:txBody>
      </p:sp>
      <p:sp>
        <p:nvSpPr>
          <p:cNvPr id="3" name="Content Placeholder 2"/>
          <p:cNvSpPr>
            <a:spLocks noGrp="1"/>
          </p:cNvSpPr>
          <p:nvPr>
            <p:ph idx="1"/>
          </p:nvPr>
        </p:nvSpPr>
        <p:spPr>
          <a:xfrm>
            <a:off x="457200" y="1066800"/>
            <a:ext cx="7620000" cy="5791200"/>
          </a:xfrm>
        </p:spPr>
        <p:txBody>
          <a:bodyPr>
            <a:normAutofit fontScale="77500" lnSpcReduction="20000"/>
          </a:bodyPr>
          <a:lstStyle/>
          <a:p>
            <a:r>
              <a:rPr lang="ru-RU" sz="2800" b="1" dirty="0" smtClean="0">
                <a:solidFill>
                  <a:schemeClr val="tx2">
                    <a:lumMod val="75000"/>
                  </a:schemeClr>
                </a:solidFill>
              </a:rPr>
              <a:t>Составляйте завещание и стройте планы</a:t>
            </a:r>
            <a:endParaRPr lang="en-US" sz="2800" b="1" dirty="0" smtClean="0">
              <a:solidFill>
                <a:schemeClr val="tx2">
                  <a:lumMod val="75000"/>
                </a:schemeClr>
              </a:solidFill>
            </a:endParaRPr>
          </a:p>
          <a:p>
            <a:pPr lvl="1"/>
            <a:r>
              <a:rPr lang="ru-RU" b="1" dirty="0" smtClean="0">
                <a:solidFill>
                  <a:schemeClr val="tx1"/>
                </a:solidFill>
              </a:rPr>
              <a:t>За исключением, если у вас уже есть законное завещание или другие соглашения, то другие могут решить за вас</a:t>
            </a:r>
            <a:r>
              <a:rPr lang="ru-RU" b="1" dirty="0" smtClean="0">
                <a:solidFill>
                  <a:schemeClr val="tx2">
                    <a:lumMod val="75000"/>
                  </a:schemeClr>
                </a:solidFill>
              </a:rPr>
              <a:t>…. </a:t>
            </a:r>
          </a:p>
          <a:p>
            <a:pPr lvl="1"/>
            <a:endParaRPr lang="en-US" dirty="0" smtClean="0">
              <a:solidFill>
                <a:schemeClr val="tx2">
                  <a:lumMod val="75000"/>
                </a:schemeClr>
              </a:solidFill>
            </a:endParaRPr>
          </a:p>
          <a:p>
            <a:pPr lvl="1"/>
            <a:r>
              <a:rPr lang="en-US" sz="2800" b="1" dirty="0" smtClean="0">
                <a:solidFill>
                  <a:schemeClr val="tx2">
                    <a:lumMod val="75000"/>
                  </a:schemeClr>
                </a:solidFill>
              </a:rPr>
              <a:t> </a:t>
            </a:r>
            <a:r>
              <a:rPr lang="ru-RU" sz="2800" b="1" dirty="0" smtClean="0">
                <a:solidFill>
                  <a:schemeClr val="tx2">
                    <a:lumMod val="75000"/>
                  </a:schemeClr>
                </a:solidFill>
              </a:rPr>
              <a:t>Сюда могут входить и другие планы;</a:t>
            </a:r>
          </a:p>
          <a:p>
            <a:pPr lvl="1"/>
            <a:endParaRPr lang="en-US" sz="2800" b="1" dirty="0" smtClean="0">
              <a:solidFill>
                <a:schemeClr val="tx2">
                  <a:lumMod val="75000"/>
                </a:schemeClr>
              </a:solidFill>
            </a:endParaRPr>
          </a:p>
          <a:p>
            <a:pPr lvl="2"/>
            <a:r>
              <a:rPr lang="ru-RU" sz="2800" dirty="0" smtClean="0">
                <a:solidFill>
                  <a:schemeClr val="tx2">
                    <a:lumMod val="75000"/>
                  </a:schemeClr>
                </a:solidFill>
              </a:rPr>
              <a:t> Ежегодная рента с пожертвований на благотворительные цели</a:t>
            </a:r>
            <a:endParaRPr lang="en-US" sz="2800" dirty="0" smtClean="0">
              <a:solidFill>
                <a:schemeClr val="tx2">
                  <a:lumMod val="75000"/>
                </a:schemeClr>
              </a:solidFill>
            </a:endParaRPr>
          </a:p>
          <a:p>
            <a:pPr lvl="2"/>
            <a:r>
              <a:rPr lang="ru-RU" sz="2800" dirty="0" smtClean="0">
                <a:solidFill>
                  <a:schemeClr val="tx2">
                    <a:lumMod val="75000"/>
                  </a:schemeClr>
                </a:solidFill>
              </a:rPr>
              <a:t> Благотворительный остаточный траст</a:t>
            </a:r>
            <a:endParaRPr lang="en-US" sz="2800" dirty="0" smtClean="0">
              <a:solidFill>
                <a:schemeClr val="tx2">
                  <a:lumMod val="75000"/>
                </a:schemeClr>
              </a:solidFill>
            </a:endParaRPr>
          </a:p>
          <a:p>
            <a:pPr lvl="2"/>
            <a:r>
              <a:rPr lang="ru-RU" sz="2800" dirty="0" smtClean="0">
                <a:solidFill>
                  <a:schemeClr val="tx2">
                    <a:lumMod val="75000"/>
                  </a:schemeClr>
                </a:solidFill>
              </a:rPr>
              <a:t> Траст ежегодной ренты остатка недвижимости даруемого в благотворительных целях </a:t>
            </a:r>
          </a:p>
          <a:p>
            <a:pPr lvl="2"/>
            <a:r>
              <a:rPr lang="ru-RU" sz="2800" dirty="0" smtClean="0">
                <a:solidFill>
                  <a:schemeClr val="tx2">
                    <a:lumMod val="75000"/>
                  </a:schemeClr>
                </a:solidFill>
              </a:rPr>
              <a:t>Траст с ведущей благотворительной целью</a:t>
            </a:r>
            <a:endParaRPr lang="en-US" sz="2800" dirty="0" smtClean="0">
              <a:solidFill>
                <a:schemeClr val="tx2">
                  <a:lumMod val="75000"/>
                </a:schemeClr>
              </a:solidFill>
            </a:endParaRPr>
          </a:p>
          <a:p>
            <a:pPr lvl="2"/>
            <a:r>
              <a:rPr lang="ru-RU" sz="2800" dirty="0" smtClean="0">
                <a:solidFill>
                  <a:schemeClr val="tx2">
                    <a:lumMod val="75000"/>
                  </a:schemeClr>
                </a:solidFill>
              </a:rPr>
              <a:t>Консультируемый фонд</a:t>
            </a:r>
            <a:endParaRPr lang="en-US" sz="2800" dirty="0" smtClean="0">
              <a:solidFill>
                <a:schemeClr val="tx2">
                  <a:lumMod val="75000"/>
                </a:schemeClr>
              </a:solidFill>
            </a:endParaRPr>
          </a:p>
          <a:p>
            <a:pPr lvl="2"/>
            <a:r>
              <a:rPr lang="ru-RU" sz="2800" dirty="0" smtClean="0">
                <a:solidFill>
                  <a:schemeClr val="tx2">
                    <a:lumMod val="75000"/>
                  </a:schemeClr>
                </a:solidFill>
              </a:rPr>
              <a:t>Дарения страхования жизни</a:t>
            </a:r>
            <a:endParaRPr lang="en-US" sz="2800" dirty="0" smtClean="0">
              <a:solidFill>
                <a:schemeClr val="tx2">
                  <a:lumMod val="75000"/>
                </a:schemeClr>
              </a:solidFill>
            </a:endParaRPr>
          </a:p>
          <a:p>
            <a:pPr lvl="2"/>
            <a:r>
              <a:rPr lang="ru-RU" sz="2800" dirty="0" smtClean="0">
                <a:solidFill>
                  <a:schemeClr val="tx2">
                    <a:lumMod val="75000"/>
                  </a:schemeClr>
                </a:solidFill>
              </a:rPr>
              <a:t>Дарения активов плана пенсионного обеспечения</a:t>
            </a:r>
          </a:p>
          <a:p>
            <a:pPr lvl="2"/>
            <a:r>
              <a:rPr lang="ru-RU" sz="2800" dirty="0" smtClean="0">
                <a:solidFill>
                  <a:schemeClr val="tx2">
                    <a:lumMod val="75000"/>
                  </a:schemeClr>
                </a:solidFill>
              </a:rPr>
              <a:t> Сохранение пожизненного права на недвижимое имущество</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ru-RU" dirty="0" smtClean="0">
                <a:solidFill>
                  <a:srgbClr val="002060"/>
                </a:solidFill>
              </a:rPr>
              <a:t>ВАШИ ПЛАНЫ НА БУДУЩЕЕ</a:t>
            </a:r>
            <a:endParaRPr lang="en-US" dirty="0">
              <a:solidFill>
                <a:srgbClr val="002060"/>
              </a:solidFill>
            </a:endParaRPr>
          </a:p>
        </p:txBody>
      </p:sp>
      <p:sp>
        <p:nvSpPr>
          <p:cNvPr id="3" name="Content Placeholder 2"/>
          <p:cNvSpPr>
            <a:spLocks noGrp="1"/>
          </p:cNvSpPr>
          <p:nvPr>
            <p:ph idx="1"/>
          </p:nvPr>
        </p:nvSpPr>
        <p:spPr>
          <a:xfrm>
            <a:off x="457200" y="1609416"/>
            <a:ext cx="7924800" cy="4846320"/>
          </a:xfrm>
        </p:spPr>
        <p:txBody>
          <a:bodyPr>
            <a:normAutofit fontScale="92500" lnSpcReduction="20000"/>
          </a:bodyPr>
          <a:lstStyle/>
          <a:p>
            <a:endParaRPr lang="en-US" dirty="0" smtClean="0"/>
          </a:p>
          <a:p>
            <a:r>
              <a:rPr lang="ru-RU" sz="3200" b="1" u="sng" dirty="0" smtClean="0">
                <a:solidFill>
                  <a:srgbClr val="002060"/>
                </a:solidFill>
              </a:rPr>
              <a:t>Составляю </a:t>
            </a:r>
            <a:r>
              <a:rPr lang="ru-RU" sz="3200" b="1" u="sng" dirty="0" smtClean="0">
                <a:solidFill>
                  <a:srgbClr val="002060"/>
                </a:solidFill>
              </a:rPr>
              <a:t>ли </a:t>
            </a:r>
            <a:r>
              <a:rPr lang="ru-RU" sz="3200" b="1" u="sng" dirty="0" smtClean="0">
                <a:solidFill>
                  <a:srgbClr val="002060"/>
                </a:solidFill>
              </a:rPr>
              <a:t>я  завещание. </a:t>
            </a:r>
            <a:r>
              <a:rPr lang="ru-RU" sz="3200" b="1" u="sng" dirty="0" smtClean="0">
                <a:solidFill>
                  <a:srgbClr val="002060"/>
                </a:solidFill>
              </a:rPr>
              <a:t>С</a:t>
            </a:r>
            <a:r>
              <a:rPr lang="ru-RU" sz="3200" b="1" u="sng" dirty="0" smtClean="0">
                <a:solidFill>
                  <a:srgbClr val="002060"/>
                </a:solidFill>
              </a:rPr>
              <a:t>трою  </a:t>
            </a:r>
            <a:r>
              <a:rPr lang="ru-RU" sz="3200" b="1" u="sng" dirty="0" smtClean="0">
                <a:solidFill>
                  <a:srgbClr val="002060"/>
                </a:solidFill>
              </a:rPr>
              <a:t>ли </a:t>
            </a:r>
            <a:r>
              <a:rPr lang="ru-RU" sz="3200" b="1" u="sng" dirty="0" smtClean="0">
                <a:solidFill>
                  <a:srgbClr val="002060"/>
                </a:solidFill>
              </a:rPr>
              <a:t>  я планы в этом служении?</a:t>
            </a:r>
            <a:endParaRPr lang="en-US" sz="3200" b="1" u="sng" dirty="0" smtClean="0">
              <a:solidFill>
                <a:srgbClr val="002060"/>
              </a:solidFill>
            </a:endParaRPr>
          </a:p>
          <a:p>
            <a:pPr>
              <a:buNone/>
            </a:pPr>
            <a:endParaRPr lang="en-US" sz="2400" b="1" u="sng" dirty="0" smtClean="0">
              <a:solidFill>
                <a:srgbClr val="002060"/>
              </a:solidFill>
            </a:endParaRPr>
          </a:p>
          <a:p>
            <a:pPr lvl="1"/>
            <a:r>
              <a:rPr lang="ru-RU" sz="3200" b="1" dirty="0" smtClean="0">
                <a:solidFill>
                  <a:srgbClr val="002060"/>
                </a:solidFill>
              </a:rPr>
              <a:t> Кто вы бы хотели, чтобы сделал набросок вашего завещания </a:t>
            </a:r>
            <a:r>
              <a:rPr lang="ru-RU" sz="3200" b="1" dirty="0" err="1" smtClean="0">
                <a:solidFill>
                  <a:srgbClr val="002060"/>
                </a:solidFill>
              </a:rPr>
              <a:t>илисоставил</a:t>
            </a:r>
            <a:r>
              <a:rPr lang="ru-RU" sz="3200" b="1" dirty="0" smtClean="0">
                <a:solidFill>
                  <a:srgbClr val="002060"/>
                </a:solidFill>
              </a:rPr>
              <a:t> </a:t>
            </a:r>
            <a:r>
              <a:rPr lang="ru-RU" sz="3200" b="1" dirty="0" smtClean="0">
                <a:solidFill>
                  <a:srgbClr val="002060"/>
                </a:solidFill>
              </a:rPr>
              <a:t>за вас планы?</a:t>
            </a:r>
          </a:p>
          <a:p>
            <a:pPr lvl="2"/>
            <a:r>
              <a:rPr lang="ru-RU" sz="3200" b="1" dirty="0" smtClean="0">
                <a:solidFill>
                  <a:srgbClr val="002060"/>
                </a:solidFill>
              </a:rPr>
              <a:t> Сосед</a:t>
            </a:r>
            <a:endParaRPr lang="en-US" sz="3200" b="1" dirty="0" smtClean="0">
              <a:solidFill>
                <a:srgbClr val="002060"/>
              </a:solidFill>
            </a:endParaRPr>
          </a:p>
          <a:p>
            <a:pPr lvl="3"/>
            <a:r>
              <a:rPr lang="ru-RU" sz="3200" b="1" dirty="0" smtClean="0">
                <a:solidFill>
                  <a:srgbClr val="002060"/>
                </a:solidFill>
              </a:rPr>
              <a:t> Члены семьи</a:t>
            </a:r>
            <a:endParaRPr lang="en-US" sz="3200" b="1" dirty="0" smtClean="0">
              <a:solidFill>
                <a:srgbClr val="002060"/>
              </a:solidFill>
            </a:endParaRPr>
          </a:p>
          <a:p>
            <a:pPr lvl="4"/>
            <a:r>
              <a:rPr lang="ru-RU" sz="3200" b="1" dirty="0" smtClean="0">
                <a:solidFill>
                  <a:srgbClr val="002060"/>
                </a:solidFill>
              </a:rPr>
              <a:t> Государство </a:t>
            </a:r>
          </a:p>
          <a:p>
            <a:pPr lvl="5"/>
            <a:r>
              <a:rPr lang="ru-RU" sz="3200" b="1" dirty="0" smtClean="0">
                <a:solidFill>
                  <a:srgbClr val="002060"/>
                </a:solidFill>
              </a:rPr>
              <a:t> Кто должен управлять вашими делами?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ru-RU" dirty="0" smtClean="0">
                <a:solidFill>
                  <a:srgbClr val="002060"/>
                </a:solidFill>
              </a:rPr>
              <a:t>НЕТ ПЛАНОВ – ЧТО ДАЛЬШЕ</a:t>
            </a:r>
            <a:endParaRPr lang="en-US" dirty="0">
              <a:solidFill>
                <a:srgbClr val="002060"/>
              </a:solidFill>
            </a:endParaRPr>
          </a:p>
        </p:txBody>
      </p:sp>
      <p:sp>
        <p:nvSpPr>
          <p:cNvPr id="3" name="Content Placeholder 2"/>
          <p:cNvSpPr>
            <a:spLocks noGrp="1"/>
          </p:cNvSpPr>
          <p:nvPr>
            <p:ph idx="1"/>
          </p:nvPr>
        </p:nvSpPr>
        <p:spPr>
          <a:xfrm>
            <a:off x="457200" y="1371600"/>
            <a:ext cx="7239000" cy="4846320"/>
          </a:xfrm>
        </p:spPr>
        <p:txBody>
          <a:bodyPr>
            <a:normAutofit fontScale="92500" lnSpcReduction="10000"/>
          </a:bodyPr>
          <a:lstStyle/>
          <a:p>
            <a:endParaRPr lang="en-US" dirty="0" smtClean="0"/>
          </a:p>
          <a:p>
            <a:r>
              <a:rPr lang="ru-RU" b="1" dirty="0" smtClean="0">
                <a:solidFill>
                  <a:srgbClr val="002060"/>
                </a:solidFill>
              </a:rPr>
              <a:t>Правильно ли будет если согласно законам вашей страны, вся ваша собственность автоматически в равной степени перейдет вашим самым близким родственникам, несмотря на ваши пожелания?!</a:t>
            </a:r>
          </a:p>
          <a:p>
            <a:endParaRPr lang="ru-RU" b="1" dirty="0" smtClean="0">
              <a:solidFill>
                <a:srgbClr val="002060"/>
              </a:solidFill>
            </a:endParaRPr>
          </a:p>
          <a:p>
            <a:r>
              <a:rPr lang="ru-RU" b="1" dirty="0" smtClean="0">
                <a:solidFill>
                  <a:srgbClr val="002060"/>
                </a:solidFill>
              </a:rPr>
              <a:t>Вы еще уверены, что ваши планы, все еще соответствуют вашим потребностям?</a:t>
            </a:r>
          </a:p>
          <a:p>
            <a:pPr lvl="1"/>
            <a:r>
              <a:rPr lang="ru-RU" b="1" dirty="0" smtClean="0">
                <a:solidFill>
                  <a:srgbClr val="002060"/>
                </a:solidFill>
              </a:rPr>
              <a:t>Соответствие вашего завещания (самоуправляемый траст) и других планов  современным требованиям, может быть так же важно, как и их первоначальная подготовка.</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ru-RU" dirty="0" smtClean="0">
                <a:solidFill>
                  <a:srgbClr val="002060"/>
                </a:solidFill>
              </a:rPr>
              <a:t>НЕТ ПЛАНОВ – </a:t>
            </a:r>
            <a:r>
              <a:rPr lang="ru-RU" sz="2400" dirty="0" smtClean="0">
                <a:solidFill>
                  <a:srgbClr val="002060"/>
                </a:solidFill>
              </a:rPr>
              <a:t>продолжение</a:t>
            </a:r>
            <a:endParaRPr lang="en-US" sz="3100" dirty="0">
              <a:solidFill>
                <a:srgbClr val="002060"/>
              </a:solidFill>
            </a:endParaRPr>
          </a:p>
        </p:txBody>
      </p:sp>
      <p:sp>
        <p:nvSpPr>
          <p:cNvPr id="3" name="Content Placeholder 2"/>
          <p:cNvSpPr>
            <a:spLocks noGrp="1"/>
          </p:cNvSpPr>
          <p:nvPr>
            <p:ph idx="1"/>
          </p:nvPr>
        </p:nvSpPr>
        <p:spPr>
          <a:xfrm>
            <a:off x="457200" y="1143000"/>
            <a:ext cx="7467600" cy="5312736"/>
          </a:xfrm>
        </p:spPr>
        <p:txBody>
          <a:bodyPr>
            <a:normAutofit fontScale="92500" lnSpcReduction="20000"/>
          </a:bodyPr>
          <a:lstStyle/>
          <a:p>
            <a:endParaRPr lang="en-US" dirty="0" smtClean="0"/>
          </a:p>
          <a:p>
            <a:pPr marL="274320" lvl="1" indent="-274320">
              <a:spcBef>
                <a:spcPts val="600"/>
              </a:spcBef>
              <a:buClr>
                <a:schemeClr val="tx2"/>
              </a:buClr>
              <a:buSzPct val="73000"/>
              <a:buFont typeface="Wingdings 2"/>
              <a:buChar char=""/>
            </a:pPr>
            <a:r>
              <a:rPr lang="ru-RU" sz="2600" dirty="0" smtClean="0">
                <a:solidFill>
                  <a:schemeClr val="tx1"/>
                </a:solidFill>
              </a:rPr>
              <a:t>Соответствие вашего завещания и других планов  современным требованиям может быть так же важно как и их первоначальная подготовка. </a:t>
            </a:r>
            <a:r>
              <a:rPr lang="en-US" sz="3600" b="1" dirty="0" smtClean="0">
                <a:solidFill>
                  <a:schemeClr val="bg2">
                    <a:lumMod val="50000"/>
                  </a:schemeClr>
                </a:solidFill>
                <a:sym typeface="Wingdings" pitchFamily="2" charset="2"/>
              </a:rPr>
              <a:t></a:t>
            </a:r>
            <a:r>
              <a:rPr lang="en-US" sz="3600" b="1" dirty="0" smtClean="0">
                <a:sym typeface="Wingdings" pitchFamily="2" charset="2"/>
              </a:rPr>
              <a:t>		</a:t>
            </a:r>
            <a:endParaRPr lang="en-US" sz="3600" b="1" dirty="0" smtClean="0">
              <a:solidFill>
                <a:schemeClr val="bg2">
                  <a:lumMod val="50000"/>
                </a:schemeClr>
              </a:solidFill>
              <a:sym typeface="Wingdings" pitchFamily="2" charset="2"/>
            </a:endParaRPr>
          </a:p>
          <a:p>
            <a:r>
              <a:rPr lang="ru-RU" sz="2800" dirty="0" smtClean="0">
                <a:latin typeface="+mj-lt"/>
                <a:sym typeface="Wingdings" pitchFamily="2" charset="2"/>
              </a:rPr>
              <a:t> С другой стороны </a:t>
            </a:r>
            <a:r>
              <a:rPr lang="ru-RU" sz="2800" b="1" dirty="0" smtClean="0">
                <a:latin typeface="+mj-lt"/>
                <a:sym typeface="Wingdings" pitchFamily="2" charset="2"/>
              </a:rPr>
              <a:t>ОТСУТСТВИЕ ПЛАНА </a:t>
            </a:r>
            <a:r>
              <a:rPr lang="ru-RU" sz="2800" dirty="0" smtClean="0">
                <a:latin typeface="+mj-lt"/>
                <a:sym typeface="Wingdings" pitchFamily="2" charset="2"/>
              </a:rPr>
              <a:t>– это план, просто </a:t>
            </a:r>
            <a:r>
              <a:rPr lang="ru-RU" sz="2800" dirty="0" smtClean="0">
                <a:latin typeface="+mj-lt"/>
                <a:sym typeface="Wingdings" pitchFamily="2" charset="2"/>
              </a:rPr>
              <a:t>но не </a:t>
            </a:r>
            <a:r>
              <a:rPr lang="ru-RU" sz="2800" dirty="0" smtClean="0">
                <a:latin typeface="+mj-lt"/>
                <a:sym typeface="Wingdings" pitchFamily="2" charset="2"/>
              </a:rPr>
              <a:t>такой воодушевляющий и удовлетворяющий </a:t>
            </a:r>
            <a:r>
              <a:rPr lang="en-US" sz="3200" b="1" dirty="0" smtClean="0">
                <a:solidFill>
                  <a:schemeClr val="bg2">
                    <a:lumMod val="50000"/>
                  </a:schemeClr>
                </a:solidFill>
                <a:latin typeface="+mj-lt"/>
                <a:sym typeface="Wingdings" pitchFamily="2" charset="2"/>
              </a:rPr>
              <a:t></a:t>
            </a:r>
          </a:p>
          <a:p>
            <a:endParaRPr lang="en-US" sz="2800" dirty="0" smtClean="0">
              <a:latin typeface="+mj-lt"/>
              <a:sym typeface="Wingdings" pitchFamily="2" charset="2"/>
            </a:endParaRPr>
          </a:p>
          <a:p>
            <a:r>
              <a:rPr lang="ru-RU" sz="2800" dirty="0" smtClean="0">
                <a:latin typeface="+mj-lt"/>
                <a:sym typeface="Wingdings" pitchFamily="2" charset="2"/>
              </a:rPr>
              <a:t>Возможно вы никогда не измените свои планы.</a:t>
            </a:r>
            <a:r>
              <a:rPr lang="en-US" sz="2800" dirty="0" smtClean="0">
                <a:latin typeface="+mj-lt"/>
                <a:sym typeface="Wingdings" pitchFamily="2" charset="2"/>
              </a:rPr>
              <a:t>  </a:t>
            </a:r>
          </a:p>
          <a:p>
            <a:r>
              <a:rPr lang="ru-RU" sz="2800" b="1" dirty="0" smtClean="0">
                <a:solidFill>
                  <a:schemeClr val="bg2">
                    <a:lumMod val="50000"/>
                  </a:schemeClr>
                </a:solidFill>
                <a:latin typeface="+mj-lt"/>
                <a:sym typeface="Wingdings" pitchFamily="2" charset="2"/>
              </a:rPr>
              <a:t>Если только в вашей жизни не произойдут некоторые из самых распространенных событий!</a:t>
            </a:r>
            <a:endParaRPr lang="en-US" sz="3600" b="1" dirty="0">
              <a:latin typeface="+mj-lt"/>
            </a:endParaRPr>
          </a:p>
        </p:txBody>
      </p:sp>
    </p:spTree>
  </p:cSld>
  <p:clrMapOvr>
    <a:masterClrMapping/>
  </p:clrMapOvr>
  <p:transition spd="slow">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8)">
                                      <p:cBhvr>
                                        <p:cTn id="10" dur="2000"/>
                                        <p:tgtEl>
                                          <p:spTgt spid="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8)">
                                      <p:cBhvr>
                                        <p:cTn id="15" dur="2000"/>
                                        <p:tgtEl>
                                          <p:spTgt spid="3">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8)">
                                      <p:cBhvr>
                                        <p:cTn id="20" dur="2000"/>
                                        <p:tgtEl>
                                          <p:spTgt spid="3">
                                            <p:txEl>
                                              <p:pRg st="4" end="4"/>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8)">
                                      <p:cBhvr>
                                        <p:cTn id="25" dur="2000"/>
                                        <p:tgtEl>
                                          <p:spTgt spid="3">
                                            <p:txEl>
                                              <p:pRg st="5" end="5"/>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895600" y="1447800"/>
            <a:ext cx="5181600" cy="4493538"/>
          </a:xfrm>
          <a:prstGeom prst="rect">
            <a:avLst/>
          </a:prstGeom>
          <a:noFill/>
          <a:ln w="9525">
            <a:noFill/>
            <a:miter lim="800000"/>
            <a:headEnd/>
            <a:tailEnd/>
          </a:ln>
          <a:effectLst/>
        </p:spPr>
        <p:txBody>
          <a:bodyPr wrap="square">
            <a:spAutoFit/>
          </a:bodyPr>
          <a:lstStyle/>
          <a:p>
            <a:pPr algn="ctr">
              <a:lnSpc>
                <a:spcPct val="130000"/>
              </a:lnSpc>
              <a:spcBef>
                <a:spcPct val="50000"/>
              </a:spcBef>
            </a:pPr>
            <a:r>
              <a:rPr lang="ru-RU" sz="3600" b="1" dirty="0" smtClean="0">
                <a:solidFill>
                  <a:schemeClr val="bg1"/>
                </a:solidFill>
                <a:latin typeface="Tahoma" charset="0"/>
              </a:rPr>
              <a:t>Те, кому нравится все что у них есть - счастливее, чем те, которые пытаются иметь все, что им нравится.</a:t>
            </a:r>
          </a:p>
        </p:txBody>
      </p:sp>
      <p:sp>
        <p:nvSpPr>
          <p:cNvPr id="3078" name="Line 6"/>
          <p:cNvSpPr>
            <a:spLocks noChangeShapeType="1"/>
          </p:cNvSpPr>
          <p:nvPr/>
        </p:nvSpPr>
        <p:spPr bwMode="auto">
          <a:xfrm>
            <a:off x="2743200" y="1524000"/>
            <a:ext cx="6248400" cy="0"/>
          </a:xfrm>
          <a:prstGeom prst="line">
            <a:avLst/>
          </a:prstGeom>
          <a:noFill/>
          <a:ln w="57150">
            <a:solidFill>
              <a:schemeClr val="bg1"/>
            </a:solidFill>
            <a:round/>
            <a:headEnd/>
            <a:tailEnd/>
          </a:ln>
          <a:effectLst/>
        </p:spPr>
        <p:txBody>
          <a:bodyPr wrap="none" anchor="ctr"/>
          <a:lstStyle/>
          <a:p>
            <a:endParaRPr lang="en-US"/>
          </a:p>
        </p:txBody>
      </p:sp>
      <p:sp>
        <p:nvSpPr>
          <p:cNvPr id="3079" name="Line 7"/>
          <p:cNvSpPr>
            <a:spLocks noChangeShapeType="1"/>
          </p:cNvSpPr>
          <p:nvPr/>
        </p:nvSpPr>
        <p:spPr bwMode="auto">
          <a:xfrm>
            <a:off x="2743200" y="6019800"/>
            <a:ext cx="6248400" cy="0"/>
          </a:xfrm>
          <a:prstGeom prst="line">
            <a:avLst/>
          </a:prstGeom>
          <a:noFill/>
          <a:ln w="57150">
            <a:solidFill>
              <a:schemeClr val="bg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10268" cy="838200"/>
          </a:xfrm>
        </p:spPr>
        <p:txBody>
          <a:bodyPr/>
          <a:lstStyle/>
          <a:p>
            <a:pPr algn="ctr"/>
            <a:r>
              <a:rPr lang="ru-RU" dirty="0" smtClean="0"/>
              <a:t>11 вещей, которые нужно запомнить</a:t>
            </a:r>
            <a:endParaRPr lang="en-US" dirty="0"/>
          </a:p>
        </p:txBody>
      </p:sp>
      <p:sp>
        <p:nvSpPr>
          <p:cNvPr id="3" name="Subtitle 2"/>
          <p:cNvSpPr>
            <a:spLocks noGrp="1"/>
          </p:cNvSpPr>
          <p:nvPr>
            <p:ph type="subTitle" idx="1"/>
          </p:nvPr>
        </p:nvSpPr>
        <p:spPr>
          <a:xfrm>
            <a:off x="2590800" y="2133600"/>
            <a:ext cx="6553200" cy="4191000"/>
          </a:xfrm>
        </p:spPr>
        <p:txBody>
          <a:bodyPr>
            <a:normAutofit fontScale="40000" lnSpcReduction="20000"/>
          </a:bodyPr>
          <a:lstStyle/>
          <a:p>
            <a:pPr algn="ctr"/>
            <a:endParaRPr lang="en-US" sz="3200" dirty="0" smtClean="0"/>
          </a:p>
          <a:p>
            <a:pPr algn="ctr"/>
            <a:endParaRPr lang="en-US" sz="3200" dirty="0" smtClean="0"/>
          </a:p>
          <a:p>
            <a:pPr algn="ctr"/>
            <a:r>
              <a:rPr lang="ru-RU" sz="5800" dirty="0" smtClean="0"/>
              <a:t>Исследование Планируемых пожертвований… Руководство планирования пожертвований на благотворительные цели…</a:t>
            </a:r>
            <a:endParaRPr lang="en-US" sz="5800" dirty="0" smtClean="0"/>
          </a:p>
          <a:p>
            <a:pPr algn="ctr"/>
            <a:r>
              <a:rPr lang="ru-RU" sz="8000" dirty="0" smtClean="0"/>
              <a:t>Преимущества и возможности</a:t>
            </a:r>
          </a:p>
          <a:p>
            <a:pPr algn="ctr"/>
            <a:endParaRPr lang="en-US" dirty="0" smtClean="0"/>
          </a:p>
          <a:p>
            <a:pPr algn="ctr"/>
            <a:endParaRPr lang="en-US" dirty="0" smtClean="0"/>
          </a:p>
          <a:p>
            <a:pPr algn="ctr"/>
            <a:r>
              <a:rPr lang="ru-RU" sz="5000" dirty="0" smtClean="0"/>
              <a:t>Май </a:t>
            </a:r>
            <a:r>
              <a:rPr lang="en-US" sz="5000" dirty="0" smtClean="0"/>
              <a:t>2011</a:t>
            </a:r>
            <a:r>
              <a:rPr lang="ru-RU" sz="5000" dirty="0" smtClean="0"/>
              <a:t> г.</a:t>
            </a:r>
            <a:endParaRPr lang="en-US" sz="5000" dirty="0" smtClean="0"/>
          </a:p>
          <a:p>
            <a:pPr algn="ctr"/>
            <a:endParaRPr lang="en-US" sz="2900" dirty="0" smtClean="0"/>
          </a:p>
          <a:p>
            <a:pPr algn="ctr"/>
            <a:r>
              <a:rPr lang="ru-RU" sz="4500" b="1" dirty="0" smtClean="0">
                <a:latin typeface="Calibri" pitchFamily="34" charset="0"/>
                <a:cs typeface="Calibri" pitchFamily="34" charset="0"/>
              </a:rPr>
              <a:t>Евро азиатский Дивизион</a:t>
            </a:r>
            <a:endParaRPr lang="en-US" sz="4500" b="1" dirty="0" smtClean="0">
              <a:latin typeface="Calibri" pitchFamily="34" charset="0"/>
              <a:cs typeface="Calibri" pitchFamily="34" charset="0"/>
            </a:endParaRPr>
          </a:p>
          <a:p>
            <a:pPr algn="ctr"/>
            <a:r>
              <a:rPr lang="ru-RU" sz="4500" b="1" dirty="0" smtClean="0">
                <a:latin typeface="Calibri" pitchFamily="34" charset="0"/>
                <a:cs typeface="Calibri" pitchFamily="34" charset="0"/>
              </a:rPr>
              <a:t>Гарри В. Додж</a:t>
            </a:r>
          </a:p>
          <a:p>
            <a:pPr algn="ctr"/>
            <a:r>
              <a:rPr lang="ru-RU" sz="4500" b="1" dirty="0" smtClean="0">
                <a:latin typeface="Calibri" pitchFamily="34" charset="0"/>
                <a:cs typeface="Calibri" pitchFamily="34" charset="0"/>
              </a:rPr>
              <a:t>Директор Службы  Доверия</a:t>
            </a:r>
          </a:p>
          <a:p>
            <a:pPr algn="ctr"/>
            <a:r>
              <a:rPr lang="ru-RU" sz="4500" b="1" dirty="0" smtClean="0">
                <a:latin typeface="Calibri" pitchFamily="34" charset="0"/>
                <a:cs typeface="Calibri" pitchFamily="34" charset="0"/>
              </a:rPr>
              <a:t>Генеральная Конференция Адвентистов Седьмого дня</a:t>
            </a:r>
            <a:endParaRPr lang="en-US" sz="4500"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ru-RU" dirty="0" smtClean="0">
                <a:solidFill>
                  <a:srgbClr val="002060"/>
                </a:solidFill>
              </a:rPr>
              <a:t>ВОПРОСЫ И ДОГОВОРЕННОСТИ?</a:t>
            </a:r>
            <a:endParaRPr lang="en-US" dirty="0">
              <a:solidFill>
                <a:srgbClr val="002060"/>
              </a:solidFill>
            </a:endParaRPr>
          </a:p>
        </p:txBody>
      </p:sp>
      <p:pic>
        <p:nvPicPr>
          <p:cNvPr id="41986" name="Picture 2" descr="C:\Documents and Settings\gary.dodge\My Documents\My Pictures\Alaska July 06\Alaska July 06 175.jpg"/>
          <p:cNvPicPr>
            <a:picLocks noGrp="1" noChangeAspect="1" noChangeArrowheads="1"/>
          </p:cNvPicPr>
          <p:nvPr>
            <p:ph idx="1"/>
          </p:nvPr>
        </p:nvPicPr>
        <p:blipFill>
          <a:blip r:embed="rId2" cstate="print"/>
          <a:srcRect/>
          <a:stretch>
            <a:fillRect/>
          </a:stretch>
        </p:blipFill>
        <p:spPr bwMode="auto">
          <a:xfrm>
            <a:off x="304800" y="1600200"/>
            <a:ext cx="8610600" cy="50593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7620000" cy="1630362"/>
          </a:xfrm>
        </p:spPr>
        <p:txBody>
          <a:bodyPr>
            <a:normAutofit fontScale="90000"/>
          </a:bodyPr>
          <a:lstStyle/>
          <a:p>
            <a:pPr algn="ctr" eaLnBrk="1" hangingPunct="1"/>
            <a:r>
              <a:rPr lang="en-US" sz="4000"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4000"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В Библии есть немало упоминаний о деньгах</a:t>
            </a:r>
            <a:r>
              <a:rPr lang="en-US"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 </a:t>
            </a:r>
            <a:br>
              <a:rPr lang="en-US"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br>
            <a:endParaRPr lang="en-US"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
        <p:nvSpPr>
          <p:cNvPr id="4099" name="Rectangle 3"/>
          <p:cNvSpPr>
            <a:spLocks noGrp="1" noChangeArrowheads="1"/>
          </p:cNvSpPr>
          <p:nvPr>
            <p:ph type="body" idx="1"/>
          </p:nvPr>
        </p:nvSpPr>
        <p:spPr>
          <a:xfrm>
            <a:off x="457200" y="1905000"/>
            <a:ext cx="7696200" cy="4800600"/>
          </a:xfrm>
        </p:spPr>
        <p:txBody>
          <a:bodyPr/>
          <a:lstStyle/>
          <a:p>
            <a:pPr eaLnBrk="1" hangingPunct="1"/>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Молитва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500</a:t>
            </a: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текстов</a:t>
            </a:r>
            <a:endPar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Вера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500</a:t>
            </a: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текстов</a:t>
            </a:r>
            <a:endPar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eaLnBrk="1" hangingPunct="1">
              <a:buFontTx/>
              <a:buNone/>
            </a:pPr>
            <a:r>
              <a:rPr lang="en-US" dirty="0" smtClean="0">
                <a:solidFill>
                  <a:srgbClr val="FF0000"/>
                </a:solidFill>
              </a:rPr>
              <a:t> </a:t>
            </a:r>
          </a:p>
          <a:p>
            <a:pPr algn="ctr" eaLnBrk="1" hangingPunct="1"/>
            <a:r>
              <a:rPr lang="ru-RU"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и !!!   </a:t>
            </a:r>
            <a:r>
              <a:rPr lang="en-US"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2,350 </a:t>
            </a:r>
            <a:r>
              <a:rPr lang="ru-RU"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текстов </a:t>
            </a:r>
            <a:r>
              <a:rPr lang="en-US"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t>
            </a:r>
            <a:r>
              <a:rPr lang="ru-RU"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как управлять </a:t>
            </a:r>
            <a:r>
              <a:rPr lang="ru-RU" b="1" u="sng"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деньгами и имуществом</a:t>
            </a:r>
            <a:endParaRPr lang="en-US" b="1" u="sng"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a:p>
            <a:pPr eaLnBrk="1" hangingPunct="1"/>
            <a:endParaRPr lang="en-US" dirty="0" smtClean="0">
              <a:solidFill>
                <a:srgbClr val="008000"/>
              </a:solidFill>
            </a:endParaRPr>
          </a:p>
          <a:p>
            <a:pPr eaLnBrk="1" hangingPunct="1"/>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Наше отношение к деньгам влияет на наши взаимоотношения с Богом</a:t>
            </a:r>
            <a:r>
              <a:rPr lang="en-US"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 </a:t>
            </a: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Лк.</a:t>
            </a:r>
            <a:r>
              <a:rPr lang="en-US"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16:11</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8153400" cy="1371600"/>
          </a:xfrm>
        </p:spPr>
        <p:txBody>
          <a:bodyPr>
            <a:normAutofit fontScale="90000"/>
          </a:bodyPr>
          <a:lstStyle/>
          <a:p>
            <a:pPr algn="ctr" eaLnBrk="1" hangingPunct="1"/>
            <a: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Управление ресурсами </a:t>
            </a:r>
            <a:b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Основа истинной религии</a:t>
            </a:r>
            <a:b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endParaRPr lang="en-US" sz="32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13315" name="Rectangle 3"/>
          <p:cNvSpPr>
            <a:spLocks noGrp="1" noChangeArrowheads="1"/>
          </p:cNvSpPr>
          <p:nvPr>
            <p:ph type="body" idx="1"/>
          </p:nvPr>
        </p:nvSpPr>
        <p:spPr>
          <a:xfrm>
            <a:off x="228600" y="1676400"/>
            <a:ext cx="7620000" cy="4876800"/>
          </a:xfrm>
        </p:spPr>
        <p:txBody>
          <a:bodyPr>
            <a:normAutofit/>
          </a:bodyPr>
          <a:lstStyle/>
          <a:p>
            <a:pPr eaLnBrk="1" hangingPunct="1">
              <a:lnSpc>
                <a:spcPct val="80000"/>
              </a:lnSpc>
              <a:buNone/>
            </a:pPr>
            <a:r>
              <a:rPr lang="ru-RU" b="1" dirty="0" smtClean="0"/>
              <a:t>«Господь составил план спасения таким образом, что он  начинается и заканчивается благотворительностью» </a:t>
            </a:r>
          </a:p>
          <a:p>
            <a:pPr eaLnBrk="1" hangingPunct="1">
              <a:lnSpc>
                <a:spcPct val="80000"/>
              </a:lnSpc>
              <a:buNone/>
            </a:pPr>
            <a:r>
              <a:rPr lang="ru-RU" sz="1800" i="1" dirty="0" smtClean="0"/>
              <a:t>                (</a:t>
            </a:r>
            <a:r>
              <a:rPr lang="ru-RU" sz="1800" i="1" dirty="0" err="1" smtClean="0"/>
              <a:t>Свид.для</a:t>
            </a:r>
            <a:r>
              <a:rPr lang="ru-RU" sz="1800" i="1" dirty="0" smtClean="0"/>
              <a:t> Ц.</a:t>
            </a:r>
            <a:r>
              <a:rPr lang="en-US" sz="1800" i="1" dirty="0" smtClean="0"/>
              <a:t>3</a:t>
            </a:r>
            <a:r>
              <a:rPr lang="ru-RU" sz="1800" i="1" dirty="0" smtClean="0"/>
              <a:t>том</a:t>
            </a:r>
            <a:r>
              <a:rPr lang="en-US" sz="1800" i="1" dirty="0" smtClean="0"/>
              <a:t> 548</a:t>
            </a:r>
            <a:r>
              <a:rPr lang="ru-RU" sz="1800" i="1" dirty="0" err="1" smtClean="0"/>
              <a:t>стр.ориг</a:t>
            </a:r>
            <a:r>
              <a:rPr lang="ru-RU" sz="1800" i="1" dirty="0" smtClean="0"/>
              <a:t>.)</a:t>
            </a:r>
            <a:endParaRPr lang="en-US" sz="1800" i="1" dirty="0" smtClean="0"/>
          </a:p>
          <a:p>
            <a:pPr eaLnBrk="1" hangingPunct="1">
              <a:lnSpc>
                <a:spcPct val="80000"/>
              </a:lnSpc>
              <a:buFontTx/>
              <a:buNone/>
            </a:pPr>
            <a:endParaRPr lang="en-US" sz="2400" i="1" dirty="0" smtClean="0"/>
          </a:p>
          <a:p>
            <a:pPr eaLnBrk="1" hangingPunct="1">
              <a:lnSpc>
                <a:spcPct val="80000"/>
              </a:lnSpc>
              <a:buFontTx/>
              <a:buNone/>
            </a:pPr>
            <a:r>
              <a:rPr lang="ru-RU"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Начинается</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en-US" sz="2800" dirty="0" smtClean="0">
                <a:solidFill>
                  <a:srgbClr val="FF0000"/>
                </a:solidFill>
              </a:rPr>
              <a:t> </a:t>
            </a:r>
          </a:p>
          <a:p>
            <a:pPr eaLnBrk="1" hangingPunct="1">
              <a:lnSpc>
                <a:spcPct val="80000"/>
              </a:lnSpc>
              <a:buFontTx/>
              <a:buNone/>
            </a:pPr>
            <a:r>
              <a:rPr lang="en-US" sz="2800" dirty="0" smtClean="0">
                <a:solidFill>
                  <a:srgbClr val="009900"/>
                </a:solidFill>
              </a:rPr>
              <a:t>	</a:t>
            </a:r>
            <a:r>
              <a:rPr lang="ru-RU" b="1" i="1" dirty="0" smtClean="0">
                <a:solidFill>
                  <a:srgbClr val="0070C0"/>
                </a:solidFill>
              </a:rPr>
              <a:t>«Ибо так возлюбил Бог мир, что отдал …»</a:t>
            </a:r>
            <a:r>
              <a:rPr lang="en-US" b="1" i="1" dirty="0" smtClean="0">
                <a:solidFill>
                  <a:srgbClr val="0070C0"/>
                </a:solidFill>
              </a:rPr>
              <a:t>				</a:t>
            </a:r>
            <a:r>
              <a:rPr lang="ru-RU" b="1" i="1" dirty="0" smtClean="0">
                <a:solidFill>
                  <a:srgbClr val="0070C0"/>
                </a:solidFill>
              </a:rPr>
              <a:t>		Ин. </a:t>
            </a:r>
            <a:r>
              <a:rPr lang="en-US" b="1" i="1" dirty="0" smtClean="0">
                <a:solidFill>
                  <a:srgbClr val="0070C0"/>
                </a:solidFill>
              </a:rPr>
              <a:t>3:16</a:t>
            </a:r>
          </a:p>
          <a:p>
            <a:pPr eaLnBrk="1" hangingPunct="1">
              <a:lnSpc>
                <a:spcPct val="80000"/>
              </a:lnSpc>
              <a:buFontTx/>
              <a:buNone/>
            </a:pPr>
            <a:endParaRPr lang="en-US" sz="2400" b="1" i="1" dirty="0" smtClean="0">
              <a:solidFill>
                <a:srgbClr val="0070C0"/>
              </a:solidFill>
            </a:endParaRPr>
          </a:p>
          <a:p>
            <a:pPr eaLnBrk="1" hangingPunct="1">
              <a:lnSpc>
                <a:spcPct val="80000"/>
              </a:lnSpc>
              <a:buFontTx/>
              <a:buNone/>
            </a:pPr>
            <a:r>
              <a:rPr lang="ru-RU"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И заканчивается</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a:p>
            <a:pPr>
              <a:lnSpc>
                <a:spcPct val="80000"/>
              </a:lnSpc>
              <a:buNone/>
            </a:pPr>
            <a:r>
              <a:rPr lang="en-US" sz="2400" dirty="0" smtClean="0">
                <a:solidFill>
                  <a:srgbClr val="009900"/>
                </a:solidFill>
              </a:rPr>
              <a:t>	</a:t>
            </a:r>
            <a:r>
              <a:rPr lang="ru-RU" sz="2400" b="1" dirty="0" smtClean="0"/>
              <a:t>«Соберите ко Мне святых Моих, вступивших в завет со Мною при жертве».</a:t>
            </a:r>
          </a:p>
          <a:p>
            <a:pPr>
              <a:lnSpc>
                <a:spcPct val="80000"/>
              </a:lnSpc>
              <a:buNone/>
            </a:pPr>
            <a:r>
              <a:rPr lang="ru-RU" sz="2400" b="1" dirty="0" smtClean="0"/>
              <a:t>							(Пс 49:5)</a:t>
            </a:r>
          </a:p>
          <a:p>
            <a:pPr>
              <a:lnSpc>
                <a:spcPct val="80000"/>
              </a:lnSpc>
              <a:buNone/>
            </a:pPr>
            <a:endParaRPr lang="en-US"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20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20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6" end="6"/>
                                            </p:txEl>
                                          </p:spTgt>
                                        </p:tgtEl>
                                        <p:attrNameLst>
                                          <p:attrName>style.visibility</p:attrName>
                                        </p:attrNameLst>
                                      </p:cBhvr>
                                      <p:to>
                                        <p:strVal val="visible"/>
                                      </p:to>
                                    </p:set>
                                    <p:animEffect transition="in" filter="fade">
                                      <p:cBhvr>
                                        <p:cTn id="32" dur="2000"/>
                                        <p:tgtEl>
                                          <p:spTgt spid="133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7" end="7"/>
                                            </p:txEl>
                                          </p:spTgt>
                                        </p:tgtEl>
                                        <p:attrNameLst>
                                          <p:attrName>style.visibility</p:attrName>
                                        </p:attrNameLst>
                                      </p:cBhvr>
                                      <p:to>
                                        <p:strVal val="visible"/>
                                      </p:to>
                                    </p:set>
                                    <p:animEffect transition="in" filter="fade">
                                      <p:cBhvr>
                                        <p:cTn id="37" dur="2000"/>
                                        <p:tgtEl>
                                          <p:spTgt spid="1331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15">
                                            <p:txEl>
                                              <p:pRg st="8" end="8"/>
                                            </p:txEl>
                                          </p:spTgt>
                                        </p:tgtEl>
                                        <p:attrNameLst>
                                          <p:attrName>style.visibility</p:attrName>
                                        </p:attrNameLst>
                                      </p:cBhvr>
                                      <p:to>
                                        <p:strVal val="visible"/>
                                      </p:to>
                                    </p:set>
                                    <p:animEffect transition="in" filter="fade">
                                      <p:cBhvr>
                                        <p:cTn id="42" dur="20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822960"/>
          </a:xfrm>
        </p:spPr>
        <p:style>
          <a:lnRef idx="2">
            <a:schemeClr val="accent5"/>
          </a:lnRef>
          <a:fillRef idx="1">
            <a:schemeClr val="lt1"/>
          </a:fillRef>
          <a:effectRef idx="0">
            <a:schemeClr val="accent5"/>
          </a:effectRef>
          <a:fontRef idx="minor">
            <a:schemeClr val="dk1"/>
          </a:fontRef>
        </p:style>
        <p:txBody>
          <a:bodyPr>
            <a:normAutofit/>
          </a:bodyPr>
          <a:lstStyle/>
          <a:p>
            <a:pPr algn="ctr" eaLnBrk="1" hangingPunct="1"/>
            <a:r>
              <a:rPr lang="ru-RU"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Это ваше, мое и наше?</a:t>
            </a:r>
            <a:endParaRPr lang="en-US"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7171" name="Rectangle 3"/>
          <p:cNvSpPr>
            <a:spLocks noGrp="1" noChangeArrowheads="1"/>
          </p:cNvSpPr>
          <p:nvPr>
            <p:ph type="body" idx="1"/>
          </p:nvPr>
        </p:nvSpPr>
        <p:spPr>
          <a:xfrm>
            <a:off x="457200" y="1981200"/>
            <a:ext cx="7772400" cy="4525963"/>
          </a:xfrm>
        </p:spPr>
        <p:txBody>
          <a:bodyPr>
            <a:normAutofit/>
          </a:bodyPr>
          <a:lstStyle/>
          <a:p>
            <a:pPr eaLnBrk="1" hangingPunct="1">
              <a:lnSpc>
                <a:spcPct val="90000"/>
              </a:lnSpc>
            </a:pPr>
            <a:r>
              <a:rPr lang="ru-RU" b="1" dirty="0" smtClean="0">
                <a:solidFill>
                  <a:schemeClr val="accent2">
                    <a:lumMod val="75000"/>
                  </a:schemeClr>
                </a:solidFill>
              </a:rPr>
              <a:t>Имущество конкурирует с Господом за право управления нашей жизнью – </a:t>
            </a:r>
            <a:r>
              <a:rPr lang="ru-RU" b="1" dirty="0" err="1" smtClean="0">
                <a:solidFill>
                  <a:schemeClr val="accent2">
                    <a:lumMod val="75000"/>
                  </a:schemeClr>
                </a:solidFill>
              </a:rPr>
              <a:t>Мтф</a:t>
            </a:r>
            <a:r>
              <a:rPr lang="ru-RU" b="1" dirty="0" smtClean="0">
                <a:solidFill>
                  <a:schemeClr val="accent2">
                    <a:lumMod val="75000"/>
                  </a:schemeClr>
                </a:solidFill>
              </a:rPr>
              <a:t>. 6:24</a:t>
            </a:r>
          </a:p>
          <a:p>
            <a:pPr eaLnBrk="1" hangingPunct="1">
              <a:lnSpc>
                <a:spcPct val="90000"/>
              </a:lnSpc>
            </a:pPr>
            <a:endParaRPr lang="ru-RU" b="1" dirty="0" smtClean="0">
              <a:solidFill>
                <a:schemeClr val="accent2">
                  <a:lumMod val="75000"/>
                </a:schemeClr>
              </a:solidFill>
            </a:endParaRPr>
          </a:p>
          <a:p>
            <a:pPr eaLnBrk="1" hangingPunct="1">
              <a:lnSpc>
                <a:spcPct val="90000"/>
              </a:lnSpc>
            </a:pPr>
            <a:r>
              <a:rPr lang="ru-RU" b="1" dirty="0" smtClean="0">
                <a:solidFill>
                  <a:schemeClr val="accent2">
                    <a:lumMod val="75000"/>
                  </a:schemeClr>
                </a:solidFill>
              </a:rPr>
              <a:t>Собственность? Втор.</a:t>
            </a:r>
            <a:r>
              <a:rPr lang="en-US" b="1" dirty="0" smtClean="0">
                <a:solidFill>
                  <a:schemeClr val="accent2">
                    <a:lumMod val="75000"/>
                  </a:schemeClr>
                </a:solidFill>
              </a:rPr>
              <a:t>10:14 </a:t>
            </a:r>
            <a:r>
              <a:rPr lang="ru-RU" b="1" dirty="0" smtClean="0">
                <a:solidFill>
                  <a:schemeClr val="accent2">
                    <a:lumMod val="75000"/>
                  </a:schemeClr>
                </a:solidFill>
              </a:rPr>
              <a:t>и </a:t>
            </a:r>
            <a:r>
              <a:rPr lang="ru-RU" b="1" dirty="0" err="1" smtClean="0">
                <a:solidFill>
                  <a:schemeClr val="accent2">
                    <a:lumMod val="75000"/>
                  </a:schemeClr>
                </a:solidFill>
              </a:rPr>
              <a:t>Пс</a:t>
            </a:r>
            <a:r>
              <a:rPr lang="ru-RU" b="1" dirty="0" smtClean="0">
                <a:solidFill>
                  <a:schemeClr val="accent2">
                    <a:lumMod val="75000"/>
                  </a:schemeClr>
                </a:solidFill>
              </a:rPr>
              <a:t>.</a:t>
            </a:r>
            <a:r>
              <a:rPr lang="en-US" b="1" dirty="0" smtClean="0">
                <a:solidFill>
                  <a:schemeClr val="accent2">
                    <a:lumMod val="75000"/>
                  </a:schemeClr>
                </a:solidFill>
              </a:rPr>
              <a:t> 2</a:t>
            </a:r>
            <a:r>
              <a:rPr lang="ru-RU" b="1" dirty="0" smtClean="0">
                <a:solidFill>
                  <a:schemeClr val="accent2">
                    <a:lumMod val="75000"/>
                  </a:schemeClr>
                </a:solidFill>
              </a:rPr>
              <a:t>3</a:t>
            </a:r>
            <a:r>
              <a:rPr lang="en-US" b="1" dirty="0" smtClean="0">
                <a:solidFill>
                  <a:schemeClr val="accent2">
                    <a:lumMod val="75000"/>
                  </a:schemeClr>
                </a:solidFill>
              </a:rPr>
              <a:t>:1</a:t>
            </a:r>
          </a:p>
          <a:p>
            <a:pPr eaLnBrk="1" hangingPunct="1">
              <a:lnSpc>
                <a:spcPct val="90000"/>
              </a:lnSpc>
              <a:buFontTx/>
              <a:buNone/>
            </a:pPr>
            <a:endParaRPr lang="en-US" dirty="0" smtClean="0">
              <a:solidFill>
                <a:schemeClr val="accent2">
                  <a:lumMod val="75000"/>
                </a:schemeClr>
              </a:solidFill>
            </a:endParaRPr>
          </a:p>
          <a:p>
            <a:pPr eaLnBrk="1" hangingPunct="1">
              <a:lnSpc>
                <a:spcPct val="90000"/>
              </a:lnSpc>
            </a:pPr>
            <a:r>
              <a:rPr lang="ru-RU" sz="3600" b="1" dirty="0" smtClean="0">
                <a:solidFill>
                  <a:schemeClr val="accent2">
                    <a:lumMod val="75000"/>
                  </a:schemeClr>
                </a:solidFill>
                <a:latin typeface="Times New Roman" pitchFamily="18" charset="0"/>
              </a:rPr>
              <a:t>Когда мы </a:t>
            </a:r>
            <a:r>
              <a:rPr lang="ru-RU" sz="3600" b="1" dirty="0" smtClean="0">
                <a:solidFill>
                  <a:schemeClr val="accent2">
                    <a:lumMod val="75000"/>
                  </a:schemeClr>
                </a:solidFill>
                <a:latin typeface="Times New Roman" pitchFamily="18" charset="0"/>
              </a:rPr>
              <a:t>признаем нашу </a:t>
            </a:r>
            <a:r>
              <a:rPr lang="ru-RU" sz="3600" b="1" i="1" dirty="0" smtClean="0">
                <a:solidFill>
                  <a:schemeClr val="accent2">
                    <a:lumMod val="75000"/>
                  </a:schemeClr>
                </a:solidFill>
                <a:latin typeface="Times New Roman" pitchFamily="18" charset="0"/>
              </a:rPr>
              <a:t>принадлежность Богу, </a:t>
            </a:r>
            <a:r>
              <a:rPr lang="ru-RU" sz="3600" b="1" dirty="0" smtClean="0">
                <a:solidFill>
                  <a:schemeClr val="accent2">
                    <a:lumMod val="75000"/>
                  </a:schemeClr>
                </a:solidFill>
                <a:latin typeface="Times New Roman" pitchFamily="18" charset="0"/>
              </a:rPr>
              <a:t>все</a:t>
            </a:r>
            <a:r>
              <a:rPr lang="ru-RU" sz="3600" b="1" i="1" dirty="0" smtClean="0">
                <a:solidFill>
                  <a:schemeClr val="accent2">
                    <a:lumMod val="75000"/>
                  </a:schemeClr>
                </a:solidFill>
                <a:latin typeface="Times New Roman" pitchFamily="18" charset="0"/>
              </a:rPr>
              <a:t> </a:t>
            </a:r>
            <a:r>
              <a:rPr lang="ru-RU" sz="3600" b="1" i="1" u="sng" dirty="0" smtClean="0">
                <a:solidFill>
                  <a:schemeClr val="accent2">
                    <a:lumMod val="75000"/>
                  </a:schemeClr>
                </a:solidFill>
                <a:latin typeface="Times New Roman" pitchFamily="18" charset="0"/>
              </a:rPr>
              <a:t>финансовые решения становятся духовными решениями!</a:t>
            </a:r>
          </a:p>
          <a:p>
            <a:pPr eaLnBrk="1" hangingPunct="1">
              <a:lnSpc>
                <a:spcPct val="90000"/>
              </a:lnSpc>
            </a:pPr>
            <a:endParaRPr lang="ru-RU" sz="3600" b="1" i="1" dirty="0" smtClean="0">
              <a:solidFill>
                <a:schemeClr val="accent2">
                  <a:lumMod val="75000"/>
                </a:schemeClr>
              </a:solidFill>
              <a:latin typeface="Times New Roman" pitchFamily="18" charset="0"/>
            </a:endParaRPr>
          </a:p>
          <a:p>
            <a:pPr eaLnBrk="1" hangingPunct="1">
              <a:lnSpc>
                <a:spcPct val="90000"/>
              </a:lnSpc>
            </a:pPr>
            <a:endParaRPr lang="en-US" b="1" u="sng" dirty="0" smtClean="0">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slide(fromBottom)">
                                      <p:cBhvr>
                                        <p:cTn id="20" dur="500">
                                          <p:stCondLst>
                                            <p:cond delay="0"/>
                                          </p:stCondLst>
                                        </p:cTn>
                                        <p:tgtEl>
                                          <p:spTgt spid="71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slide(fromBottom)">
                                      <p:cBhvr>
                                        <p:cTn id="25" dur="500">
                                          <p:stCondLst>
                                            <p:cond delay="0"/>
                                          </p:stCondLst>
                                        </p:cTn>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0"/>
            <a:ext cx="8534400" cy="2492990"/>
          </a:xfrm>
          <a:prstGeom prst="rect">
            <a:avLst/>
          </a:prstGeom>
          <a:noFill/>
          <a:ln w="9525">
            <a:noFill/>
            <a:miter lim="800000"/>
            <a:headEnd/>
            <a:tailEnd/>
          </a:ln>
          <a:effectLst/>
        </p:spPr>
        <p:txBody>
          <a:bodyPr wrap="square">
            <a:spAutoFit/>
          </a:bodyPr>
          <a:lstStyle/>
          <a:p>
            <a:pPr algn="ctr" eaLnBrk="0" hangingPunct="0">
              <a:defRPr/>
            </a:pPr>
            <a:r>
              <a:rPr lang="ru-RU" sz="2800" b="1" dirty="0" smtClean="0">
                <a:solidFill>
                  <a:schemeClr val="accent2">
                    <a:lumMod val="20000"/>
                    <a:lumOff val="80000"/>
                  </a:schemeClr>
                </a:solidFill>
                <a:latin typeface="AGaramond" pitchFamily="18" charset="0"/>
              </a:rPr>
              <a:t>Божья программа </a:t>
            </a:r>
          </a:p>
          <a:p>
            <a:pPr algn="ctr" eaLnBrk="0" hangingPunct="0">
              <a:defRPr/>
            </a:pPr>
            <a:r>
              <a:rPr lang="ru-RU" sz="2800" b="1" dirty="0" smtClean="0">
                <a:solidFill>
                  <a:schemeClr val="accent2">
                    <a:lumMod val="20000"/>
                    <a:lumOff val="80000"/>
                  </a:schemeClr>
                </a:solidFill>
                <a:latin typeface="AGaramond" pitchFamily="18" charset="0"/>
              </a:rPr>
              <a:t>	          Службы Доверия</a:t>
            </a:r>
            <a:endParaRPr lang="en-US" sz="2800" b="1" u="none" dirty="0">
              <a:solidFill>
                <a:schemeClr val="accent2">
                  <a:lumMod val="20000"/>
                  <a:lumOff val="80000"/>
                </a:schemeClr>
              </a:solidFill>
              <a:latin typeface="AGaramond" pitchFamily="18" charset="0"/>
            </a:endParaRPr>
          </a:p>
          <a:p>
            <a:pPr algn="ctr" eaLnBrk="0" hangingPunct="0">
              <a:defRPr/>
            </a:pPr>
            <a:endParaRPr lang="en-US" sz="2800" b="1" u="none" dirty="0">
              <a:solidFill>
                <a:srgbClr val="660066"/>
              </a:solidFill>
              <a:latin typeface="AGaramond" pitchFamily="18" charset="0"/>
            </a:endParaRPr>
          </a:p>
          <a:p>
            <a:pPr algn="ctr" eaLnBrk="0" hangingPunct="0">
              <a:defRPr/>
            </a:pPr>
            <a:r>
              <a:rPr lang="ru-RU" sz="2400" b="1" dirty="0" smtClean="0">
                <a:solidFill>
                  <a:schemeClr val="bg1"/>
                </a:solidFill>
                <a:effectLst>
                  <a:outerShdw blurRad="38100" dist="38100" dir="2700000" algn="tl">
                    <a:srgbClr val="000000"/>
                  </a:outerShdw>
                </a:effectLst>
              </a:rPr>
              <a:t>		«Пожертвования – это не Божий метод </a:t>
            </a:r>
          </a:p>
          <a:p>
            <a:pPr algn="ctr" eaLnBrk="0" hangingPunct="0">
              <a:defRPr/>
            </a:pPr>
            <a:r>
              <a:rPr lang="ru-RU" sz="2400" b="1" dirty="0" smtClean="0">
                <a:solidFill>
                  <a:schemeClr val="bg1"/>
                </a:solidFill>
                <a:effectLst>
                  <a:outerShdw blurRad="38100" dist="38100" dir="2700000" algn="tl">
                    <a:srgbClr val="000000"/>
                  </a:outerShdw>
                </a:effectLst>
              </a:rPr>
              <a:t>		зарабатывать деньги; это метод</a:t>
            </a:r>
          </a:p>
          <a:p>
            <a:pPr algn="ctr" eaLnBrk="0" hangingPunct="0">
              <a:defRPr/>
            </a:pPr>
            <a:r>
              <a:rPr lang="ru-RU" sz="2400" b="1" dirty="0" smtClean="0">
                <a:solidFill>
                  <a:schemeClr val="bg1"/>
                </a:solidFill>
                <a:effectLst>
                  <a:outerShdw blurRad="38100" dist="38100" dir="2700000" algn="tl">
                    <a:srgbClr val="000000"/>
                  </a:outerShdw>
                </a:effectLst>
              </a:rPr>
              <a:t> 		собрать людей перед Величие Его Сына»</a:t>
            </a:r>
          </a:p>
        </p:txBody>
      </p:sp>
      <p:sp>
        <p:nvSpPr>
          <p:cNvPr id="11267" name="Text Box 3"/>
          <p:cNvSpPr txBox="1">
            <a:spLocks noChangeArrowheads="1"/>
          </p:cNvSpPr>
          <p:nvPr/>
        </p:nvSpPr>
        <p:spPr bwMode="auto">
          <a:xfrm>
            <a:off x="685800" y="2895600"/>
            <a:ext cx="8458200" cy="584775"/>
          </a:xfrm>
          <a:prstGeom prst="rect">
            <a:avLst/>
          </a:prstGeom>
          <a:noFill/>
          <a:ln w="9525">
            <a:noFill/>
            <a:miter lim="800000"/>
            <a:headEnd/>
            <a:tailEnd/>
          </a:ln>
        </p:spPr>
        <p:txBody>
          <a:bodyPr wrap="square">
            <a:spAutoFit/>
          </a:bodyPr>
          <a:lstStyle/>
          <a:p>
            <a:pPr eaLnBrk="0" hangingPunct="0"/>
            <a:r>
              <a:rPr lang="en-US" sz="3200" u="none" dirty="0">
                <a:solidFill>
                  <a:srgbClr val="00B0F0"/>
                </a:solidFill>
              </a:rPr>
              <a:t>1.  </a:t>
            </a:r>
            <a:r>
              <a:rPr lang="ru-RU" sz="3200" b="1" u="none" dirty="0" smtClean="0">
                <a:solidFill>
                  <a:srgbClr val="00B0F0"/>
                </a:solidFill>
              </a:rPr>
              <a:t>Лев.</a:t>
            </a:r>
            <a:r>
              <a:rPr lang="en-US" sz="3200" b="1" u="none" dirty="0" smtClean="0">
                <a:solidFill>
                  <a:srgbClr val="00B0F0"/>
                </a:solidFill>
              </a:rPr>
              <a:t> </a:t>
            </a:r>
            <a:r>
              <a:rPr lang="en-US" sz="3200" b="1" u="none" dirty="0">
                <a:solidFill>
                  <a:srgbClr val="00B0F0"/>
                </a:solidFill>
              </a:rPr>
              <a:t>27:30 – </a:t>
            </a:r>
            <a:r>
              <a:rPr lang="ru-RU" sz="3200" b="1" u="none" dirty="0" smtClean="0">
                <a:solidFill>
                  <a:srgbClr val="00B0F0"/>
                </a:solidFill>
              </a:rPr>
              <a:t>«</a:t>
            </a:r>
            <a:r>
              <a:rPr lang="ru-RU" sz="2000" b="1" u="none" dirty="0" smtClean="0">
                <a:solidFill>
                  <a:srgbClr val="00B0F0"/>
                </a:solidFill>
              </a:rPr>
              <a:t>И всякая десятина…»</a:t>
            </a:r>
            <a:endParaRPr lang="en-US" sz="2000" b="1" u="none" dirty="0">
              <a:solidFill>
                <a:srgbClr val="00B0F0"/>
              </a:solidFill>
            </a:endParaRPr>
          </a:p>
        </p:txBody>
      </p:sp>
      <p:sp>
        <p:nvSpPr>
          <p:cNvPr id="11268" name="Line 5"/>
          <p:cNvSpPr>
            <a:spLocks noChangeShapeType="1"/>
          </p:cNvSpPr>
          <p:nvPr/>
        </p:nvSpPr>
        <p:spPr bwMode="auto">
          <a:xfrm>
            <a:off x="914400" y="990600"/>
            <a:ext cx="7848600" cy="0"/>
          </a:xfrm>
          <a:prstGeom prst="line">
            <a:avLst/>
          </a:prstGeom>
          <a:noFill/>
          <a:ln w="28575">
            <a:solidFill>
              <a:schemeClr val="tx1"/>
            </a:solidFill>
            <a:round/>
            <a:headEnd/>
            <a:tailEnd/>
          </a:ln>
        </p:spPr>
        <p:txBody>
          <a:bodyPr wrap="none" anchor="ctr"/>
          <a:lstStyle/>
          <a:p>
            <a:endParaRPr lang="en-US"/>
          </a:p>
        </p:txBody>
      </p:sp>
      <p:sp>
        <p:nvSpPr>
          <p:cNvPr id="11270" name="Text Box 6"/>
          <p:cNvSpPr txBox="1">
            <a:spLocks noChangeArrowheads="1"/>
          </p:cNvSpPr>
          <p:nvPr/>
        </p:nvSpPr>
        <p:spPr bwMode="auto">
          <a:xfrm>
            <a:off x="685800" y="3505200"/>
            <a:ext cx="8229600" cy="1200329"/>
          </a:xfrm>
          <a:prstGeom prst="rect">
            <a:avLst/>
          </a:prstGeom>
          <a:noFill/>
          <a:ln w="9525">
            <a:noFill/>
            <a:miter lim="800000"/>
            <a:headEnd/>
            <a:tailEnd/>
          </a:ln>
        </p:spPr>
        <p:txBody>
          <a:bodyPr wrap="square">
            <a:spAutoFit/>
          </a:bodyPr>
          <a:lstStyle/>
          <a:p>
            <a:pPr eaLnBrk="0" hangingPunct="0"/>
            <a:r>
              <a:rPr lang="en-US" sz="3200" u="none" dirty="0">
                <a:solidFill>
                  <a:srgbClr val="00B0F0"/>
                </a:solidFill>
              </a:rPr>
              <a:t>2.  </a:t>
            </a:r>
            <a:r>
              <a:rPr lang="ru-RU" sz="3200" b="1" u="none" dirty="0" err="1" smtClean="0">
                <a:solidFill>
                  <a:srgbClr val="00B0F0"/>
                </a:solidFill>
              </a:rPr>
              <a:t>Мтф</a:t>
            </a:r>
            <a:r>
              <a:rPr lang="ru-RU" sz="3200" b="1" u="none" dirty="0" smtClean="0">
                <a:solidFill>
                  <a:srgbClr val="00B0F0"/>
                </a:solidFill>
              </a:rPr>
              <a:t>. </a:t>
            </a:r>
            <a:r>
              <a:rPr lang="en-US" sz="3200" b="1" u="none" dirty="0" smtClean="0">
                <a:solidFill>
                  <a:srgbClr val="00B0F0"/>
                </a:solidFill>
              </a:rPr>
              <a:t>6:19-21- </a:t>
            </a:r>
            <a:r>
              <a:rPr lang="ru-RU" sz="2000" b="1" dirty="0" smtClean="0">
                <a:solidFill>
                  <a:srgbClr val="00B0F0"/>
                </a:solidFill>
              </a:rPr>
              <a:t>«Не собирайте себе сокровищ 							на земле…»</a:t>
            </a:r>
            <a:r>
              <a:rPr lang="en-US" sz="2000" b="1" u="none" dirty="0">
                <a:solidFill>
                  <a:schemeClr val="bg1"/>
                </a:solidFill>
              </a:rPr>
              <a:t>					</a:t>
            </a:r>
            <a:endParaRPr lang="en-US" sz="3200" b="1" u="none" dirty="0">
              <a:solidFill>
                <a:schemeClr val="bg1"/>
              </a:solidFill>
            </a:endParaRPr>
          </a:p>
        </p:txBody>
      </p:sp>
      <p:sp>
        <p:nvSpPr>
          <p:cNvPr id="11271" name="Text Box 7"/>
          <p:cNvSpPr txBox="1">
            <a:spLocks noChangeArrowheads="1"/>
          </p:cNvSpPr>
          <p:nvPr/>
        </p:nvSpPr>
        <p:spPr bwMode="auto">
          <a:xfrm>
            <a:off x="685800" y="4419600"/>
            <a:ext cx="8077200" cy="892552"/>
          </a:xfrm>
          <a:prstGeom prst="rect">
            <a:avLst/>
          </a:prstGeom>
          <a:noFill/>
          <a:ln w="9525">
            <a:noFill/>
            <a:miter lim="800000"/>
            <a:headEnd/>
            <a:tailEnd/>
          </a:ln>
        </p:spPr>
        <p:txBody>
          <a:bodyPr wrap="square">
            <a:spAutoFit/>
          </a:bodyPr>
          <a:lstStyle/>
          <a:p>
            <a:pPr eaLnBrk="0" hangingPunct="0"/>
            <a:r>
              <a:rPr lang="en-US" sz="3200" b="1" u="none" dirty="0">
                <a:solidFill>
                  <a:srgbClr val="00B0F0"/>
                </a:solidFill>
              </a:rPr>
              <a:t>3.  </a:t>
            </a:r>
            <a:r>
              <a:rPr lang="ru-RU" sz="3200" b="1" u="none" dirty="0" err="1" smtClean="0">
                <a:solidFill>
                  <a:srgbClr val="00B0F0"/>
                </a:solidFill>
              </a:rPr>
              <a:t>Мтф</a:t>
            </a:r>
            <a:r>
              <a:rPr lang="ru-RU" sz="3200" b="1" u="none" dirty="0" smtClean="0">
                <a:solidFill>
                  <a:srgbClr val="00B0F0"/>
                </a:solidFill>
              </a:rPr>
              <a:t>. </a:t>
            </a:r>
            <a:r>
              <a:rPr lang="en-US" sz="3200" b="1" u="none" dirty="0" smtClean="0">
                <a:solidFill>
                  <a:srgbClr val="00B0F0"/>
                </a:solidFill>
              </a:rPr>
              <a:t>6:24,25 </a:t>
            </a:r>
            <a:r>
              <a:rPr lang="en-US" sz="3200" b="1" u="none" dirty="0">
                <a:solidFill>
                  <a:srgbClr val="00B0F0"/>
                </a:solidFill>
              </a:rPr>
              <a:t>– </a:t>
            </a:r>
            <a:r>
              <a:rPr lang="ru-RU" sz="2000" b="1" u="none" dirty="0" smtClean="0">
                <a:solidFill>
                  <a:srgbClr val="00B0F0"/>
                </a:solidFill>
              </a:rPr>
              <a:t>«Никто не может служить 						двум господам…»</a:t>
            </a:r>
            <a:endParaRPr lang="en-US" sz="3200" b="1" u="none" dirty="0">
              <a:solidFill>
                <a:srgbClr val="00B0F0"/>
              </a:solidFill>
            </a:endParaRPr>
          </a:p>
        </p:txBody>
      </p:sp>
      <p:sp>
        <p:nvSpPr>
          <p:cNvPr id="11272" name="Text Box 8"/>
          <p:cNvSpPr txBox="1">
            <a:spLocks noChangeArrowheads="1"/>
          </p:cNvSpPr>
          <p:nvPr/>
        </p:nvSpPr>
        <p:spPr bwMode="auto">
          <a:xfrm>
            <a:off x="685800" y="5410200"/>
            <a:ext cx="8305800" cy="892552"/>
          </a:xfrm>
          <a:prstGeom prst="rect">
            <a:avLst/>
          </a:prstGeom>
          <a:noFill/>
          <a:ln w="9525">
            <a:noFill/>
            <a:miter lim="800000"/>
            <a:headEnd/>
            <a:tailEnd/>
          </a:ln>
        </p:spPr>
        <p:txBody>
          <a:bodyPr wrap="square">
            <a:spAutoFit/>
          </a:bodyPr>
          <a:lstStyle/>
          <a:p>
            <a:pPr marL="457200" indent="-457200" eaLnBrk="0" hangingPunct="0">
              <a:buFontTx/>
              <a:buAutoNum type="arabicPeriod" startAt="4"/>
            </a:pPr>
            <a:r>
              <a:rPr lang="en-US" sz="3200" b="1" u="none" dirty="0">
                <a:solidFill>
                  <a:srgbClr val="00B0F0"/>
                </a:solidFill>
              </a:rPr>
              <a:t>2 </a:t>
            </a:r>
            <a:r>
              <a:rPr lang="ru-RU" sz="3200" b="1" u="none" dirty="0" smtClean="0">
                <a:solidFill>
                  <a:srgbClr val="00B0F0"/>
                </a:solidFill>
              </a:rPr>
              <a:t>Коринфянам </a:t>
            </a:r>
            <a:r>
              <a:rPr lang="en-US" sz="3200" b="1" u="none" dirty="0" smtClean="0">
                <a:solidFill>
                  <a:srgbClr val="00B0F0"/>
                </a:solidFill>
              </a:rPr>
              <a:t>9:6-11 </a:t>
            </a:r>
            <a:r>
              <a:rPr lang="en-US" sz="3200" b="1" u="none" dirty="0">
                <a:solidFill>
                  <a:srgbClr val="00B0F0"/>
                </a:solidFill>
              </a:rPr>
              <a:t>– </a:t>
            </a:r>
            <a:r>
              <a:rPr lang="ru-RU" sz="2000" b="1" u="none" dirty="0" smtClean="0">
                <a:solidFill>
                  <a:srgbClr val="00B0F0"/>
                </a:solidFill>
              </a:rPr>
              <a:t> «Кто сеет скупо, тот 						скупо и пожнет…»</a:t>
            </a:r>
            <a:endParaRPr lang="en-US" sz="3200" b="1" u="none" dirty="0">
              <a:solidFill>
                <a:srgbClr val="00B0F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additive="base">
                                        <p:cTn id="13" dur="500" fill="hold"/>
                                        <p:tgtEl>
                                          <p:spTgt spid="11270"/>
                                        </p:tgtEl>
                                        <p:attrNameLst>
                                          <p:attrName>ppt_x</p:attrName>
                                        </p:attrNameLst>
                                      </p:cBhvr>
                                      <p:tavLst>
                                        <p:tav tm="0">
                                          <p:val>
                                            <p:strVal val="#ppt_x"/>
                                          </p:val>
                                        </p:tav>
                                        <p:tav tm="100000">
                                          <p:val>
                                            <p:strVal val="#ppt_x"/>
                                          </p:val>
                                        </p:tav>
                                      </p:tavLst>
                                    </p:anim>
                                    <p:anim calcmode="lin" valueType="num">
                                      <p:cBhvr additive="base">
                                        <p:cTn id="1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1"/>
                                        </p:tgtEl>
                                        <p:attrNameLst>
                                          <p:attrName>style.visibility</p:attrName>
                                        </p:attrNameLst>
                                      </p:cBhvr>
                                      <p:to>
                                        <p:strVal val="visible"/>
                                      </p:to>
                                    </p:set>
                                    <p:anim calcmode="lin" valueType="num">
                                      <p:cBhvr additive="base">
                                        <p:cTn id="19" dur="500" fill="hold"/>
                                        <p:tgtEl>
                                          <p:spTgt spid="11271"/>
                                        </p:tgtEl>
                                        <p:attrNameLst>
                                          <p:attrName>ppt_x</p:attrName>
                                        </p:attrNameLst>
                                      </p:cBhvr>
                                      <p:tavLst>
                                        <p:tav tm="0">
                                          <p:val>
                                            <p:strVal val="#ppt_x"/>
                                          </p:val>
                                        </p:tav>
                                        <p:tav tm="100000">
                                          <p:val>
                                            <p:strVal val="#ppt_x"/>
                                          </p:val>
                                        </p:tav>
                                      </p:tavLst>
                                    </p:anim>
                                    <p:anim calcmode="lin" valueType="num">
                                      <p:cBhvr additive="base">
                                        <p:cTn id="20"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72"/>
                                        </p:tgtEl>
                                        <p:attrNameLst>
                                          <p:attrName>style.visibility</p:attrName>
                                        </p:attrNameLst>
                                      </p:cBhvr>
                                      <p:to>
                                        <p:strVal val="visible"/>
                                      </p:to>
                                    </p:set>
                                    <p:anim calcmode="lin" valueType="num">
                                      <p:cBhvr additive="base">
                                        <p:cTn id="25" dur="500" fill="hold"/>
                                        <p:tgtEl>
                                          <p:spTgt spid="11272"/>
                                        </p:tgtEl>
                                        <p:attrNameLst>
                                          <p:attrName>ppt_x</p:attrName>
                                        </p:attrNameLst>
                                      </p:cBhvr>
                                      <p:tavLst>
                                        <p:tav tm="0">
                                          <p:val>
                                            <p:strVal val="#ppt_x"/>
                                          </p:val>
                                        </p:tav>
                                        <p:tav tm="100000">
                                          <p:val>
                                            <p:strVal val="#ppt_x"/>
                                          </p:val>
                                        </p:tav>
                                      </p:tavLst>
                                    </p:anim>
                                    <p:anim calcmode="lin" valueType="num">
                                      <p:cBhvr additive="base">
                                        <p:cTn id="26"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70" grpId="0" autoUpdateAnimBg="0"/>
      <p:bldP spid="11271" grpId="0" autoUpdateAnimBg="0"/>
      <p:bldP spid="112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743200" y="0"/>
            <a:ext cx="6400800" cy="1752600"/>
          </a:xfrm>
        </p:spPr>
        <p:txBody>
          <a:bodyPr/>
          <a:lstStyle/>
          <a:p>
            <a:pPr algn="ctr" eaLnBrk="1" hangingPunct="1">
              <a:defRPr/>
            </a:pPr>
            <a:r>
              <a:rPr lang="ru-RU"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УПРАВЛЕНИЕ </a:t>
            </a:r>
            <a:r>
              <a:rPr lang="ru-RU"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РЕСУРСАМИ -</a:t>
            </a:r>
            <a:r>
              <a:rPr lang="en-U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ОСНОВА ИСТИННОЙ РЕЛИГИИ</a:t>
            </a:r>
            <a:endParaRPr lang="en-US" sz="3200" b="1" dirty="0" smtClean="0">
              <a:solidFill>
                <a:srgbClr val="009900"/>
              </a:solidFill>
              <a:effectLst>
                <a:outerShdw blurRad="38100" dist="38100" dir="2700000" algn="tl">
                  <a:srgbClr val="000000"/>
                </a:outerShdw>
              </a:effectLst>
            </a:endParaRPr>
          </a:p>
        </p:txBody>
      </p:sp>
      <p:sp>
        <p:nvSpPr>
          <p:cNvPr id="12291" name="Rectangle 3"/>
          <p:cNvSpPr>
            <a:spLocks noGrp="1" noChangeArrowheads="1"/>
          </p:cNvSpPr>
          <p:nvPr>
            <p:ph type="subTitle" idx="1"/>
          </p:nvPr>
        </p:nvSpPr>
        <p:spPr>
          <a:xfrm>
            <a:off x="2514600" y="3048000"/>
            <a:ext cx="6553200" cy="3429000"/>
          </a:xfrm>
        </p:spPr>
        <p:txBody>
          <a:bodyPr>
            <a:normAutofit fontScale="92500" lnSpcReduction="20000"/>
          </a:bodyPr>
          <a:lstStyle/>
          <a:p>
            <a:pPr algn="ctr" eaLnBrk="1" hangingPunct="1"/>
            <a:r>
              <a:rPr lang="en-US" sz="1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1969</a:t>
            </a:r>
            <a:r>
              <a:rPr lang="ru-RU" sz="1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г., автор м.Е. Рис</a:t>
            </a:r>
            <a:endParaRPr lang="en-US" sz="1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eaLnBrk="1" hangingPunct="1"/>
            <a:endPar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eaLnBrk="1" hangingPunct="1"/>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«Очень странно, что несмотря на то, что управление ресурсами является основой религии, о нем говорится меньше всего и это самая трудно понимаемая доктрина для всех христиан. И все же, </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управление ресурсами</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является неотъемлемой частью плана спасения».</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ChangeArrowheads="1"/>
          </p:cNvSpPr>
          <p:nvPr/>
        </p:nvSpPr>
        <p:spPr bwMode="auto">
          <a:xfrm>
            <a:off x="1" y="1865313"/>
            <a:ext cx="8686799" cy="493085"/>
          </a:xfrm>
          <a:prstGeom prst="rect">
            <a:avLst/>
          </a:prstGeom>
          <a:noFill/>
          <a:ln w="9525">
            <a:noFill/>
            <a:miter lim="800000"/>
            <a:headEnd/>
            <a:tailEnd/>
          </a:ln>
          <a:effectLst/>
        </p:spPr>
        <p:txBody>
          <a:bodyPr wrap="square" lIns="92075" tIns="46038" rIns="92075" bIns="46038">
            <a:spAutoFit/>
          </a:bodyPr>
          <a:lstStyle/>
          <a:p>
            <a:pPr algn="l"/>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Создание</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Накопление</a:t>
            </a:r>
            <a:r>
              <a:rPr lang="ru-RU" sz="2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t>
            </a:r>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Хранение</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Распределение</a:t>
            </a:r>
            <a:endParaRPr lang="en-US" sz="2600" b="1" u="sng" dirty="0">
              <a:latin typeface="Arial" charset="0"/>
            </a:endParaRPr>
          </a:p>
        </p:txBody>
      </p:sp>
      <p:grpSp>
        <p:nvGrpSpPr>
          <p:cNvPr id="2" name="Group 4"/>
          <p:cNvGrpSpPr>
            <a:grpSpLocks/>
          </p:cNvGrpSpPr>
          <p:nvPr/>
        </p:nvGrpSpPr>
        <p:grpSpPr bwMode="auto">
          <a:xfrm>
            <a:off x="7021513" y="3143250"/>
            <a:ext cx="1671637" cy="1639888"/>
            <a:chOff x="4423" y="1980"/>
            <a:chExt cx="1053" cy="1033"/>
          </a:xfrm>
        </p:grpSpPr>
        <p:grpSp>
          <p:nvGrpSpPr>
            <p:cNvPr id="3" name="Group 5"/>
            <p:cNvGrpSpPr>
              <a:grpSpLocks/>
            </p:cNvGrpSpPr>
            <p:nvPr/>
          </p:nvGrpSpPr>
          <p:grpSpPr bwMode="auto">
            <a:xfrm>
              <a:off x="4423" y="1980"/>
              <a:ext cx="1053" cy="226"/>
              <a:chOff x="4423" y="1980"/>
              <a:chExt cx="1053" cy="226"/>
            </a:xfrm>
          </p:grpSpPr>
          <p:sp>
            <p:nvSpPr>
              <p:cNvPr id="140294" name="Freeform 6"/>
              <p:cNvSpPr>
                <a:spLocks/>
              </p:cNvSpPr>
              <p:nvPr/>
            </p:nvSpPr>
            <p:spPr bwMode="auto">
              <a:xfrm>
                <a:off x="4887" y="1982"/>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4" name="Group 7"/>
              <p:cNvGrpSpPr>
                <a:grpSpLocks/>
              </p:cNvGrpSpPr>
              <p:nvPr/>
            </p:nvGrpSpPr>
            <p:grpSpPr bwMode="auto">
              <a:xfrm>
                <a:off x="4423" y="1980"/>
                <a:ext cx="1053" cy="226"/>
                <a:chOff x="4423" y="1980"/>
                <a:chExt cx="1053" cy="226"/>
              </a:xfrm>
            </p:grpSpPr>
            <p:sp>
              <p:nvSpPr>
                <p:cNvPr id="140296" name="Freeform 8"/>
                <p:cNvSpPr>
                  <a:spLocks/>
                </p:cNvSpPr>
                <p:nvPr/>
              </p:nvSpPr>
              <p:spPr bwMode="auto">
                <a:xfrm>
                  <a:off x="4423" y="1980"/>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297" name="Freeform 9"/>
                <p:cNvSpPr>
                  <a:spLocks/>
                </p:cNvSpPr>
                <p:nvPr/>
              </p:nvSpPr>
              <p:spPr bwMode="auto">
                <a:xfrm>
                  <a:off x="5119" y="2072"/>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8" name="Freeform 10"/>
                <p:cNvSpPr>
                  <a:spLocks/>
                </p:cNvSpPr>
                <p:nvPr/>
              </p:nvSpPr>
              <p:spPr bwMode="auto">
                <a:xfrm>
                  <a:off x="5073" y="2125"/>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9" name="Freeform 11"/>
                <p:cNvSpPr>
                  <a:spLocks/>
                </p:cNvSpPr>
                <p:nvPr/>
              </p:nvSpPr>
              <p:spPr bwMode="auto">
                <a:xfrm>
                  <a:off x="4483" y="2125"/>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0" name="Freeform 12"/>
                <p:cNvSpPr>
                  <a:spLocks/>
                </p:cNvSpPr>
                <p:nvPr/>
              </p:nvSpPr>
              <p:spPr bwMode="auto">
                <a:xfrm>
                  <a:off x="4424" y="2019"/>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5" name="Group 13"/>
            <p:cNvGrpSpPr>
              <a:grpSpLocks/>
            </p:cNvGrpSpPr>
            <p:nvPr/>
          </p:nvGrpSpPr>
          <p:grpSpPr bwMode="auto">
            <a:xfrm>
              <a:off x="4423" y="2376"/>
              <a:ext cx="1053" cy="226"/>
              <a:chOff x="4423" y="2376"/>
              <a:chExt cx="1053" cy="226"/>
            </a:xfrm>
          </p:grpSpPr>
          <p:sp>
            <p:nvSpPr>
              <p:cNvPr id="140302" name="Freeform 14"/>
              <p:cNvSpPr>
                <a:spLocks/>
              </p:cNvSpPr>
              <p:nvPr/>
            </p:nvSpPr>
            <p:spPr bwMode="auto">
              <a:xfrm>
                <a:off x="4887" y="2378"/>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6" name="Group 15"/>
              <p:cNvGrpSpPr>
                <a:grpSpLocks/>
              </p:cNvGrpSpPr>
              <p:nvPr/>
            </p:nvGrpSpPr>
            <p:grpSpPr bwMode="auto">
              <a:xfrm>
                <a:off x="4423" y="2376"/>
                <a:ext cx="1053" cy="226"/>
                <a:chOff x="4423" y="2376"/>
                <a:chExt cx="1053" cy="226"/>
              </a:xfrm>
            </p:grpSpPr>
            <p:sp>
              <p:nvSpPr>
                <p:cNvPr id="140304" name="Freeform 16"/>
                <p:cNvSpPr>
                  <a:spLocks/>
                </p:cNvSpPr>
                <p:nvPr/>
              </p:nvSpPr>
              <p:spPr bwMode="auto">
                <a:xfrm>
                  <a:off x="4423" y="2376"/>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05" name="Freeform 17"/>
                <p:cNvSpPr>
                  <a:spLocks/>
                </p:cNvSpPr>
                <p:nvPr/>
              </p:nvSpPr>
              <p:spPr bwMode="auto">
                <a:xfrm>
                  <a:off x="5119" y="2468"/>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6" name="Freeform 18"/>
                <p:cNvSpPr>
                  <a:spLocks/>
                </p:cNvSpPr>
                <p:nvPr/>
              </p:nvSpPr>
              <p:spPr bwMode="auto">
                <a:xfrm>
                  <a:off x="5073" y="2521"/>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7" name="Freeform 19"/>
                <p:cNvSpPr>
                  <a:spLocks/>
                </p:cNvSpPr>
                <p:nvPr/>
              </p:nvSpPr>
              <p:spPr bwMode="auto">
                <a:xfrm>
                  <a:off x="4483" y="2521"/>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8" name="Freeform 20"/>
                <p:cNvSpPr>
                  <a:spLocks/>
                </p:cNvSpPr>
                <p:nvPr/>
              </p:nvSpPr>
              <p:spPr bwMode="auto">
                <a:xfrm>
                  <a:off x="4424" y="2415"/>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7" name="Group 21"/>
            <p:cNvGrpSpPr>
              <a:grpSpLocks/>
            </p:cNvGrpSpPr>
            <p:nvPr/>
          </p:nvGrpSpPr>
          <p:grpSpPr bwMode="auto">
            <a:xfrm>
              <a:off x="4423" y="2787"/>
              <a:ext cx="1053" cy="226"/>
              <a:chOff x="4423" y="2787"/>
              <a:chExt cx="1053" cy="226"/>
            </a:xfrm>
          </p:grpSpPr>
          <p:sp>
            <p:nvSpPr>
              <p:cNvPr id="140310" name="Freeform 22"/>
              <p:cNvSpPr>
                <a:spLocks/>
              </p:cNvSpPr>
              <p:nvPr/>
            </p:nvSpPr>
            <p:spPr bwMode="auto">
              <a:xfrm>
                <a:off x="4887" y="2789"/>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8" name="Group 23"/>
              <p:cNvGrpSpPr>
                <a:grpSpLocks/>
              </p:cNvGrpSpPr>
              <p:nvPr/>
            </p:nvGrpSpPr>
            <p:grpSpPr bwMode="auto">
              <a:xfrm>
                <a:off x="4423" y="2787"/>
                <a:ext cx="1053" cy="226"/>
                <a:chOff x="4423" y="2787"/>
                <a:chExt cx="1053" cy="226"/>
              </a:xfrm>
            </p:grpSpPr>
            <p:sp>
              <p:nvSpPr>
                <p:cNvPr id="140312" name="Freeform 24"/>
                <p:cNvSpPr>
                  <a:spLocks/>
                </p:cNvSpPr>
                <p:nvPr/>
              </p:nvSpPr>
              <p:spPr bwMode="auto">
                <a:xfrm>
                  <a:off x="4423" y="2787"/>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13" name="Freeform 25"/>
                <p:cNvSpPr>
                  <a:spLocks/>
                </p:cNvSpPr>
                <p:nvPr/>
              </p:nvSpPr>
              <p:spPr bwMode="auto">
                <a:xfrm>
                  <a:off x="5119" y="2879"/>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4" name="Freeform 26"/>
                <p:cNvSpPr>
                  <a:spLocks/>
                </p:cNvSpPr>
                <p:nvPr/>
              </p:nvSpPr>
              <p:spPr bwMode="auto">
                <a:xfrm>
                  <a:off x="5073" y="2932"/>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5" name="Freeform 27"/>
                <p:cNvSpPr>
                  <a:spLocks/>
                </p:cNvSpPr>
                <p:nvPr/>
              </p:nvSpPr>
              <p:spPr bwMode="auto">
                <a:xfrm>
                  <a:off x="4483" y="2932"/>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6" name="Freeform 28"/>
                <p:cNvSpPr>
                  <a:spLocks/>
                </p:cNvSpPr>
                <p:nvPr/>
              </p:nvSpPr>
              <p:spPr bwMode="auto">
                <a:xfrm>
                  <a:off x="4424" y="2826"/>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graphicFrame>
        <p:nvGraphicFramePr>
          <p:cNvPr id="140317" name="Object 29"/>
          <p:cNvGraphicFramePr>
            <a:graphicFrameLocks/>
          </p:cNvGraphicFramePr>
          <p:nvPr/>
        </p:nvGraphicFramePr>
        <p:xfrm>
          <a:off x="2232025" y="2667000"/>
          <a:ext cx="1692275" cy="2601913"/>
        </p:xfrm>
        <a:graphic>
          <a:graphicData uri="http://schemas.openxmlformats.org/presentationml/2006/ole">
            <p:oleObj spid="_x0000_s1034" name="Clip" r:id="rId4" imgW="2384008" imgH="3660679" progId="">
              <p:embed/>
            </p:oleObj>
          </a:graphicData>
        </a:graphic>
      </p:graphicFrame>
      <p:pic>
        <p:nvPicPr>
          <p:cNvPr id="140318" name="Picture 30"/>
          <p:cNvPicPr>
            <a:picLocks noChangeArrowheads="1"/>
          </p:cNvPicPr>
          <p:nvPr/>
        </p:nvPicPr>
        <p:blipFill>
          <a:blip r:embed="rId5" cstate="print"/>
          <a:srcRect/>
          <a:stretch>
            <a:fillRect/>
          </a:stretch>
        </p:blipFill>
        <p:spPr bwMode="auto">
          <a:xfrm>
            <a:off x="4354513" y="2686050"/>
            <a:ext cx="2327275" cy="2259013"/>
          </a:xfrm>
          <a:prstGeom prst="rect">
            <a:avLst/>
          </a:prstGeom>
          <a:noFill/>
          <a:ln w="9525">
            <a:noFill/>
            <a:miter lim="800000"/>
            <a:headEnd/>
            <a:tailEnd/>
          </a:ln>
          <a:effectLst/>
        </p:spPr>
      </p:pic>
      <p:graphicFrame>
        <p:nvGraphicFramePr>
          <p:cNvPr id="140319" name="Object 31"/>
          <p:cNvGraphicFramePr>
            <a:graphicFrameLocks/>
          </p:cNvGraphicFramePr>
          <p:nvPr/>
        </p:nvGraphicFramePr>
        <p:xfrm>
          <a:off x="257175" y="2667000"/>
          <a:ext cx="2000250" cy="2219325"/>
        </p:xfrm>
        <a:graphic>
          <a:graphicData uri="http://schemas.openxmlformats.org/presentationml/2006/ole">
            <p:oleObj spid="_x0000_s1035" name="Clip" r:id="rId6" imgW="17436960" imgH="19118160" progId="">
              <p:embed/>
            </p:oleObj>
          </a:graphicData>
        </a:graphic>
      </p:graphicFrame>
      <p:sp>
        <p:nvSpPr>
          <p:cNvPr id="140323" name="Rectangle 35"/>
          <p:cNvSpPr>
            <a:spLocks noGrp="1" noChangeArrowheads="1"/>
          </p:cNvSpPr>
          <p:nvPr>
            <p:ph type="title"/>
          </p:nvPr>
        </p:nvSpPr>
        <p:spPr>
          <a:xfrm>
            <a:off x="457200" y="304800"/>
            <a:ext cx="8229600" cy="1143000"/>
          </a:xfrm>
          <a:noFill/>
          <a:ln/>
        </p:spPr>
        <p:txBody>
          <a:bodyPr lIns="92075" tIns="46038" rIns="92075" bIns="46038"/>
          <a:lstStyle/>
          <a:p>
            <a:r>
              <a:rPr lang="ru-RU" sz="4800" b="1" dirty="0" smtClean="0">
                <a:solidFill>
                  <a:schemeClr val="accent2">
                    <a:lumMod val="75000"/>
                  </a:schemeClr>
                </a:solidFill>
                <a:latin typeface="AGaramond" pitchFamily="18" charset="0"/>
              </a:rPr>
              <a:t>ПЕРИОДЫ ЖИЗНИ</a:t>
            </a:r>
            <a:endParaRPr lang="en-US" dirty="0">
              <a:solidFill>
                <a:schemeClr val="accent2">
                  <a:lumMod val="75000"/>
                </a:schemeClr>
              </a:solidFill>
            </a:endParaRPr>
          </a:p>
        </p:txBody>
      </p:sp>
      <p:sp>
        <p:nvSpPr>
          <p:cNvPr id="140326" name="Line 38"/>
          <p:cNvSpPr>
            <a:spLocks noChangeShapeType="1"/>
          </p:cNvSpPr>
          <p:nvPr/>
        </p:nvSpPr>
        <p:spPr bwMode="auto">
          <a:xfrm flipV="1">
            <a:off x="228600" y="1447800"/>
            <a:ext cx="7772400" cy="7620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1.5|1.4|1.8|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bwMode="auto">
        <a:noFill/>
        <a:ln w="57150">
          <a:solidFill>
            <a:srgbClr val="003366"/>
          </a:solidFill>
          <a:round/>
          <a:headEnd/>
          <a:tailEnd/>
        </a:ln>
        <a:effectLst/>
      </a:spPr>
      <a:bodyPr wrap="none" anchor="ct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2058</TotalTime>
  <Words>3680</Words>
  <Application>Microsoft Office PowerPoint</Application>
  <PresentationFormat>Экран (4:3)</PresentationFormat>
  <Paragraphs>243</Paragraphs>
  <Slides>30</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33" baseType="lpstr">
      <vt:lpstr>Opulent</vt:lpstr>
      <vt:lpstr>Worksheet</vt:lpstr>
      <vt:lpstr>Clip</vt:lpstr>
      <vt:lpstr>Слайд 1</vt:lpstr>
      <vt:lpstr> ПОТЕНЦИАЛ ПОЖЕРТВОВАНИЙ НА БЛАГОТВОРИТЕЛЬНЫЕ ЦЕЛИ: ПОЖЕРТВОВАНИЯ В США  в  2009 Г.</vt:lpstr>
      <vt:lpstr>11 вещей, которые нужно запомнить</vt:lpstr>
      <vt:lpstr> В Библии есть немало упоминаний о деньгах  </vt:lpstr>
      <vt:lpstr>Управление ресурсами  Основа истинной религии </vt:lpstr>
      <vt:lpstr>Это ваше, мое и наше?</vt:lpstr>
      <vt:lpstr>Слайд 7</vt:lpstr>
      <vt:lpstr>УПРАВЛЕНИЕ РЕСУРСАМИ - ОСНОВА ИСТИННОЙ РЕЛИГИИ</vt:lpstr>
      <vt:lpstr>ПЕРИОДЫ ЖИЗНИ</vt:lpstr>
      <vt:lpstr>ПОЧЕМУ Я ДОЛЖЕН ОДАВАТЬ ПЛАНИРУЕМЫЕ ПОЖЕРТВОВАНИЯ?  1.ОНИ ПОМОГАЮТ ВАМ ДАТЬ БОЛЬШЕ ПОЖЕРТВОВАНИЙ НА БЛАГОТВОРИТЕЛЬНЫЕ ЦЕЛИ, ЧЕМ ВАМ КАЗАЛОСЬ ВОЗМОЖНЫМ.  2.Это  УВЕЛИЧИВАЕТ ВАШ ТЕКУЩИЙ ПОТОК ДОХОДА      3. Они ПОМОГАЮТ СПЛАНИРОВАТЬ НУЖДЫ СУПРУГА(и) ИЛИ РОДНЫХ        4.ПОМОГАюет ОБЕСПЕЧИТЬ НАСЛЕДСТВО ДЛЯ ВАШИХ НАСЛЕДНИКОВ ПО СНИЖЕННЫМ НАЛОГАМ.  5. РАЗНООБРАЗит ИНВЕСТИЦИОННЫЙ ПОРТФЕЛЬ  6.Содействет  ПОЛУЧению ДОХОДа ОТ ВАШЕГО СОБСТВЕННОГО ЖИЛЬЯ  7.  Поможет ПЛАНИРОВАТЬ ПЕРЕДАЧУ ВАШЕГО БИЗНЕСА  8. Мотивирует ПЕРЕДАТЬ НАСЛЕДСТВО НА БЛАГОТВОРИТЕЛЬНОСТЬ БУДУЩИМ ПОКОЛЕНИЯМ</vt:lpstr>
      <vt:lpstr>РАСПРЕДЕЛЕНИЕ ИМУЩЕСТВА</vt:lpstr>
      <vt:lpstr>Слайд 12</vt:lpstr>
      <vt:lpstr>Слайд 13</vt:lpstr>
      <vt:lpstr>Элла и тетушка хизер</vt:lpstr>
      <vt:lpstr>Слайд 15</vt:lpstr>
      <vt:lpstr>Слайд 16</vt:lpstr>
      <vt:lpstr>Слайд 17</vt:lpstr>
      <vt:lpstr>С Е М Ь Я</vt:lpstr>
      <vt:lpstr>Слайд 19</vt:lpstr>
      <vt:lpstr>Слайд 20</vt:lpstr>
      <vt:lpstr>Слайд 21</vt:lpstr>
      <vt:lpstr>ВОЗМОЖНОСТИ БЛАГОТВОРИТЕЛЬНОСТИ</vt:lpstr>
      <vt:lpstr>Слайд 23</vt:lpstr>
      <vt:lpstr>11 вещей, которые нужно запомнить</vt:lpstr>
      <vt:lpstr>11 вещей, которые нужно запомнить</vt:lpstr>
      <vt:lpstr>ВАШИ ПЛАНЫ НА БУДУЩЕЕ</vt:lpstr>
      <vt:lpstr>НЕТ ПЛАНОВ – ЧТО ДАЛЬШЕ</vt:lpstr>
      <vt:lpstr>НЕТ ПЛАНОВ – продолжение</vt:lpstr>
      <vt:lpstr>Слайд 29</vt:lpstr>
      <vt:lpstr>ВОПРОСЫ И ДОГОВОРЕННОСТИ?</vt:lpstr>
    </vt:vector>
  </TitlesOfParts>
  <Company>North Pacific Union Conference of 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Eleven Things To Remember</dc:title>
  <dc:creator>Gary Dodge</dc:creator>
  <cp:lastModifiedBy>Liberansky</cp:lastModifiedBy>
  <cp:revision>90</cp:revision>
  <dcterms:created xsi:type="dcterms:W3CDTF">2010-06-10T05:23:23Z</dcterms:created>
  <dcterms:modified xsi:type="dcterms:W3CDTF">2011-05-12T06:38:06Z</dcterms:modified>
</cp:coreProperties>
</file>