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4" r:id="rId3"/>
    <p:sldId id="265" r:id="rId4"/>
    <p:sldId id="257" r:id="rId5"/>
    <p:sldId id="263" r:id="rId6"/>
    <p:sldId id="261" r:id="rId7"/>
    <p:sldId id="262" r:id="rId8"/>
    <p:sldId id="258" r:id="rId9"/>
    <p:sldId id="260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69565" autoAdjust="0"/>
  </p:normalViewPr>
  <p:slideViewPr>
    <p:cSldViewPr>
      <p:cViewPr varScale="1">
        <p:scale>
          <a:sx n="62" d="100"/>
          <a:sy n="62" d="100"/>
        </p:scale>
        <p:origin x="-17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Tithes%20and%20Misionary%20fundsgraphics%20and%20tabl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UD\trust%20service\trust%20service%20yearly%20division%20total%20income%202003-2010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UD\trust%20service\trust%20service%20yearly%20division%20total%20income%202003-201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>
              <a:defRPr/>
            </a:pPr>
            <a:r>
              <a:rPr lang="en-US"/>
              <a:t>EUD TOTAL Tithe Income receipts from UNIONS</a:t>
            </a:r>
          </a:p>
          <a:p>
            <a:pPr>
              <a:defRPr/>
            </a:pPr>
            <a:r>
              <a:rPr lang="en-US"/>
              <a:t>2002-2009</a:t>
            </a:r>
          </a:p>
        </c:rich>
      </c:tx>
      <c:layout>
        <c:manualLayout>
          <c:xMode val="edge"/>
          <c:yMode val="edge"/>
          <c:x val="0.23993385063351169"/>
          <c:y val="1.2248469682230449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0.11865931439698499"/>
          <c:y val="0.17637513960437146"/>
          <c:w val="0.78623966031300463"/>
          <c:h val="0.59360655833562359"/>
        </c:manualLayout>
      </c:layout>
      <c:bar3DChart>
        <c:barDir val="col"/>
        <c:grouping val="clustered"/>
        <c:ser>
          <c:idx val="0"/>
          <c:order val="0"/>
          <c:tx>
            <c:strRef>
              <c:f>'Table Graphics TOTAL2002-2009'!$A$9</c:f>
              <c:strCache>
                <c:ptCount val="1"/>
                <c:pt idx="0">
                  <c:v>2002</c:v>
                </c:pt>
              </c:strCache>
            </c:strRef>
          </c:tx>
          <c:cat>
            <c:strRef>
              <c:f>'Table Graphics TOTAL2002-2009'!$B$4:$M$4</c:f>
              <c:strCache>
                <c:ptCount val="12"/>
                <c:pt idx="0">
                  <c:v>Austria</c:v>
                </c:pt>
                <c:pt idx="1">
                  <c:v>Bulgaria</c:v>
                </c:pt>
                <c:pt idx="2">
                  <c:v>CSU</c:v>
                </c:pt>
                <c:pt idx="3">
                  <c:v>FBU</c:v>
                </c:pt>
                <c:pt idx="4">
                  <c:v>Italy</c:v>
                </c:pt>
                <c:pt idx="5">
                  <c:v>NGU West and East</c:v>
                </c:pt>
                <c:pt idx="6">
                  <c:v>Portugal</c:v>
                </c:pt>
                <c:pt idx="7">
                  <c:v>Romania</c:v>
                </c:pt>
                <c:pt idx="8">
                  <c:v>SGU</c:v>
                </c:pt>
                <c:pt idx="9">
                  <c:v>Spain</c:v>
                </c:pt>
                <c:pt idx="10">
                  <c:v>Swiss U.</c:v>
                </c:pt>
                <c:pt idx="11">
                  <c:v>TMU</c:v>
                </c:pt>
              </c:strCache>
            </c:strRef>
          </c:cat>
          <c:val>
            <c:numRef>
              <c:f>'Table Graphics TOTAL2002-2009'!$B$9:$M$9</c:f>
              <c:numCache>
                <c:formatCode>#,##0.00</c:formatCode>
                <c:ptCount val="12"/>
                <c:pt idx="0">
                  <c:v>415292</c:v>
                </c:pt>
                <c:pt idx="1">
                  <c:v>63361.8</c:v>
                </c:pt>
                <c:pt idx="2">
                  <c:v>323975.81</c:v>
                </c:pt>
                <c:pt idx="3">
                  <c:v>818749.93</c:v>
                </c:pt>
                <c:pt idx="4">
                  <c:v>244170</c:v>
                </c:pt>
                <c:pt idx="5">
                  <c:v>1785158.47</c:v>
                </c:pt>
                <c:pt idx="6">
                  <c:v>357412.46</c:v>
                </c:pt>
                <c:pt idx="7">
                  <c:v>358622.14499999984</c:v>
                </c:pt>
                <c:pt idx="8">
                  <c:v>1628473.6400000001</c:v>
                </c:pt>
                <c:pt idx="9">
                  <c:v>339185.37</c:v>
                </c:pt>
                <c:pt idx="10">
                  <c:v>790437.55500000005</c:v>
                </c:pt>
                <c:pt idx="11">
                  <c:v>3905.54</c:v>
                </c:pt>
              </c:numCache>
            </c:numRef>
          </c:val>
        </c:ser>
        <c:ser>
          <c:idx val="1"/>
          <c:order val="1"/>
          <c:tx>
            <c:strRef>
              <c:f>'Table Graphics TOTAL2002-2009'!$A$10</c:f>
              <c:strCache>
                <c:ptCount val="1"/>
                <c:pt idx="0">
                  <c:v>2003</c:v>
                </c:pt>
              </c:strCache>
            </c:strRef>
          </c:tx>
          <c:cat>
            <c:strRef>
              <c:f>'Table Graphics TOTAL2002-2009'!$B$4:$M$4</c:f>
              <c:strCache>
                <c:ptCount val="12"/>
                <c:pt idx="0">
                  <c:v>Austria</c:v>
                </c:pt>
                <c:pt idx="1">
                  <c:v>Bulgaria</c:v>
                </c:pt>
                <c:pt idx="2">
                  <c:v>CSU</c:v>
                </c:pt>
                <c:pt idx="3">
                  <c:v>FBU</c:v>
                </c:pt>
                <c:pt idx="4">
                  <c:v>Italy</c:v>
                </c:pt>
                <c:pt idx="5">
                  <c:v>NGU West and East</c:v>
                </c:pt>
                <c:pt idx="6">
                  <c:v>Portugal</c:v>
                </c:pt>
                <c:pt idx="7">
                  <c:v>Romania</c:v>
                </c:pt>
                <c:pt idx="8">
                  <c:v>SGU</c:v>
                </c:pt>
                <c:pt idx="9">
                  <c:v>Spain</c:v>
                </c:pt>
                <c:pt idx="10">
                  <c:v>Swiss U.</c:v>
                </c:pt>
                <c:pt idx="11">
                  <c:v>TMU</c:v>
                </c:pt>
              </c:strCache>
            </c:strRef>
          </c:cat>
          <c:val>
            <c:numRef>
              <c:f>'Table Graphics TOTAL2002-2009'!$B$10:$M$10</c:f>
              <c:numCache>
                <c:formatCode>#,##0.00</c:formatCode>
                <c:ptCount val="12"/>
                <c:pt idx="0">
                  <c:v>433773</c:v>
                </c:pt>
                <c:pt idx="1">
                  <c:v>67019.140000000014</c:v>
                </c:pt>
                <c:pt idx="2">
                  <c:v>316189.09600000002</c:v>
                </c:pt>
                <c:pt idx="3">
                  <c:v>814399.91</c:v>
                </c:pt>
                <c:pt idx="4">
                  <c:v>317052.39</c:v>
                </c:pt>
                <c:pt idx="5">
                  <c:v>1697123.71</c:v>
                </c:pt>
                <c:pt idx="6">
                  <c:v>400017.39999999997</c:v>
                </c:pt>
                <c:pt idx="7">
                  <c:v>468068.26158968522</c:v>
                </c:pt>
                <c:pt idx="8">
                  <c:v>1638771.0700000003</c:v>
                </c:pt>
                <c:pt idx="9">
                  <c:v>449392.33000000007</c:v>
                </c:pt>
                <c:pt idx="10">
                  <c:v>764392.85900000005</c:v>
                </c:pt>
                <c:pt idx="11">
                  <c:v>3598</c:v>
                </c:pt>
              </c:numCache>
            </c:numRef>
          </c:val>
        </c:ser>
        <c:ser>
          <c:idx val="2"/>
          <c:order val="2"/>
          <c:tx>
            <c:strRef>
              <c:f>'Table Graphics TOTAL2002-2009'!$A$11</c:f>
              <c:strCache>
                <c:ptCount val="1"/>
                <c:pt idx="0">
                  <c:v>2004</c:v>
                </c:pt>
              </c:strCache>
            </c:strRef>
          </c:tx>
          <c:cat>
            <c:strRef>
              <c:f>'Table Graphics TOTAL2002-2009'!$B$4:$M$4</c:f>
              <c:strCache>
                <c:ptCount val="12"/>
                <c:pt idx="0">
                  <c:v>Austria</c:v>
                </c:pt>
                <c:pt idx="1">
                  <c:v>Bulgaria</c:v>
                </c:pt>
                <c:pt idx="2">
                  <c:v>CSU</c:v>
                </c:pt>
                <c:pt idx="3">
                  <c:v>FBU</c:v>
                </c:pt>
                <c:pt idx="4">
                  <c:v>Italy</c:v>
                </c:pt>
                <c:pt idx="5">
                  <c:v>NGU West and East</c:v>
                </c:pt>
                <c:pt idx="6">
                  <c:v>Portugal</c:v>
                </c:pt>
                <c:pt idx="7">
                  <c:v>Romania</c:v>
                </c:pt>
                <c:pt idx="8">
                  <c:v>SGU</c:v>
                </c:pt>
                <c:pt idx="9">
                  <c:v>Spain</c:v>
                </c:pt>
                <c:pt idx="10">
                  <c:v>Swiss U.</c:v>
                </c:pt>
                <c:pt idx="11">
                  <c:v>TMU</c:v>
                </c:pt>
              </c:strCache>
            </c:strRef>
          </c:cat>
          <c:val>
            <c:numRef>
              <c:f>'Table Graphics TOTAL2002-2009'!$B$11:$M$11</c:f>
              <c:numCache>
                <c:formatCode>#,##0.00</c:formatCode>
                <c:ptCount val="12"/>
                <c:pt idx="0">
                  <c:v>453199</c:v>
                </c:pt>
                <c:pt idx="1">
                  <c:v>73867.000000000015</c:v>
                </c:pt>
                <c:pt idx="2">
                  <c:v>394410.07500000001</c:v>
                </c:pt>
                <c:pt idx="3">
                  <c:v>872681.21999999846</c:v>
                </c:pt>
                <c:pt idx="4">
                  <c:v>319593.90000000002</c:v>
                </c:pt>
                <c:pt idx="5">
                  <c:v>1688802.1300000001</c:v>
                </c:pt>
                <c:pt idx="6">
                  <c:v>411217.19</c:v>
                </c:pt>
                <c:pt idx="7">
                  <c:v>568968.93599999999</c:v>
                </c:pt>
                <c:pt idx="8">
                  <c:v>1647875.45</c:v>
                </c:pt>
                <c:pt idx="9">
                  <c:v>577312.6</c:v>
                </c:pt>
                <c:pt idx="10">
                  <c:v>766081.70899999898</c:v>
                </c:pt>
                <c:pt idx="11">
                  <c:v>5133</c:v>
                </c:pt>
              </c:numCache>
            </c:numRef>
          </c:val>
        </c:ser>
        <c:ser>
          <c:idx val="3"/>
          <c:order val="3"/>
          <c:tx>
            <c:strRef>
              <c:f>'Table Graphics TOTAL2002-2009'!$A$12</c:f>
              <c:strCache>
                <c:ptCount val="1"/>
                <c:pt idx="0">
                  <c:v>2005</c:v>
                </c:pt>
              </c:strCache>
            </c:strRef>
          </c:tx>
          <c:cat>
            <c:strRef>
              <c:f>'Table Graphics TOTAL2002-2009'!$B$4:$M$4</c:f>
              <c:strCache>
                <c:ptCount val="12"/>
                <c:pt idx="0">
                  <c:v>Austria</c:v>
                </c:pt>
                <c:pt idx="1">
                  <c:v>Bulgaria</c:v>
                </c:pt>
                <c:pt idx="2">
                  <c:v>CSU</c:v>
                </c:pt>
                <c:pt idx="3">
                  <c:v>FBU</c:v>
                </c:pt>
                <c:pt idx="4">
                  <c:v>Italy</c:v>
                </c:pt>
                <c:pt idx="5">
                  <c:v>NGU West and East</c:v>
                </c:pt>
                <c:pt idx="6">
                  <c:v>Portugal</c:v>
                </c:pt>
                <c:pt idx="7">
                  <c:v>Romania</c:v>
                </c:pt>
                <c:pt idx="8">
                  <c:v>SGU</c:v>
                </c:pt>
                <c:pt idx="9">
                  <c:v>Spain</c:v>
                </c:pt>
                <c:pt idx="10">
                  <c:v>Swiss U.</c:v>
                </c:pt>
                <c:pt idx="11">
                  <c:v>TMU</c:v>
                </c:pt>
              </c:strCache>
            </c:strRef>
          </c:cat>
          <c:val>
            <c:numRef>
              <c:f>'Table Graphics TOTAL2002-2009'!$B$12:$M$12</c:f>
              <c:numCache>
                <c:formatCode>#,##0.00</c:formatCode>
                <c:ptCount val="12"/>
                <c:pt idx="0">
                  <c:v>454066</c:v>
                </c:pt>
                <c:pt idx="1">
                  <c:v>82120.340000000011</c:v>
                </c:pt>
                <c:pt idx="2">
                  <c:v>481157.94500000001</c:v>
                </c:pt>
                <c:pt idx="3">
                  <c:v>901176.98</c:v>
                </c:pt>
                <c:pt idx="4">
                  <c:v>344534.63999999996</c:v>
                </c:pt>
                <c:pt idx="5">
                  <c:v>1708851.25</c:v>
                </c:pt>
                <c:pt idx="6">
                  <c:v>447934.45000000007</c:v>
                </c:pt>
                <c:pt idx="7">
                  <c:v>676971.37600000005</c:v>
                </c:pt>
                <c:pt idx="8">
                  <c:v>1674291.3400000003</c:v>
                </c:pt>
                <c:pt idx="9">
                  <c:v>764386.84000000043</c:v>
                </c:pt>
                <c:pt idx="10">
                  <c:v>778719.29899999883</c:v>
                </c:pt>
                <c:pt idx="11">
                  <c:v>3588</c:v>
                </c:pt>
              </c:numCache>
            </c:numRef>
          </c:val>
        </c:ser>
        <c:ser>
          <c:idx val="4"/>
          <c:order val="4"/>
          <c:tx>
            <c:strRef>
              <c:f>'Table Graphics TOTAL2002-2009'!$A$13</c:f>
              <c:strCache>
                <c:ptCount val="1"/>
                <c:pt idx="0">
                  <c:v>2006</c:v>
                </c:pt>
              </c:strCache>
            </c:strRef>
          </c:tx>
          <c:cat>
            <c:strRef>
              <c:f>'Table Graphics TOTAL2002-2009'!$B$4:$M$4</c:f>
              <c:strCache>
                <c:ptCount val="12"/>
                <c:pt idx="0">
                  <c:v>Austria</c:v>
                </c:pt>
                <c:pt idx="1">
                  <c:v>Bulgaria</c:v>
                </c:pt>
                <c:pt idx="2">
                  <c:v>CSU</c:v>
                </c:pt>
                <c:pt idx="3">
                  <c:v>FBU</c:v>
                </c:pt>
                <c:pt idx="4">
                  <c:v>Italy</c:v>
                </c:pt>
                <c:pt idx="5">
                  <c:v>NGU West and East</c:v>
                </c:pt>
                <c:pt idx="6">
                  <c:v>Portugal</c:v>
                </c:pt>
                <c:pt idx="7">
                  <c:v>Romania</c:v>
                </c:pt>
                <c:pt idx="8">
                  <c:v>SGU</c:v>
                </c:pt>
                <c:pt idx="9">
                  <c:v>Spain</c:v>
                </c:pt>
                <c:pt idx="10">
                  <c:v>Swiss U.</c:v>
                </c:pt>
                <c:pt idx="11">
                  <c:v>TMU</c:v>
                </c:pt>
              </c:strCache>
            </c:strRef>
          </c:cat>
          <c:val>
            <c:numRef>
              <c:f>'Table Graphics TOTAL2002-2009'!$B$13:$M$13</c:f>
              <c:numCache>
                <c:formatCode>#,##0.00</c:formatCode>
                <c:ptCount val="12"/>
                <c:pt idx="0">
                  <c:v>479799</c:v>
                </c:pt>
                <c:pt idx="1">
                  <c:v>91446.180000000022</c:v>
                </c:pt>
                <c:pt idx="2">
                  <c:v>374185.386</c:v>
                </c:pt>
                <c:pt idx="3">
                  <c:v>909149.63000000012</c:v>
                </c:pt>
                <c:pt idx="4">
                  <c:v>376109.55</c:v>
                </c:pt>
                <c:pt idx="5">
                  <c:v>1741773.97</c:v>
                </c:pt>
                <c:pt idx="6">
                  <c:v>446770.36</c:v>
                </c:pt>
                <c:pt idx="7">
                  <c:v>788540.52099999937</c:v>
                </c:pt>
                <c:pt idx="8">
                  <c:v>1660837.86</c:v>
                </c:pt>
                <c:pt idx="9">
                  <c:v>884297.49</c:v>
                </c:pt>
                <c:pt idx="10">
                  <c:v>760543.85700000043</c:v>
                </c:pt>
                <c:pt idx="11">
                  <c:v>9104</c:v>
                </c:pt>
              </c:numCache>
            </c:numRef>
          </c:val>
        </c:ser>
        <c:ser>
          <c:idx val="5"/>
          <c:order val="5"/>
          <c:tx>
            <c:strRef>
              <c:f>'Table Graphics TOTAL2002-2009'!$A$14</c:f>
              <c:strCache>
                <c:ptCount val="1"/>
                <c:pt idx="0">
                  <c:v>2007</c:v>
                </c:pt>
              </c:strCache>
            </c:strRef>
          </c:tx>
          <c:cat>
            <c:strRef>
              <c:f>'Table Graphics TOTAL2002-2009'!$B$4:$M$4</c:f>
              <c:strCache>
                <c:ptCount val="12"/>
                <c:pt idx="0">
                  <c:v>Austria</c:v>
                </c:pt>
                <c:pt idx="1">
                  <c:v>Bulgaria</c:v>
                </c:pt>
                <c:pt idx="2">
                  <c:v>CSU</c:v>
                </c:pt>
                <c:pt idx="3">
                  <c:v>FBU</c:v>
                </c:pt>
                <c:pt idx="4">
                  <c:v>Italy</c:v>
                </c:pt>
                <c:pt idx="5">
                  <c:v>NGU West and East</c:v>
                </c:pt>
                <c:pt idx="6">
                  <c:v>Portugal</c:v>
                </c:pt>
                <c:pt idx="7">
                  <c:v>Romania</c:v>
                </c:pt>
                <c:pt idx="8">
                  <c:v>SGU</c:v>
                </c:pt>
                <c:pt idx="9">
                  <c:v>Spain</c:v>
                </c:pt>
                <c:pt idx="10">
                  <c:v>Swiss U.</c:v>
                </c:pt>
                <c:pt idx="11">
                  <c:v>TMU</c:v>
                </c:pt>
              </c:strCache>
            </c:strRef>
          </c:cat>
          <c:val>
            <c:numRef>
              <c:f>'Table Graphics TOTAL2002-2009'!$B$14:$M$14</c:f>
              <c:numCache>
                <c:formatCode>#,##0.00</c:formatCode>
                <c:ptCount val="12"/>
                <c:pt idx="0">
                  <c:v>498703</c:v>
                </c:pt>
                <c:pt idx="1">
                  <c:v>113870.69</c:v>
                </c:pt>
                <c:pt idx="2">
                  <c:v>932561.29299999832</c:v>
                </c:pt>
                <c:pt idx="3">
                  <c:v>961744.86000000045</c:v>
                </c:pt>
                <c:pt idx="4">
                  <c:v>400500</c:v>
                </c:pt>
                <c:pt idx="5">
                  <c:v>1760497.8900000001</c:v>
                </c:pt>
                <c:pt idx="6">
                  <c:v>465382.62000000011</c:v>
                </c:pt>
                <c:pt idx="7">
                  <c:v>1002131.064999999</c:v>
                </c:pt>
                <c:pt idx="8">
                  <c:v>1710100.1700000011</c:v>
                </c:pt>
                <c:pt idx="9">
                  <c:v>959169.28999999864</c:v>
                </c:pt>
                <c:pt idx="10">
                  <c:v>799532.18699999899</c:v>
                </c:pt>
                <c:pt idx="11">
                  <c:v>12914</c:v>
                </c:pt>
              </c:numCache>
            </c:numRef>
          </c:val>
        </c:ser>
        <c:ser>
          <c:idx val="6"/>
          <c:order val="6"/>
          <c:tx>
            <c:strRef>
              <c:f>'Table Graphics TOTAL2002-2009'!$A$15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'Table Graphics TOTAL2002-2009'!$B$4:$M$4</c:f>
              <c:strCache>
                <c:ptCount val="12"/>
                <c:pt idx="0">
                  <c:v>Austria</c:v>
                </c:pt>
                <c:pt idx="1">
                  <c:v>Bulgaria</c:v>
                </c:pt>
                <c:pt idx="2">
                  <c:v>CSU</c:v>
                </c:pt>
                <c:pt idx="3">
                  <c:v>FBU</c:v>
                </c:pt>
                <c:pt idx="4">
                  <c:v>Italy</c:v>
                </c:pt>
                <c:pt idx="5">
                  <c:v>NGU West and East</c:v>
                </c:pt>
                <c:pt idx="6">
                  <c:v>Portugal</c:v>
                </c:pt>
                <c:pt idx="7">
                  <c:v>Romania</c:v>
                </c:pt>
                <c:pt idx="8">
                  <c:v>SGU</c:v>
                </c:pt>
                <c:pt idx="9">
                  <c:v>Spain</c:v>
                </c:pt>
                <c:pt idx="10">
                  <c:v>Swiss U.</c:v>
                </c:pt>
                <c:pt idx="11">
                  <c:v>TMU</c:v>
                </c:pt>
              </c:strCache>
            </c:strRef>
          </c:cat>
          <c:val>
            <c:numRef>
              <c:f>'Table Graphics TOTAL2002-2009'!$B$15:$M$15</c:f>
              <c:numCache>
                <c:formatCode>#,##0.00</c:formatCode>
                <c:ptCount val="12"/>
                <c:pt idx="0">
                  <c:v>508407</c:v>
                </c:pt>
                <c:pt idx="1">
                  <c:v>136245.33000000002</c:v>
                </c:pt>
                <c:pt idx="2">
                  <c:v>454328.15899999952</c:v>
                </c:pt>
                <c:pt idx="3">
                  <c:v>988200.78999999864</c:v>
                </c:pt>
                <c:pt idx="4">
                  <c:v>404556.80000000005</c:v>
                </c:pt>
                <c:pt idx="5">
                  <c:v>1734708.57</c:v>
                </c:pt>
                <c:pt idx="6">
                  <c:v>496616.73000000021</c:v>
                </c:pt>
                <c:pt idx="7">
                  <c:v>1283829.2890000001</c:v>
                </c:pt>
                <c:pt idx="8">
                  <c:v>1717886.24</c:v>
                </c:pt>
                <c:pt idx="9">
                  <c:v>959583.41</c:v>
                </c:pt>
                <c:pt idx="10">
                  <c:v>797865.23499999871</c:v>
                </c:pt>
                <c:pt idx="11">
                  <c:v>10547</c:v>
                </c:pt>
              </c:numCache>
            </c:numRef>
          </c:val>
        </c:ser>
        <c:ser>
          <c:idx val="7"/>
          <c:order val="7"/>
          <c:tx>
            <c:strRef>
              <c:f>'Table Graphics TOTAL2002-2009'!$A$16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'Table Graphics TOTAL2002-2009'!$B$4:$M$4</c:f>
              <c:strCache>
                <c:ptCount val="12"/>
                <c:pt idx="0">
                  <c:v>Austria</c:v>
                </c:pt>
                <c:pt idx="1">
                  <c:v>Bulgaria</c:v>
                </c:pt>
                <c:pt idx="2">
                  <c:v>CSU</c:v>
                </c:pt>
                <c:pt idx="3">
                  <c:v>FBU</c:v>
                </c:pt>
                <c:pt idx="4">
                  <c:v>Italy</c:v>
                </c:pt>
                <c:pt idx="5">
                  <c:v>NGU West and East</c:v>
                </c:pt>
                <c:pt idx="6">
                  <c:v>Portugal</c:v>
                </c:pt>
                <c:pt idx="7">
                  <c:v>Romania</c:v>
                </c:pt>
                <c:pt idx="8">
                  <c:v>SGU</c:v>
                </c:pt>
                <c:pt idx="9">
                  <c:v>Spain</c:v>
                </c:pt>
                <c:pt idx="10">
                  <c:v>Swiss U.</c:v>
                </c:pt>
                <c:pt idx="11">
                  <c:v>TMU</c:v>
                </c:pt>
              </c:strCache>
            </c:strRef>
          </c:cat>
          <c:val>
            <c:numRef>
              <c:f>'Table Graphics TOTAL2002-2009'!$B$16:$M$16</c:f>
              <c:numCache>
                <c:formatCode>#,##0.00</c:formatCode>
                <c:ptCount val="12"/>
                <c:pt idx="0">
                  <c:v>533596</c:v>
                </c:pt>
                <c:pt idx="1">
                  <c:v>121756.58</c:v>
                </c:pt>
                <c:pt idx="2">
                  <c:v>449808.88699999999</c:v>
                </c:pt>
                <c:pt idx="3">
                  <c:v>1071158.4700000002</c:v>
                </c:pt>
                <c:pt idx="4">
                  <c:v>402763.1</c:v>
                </c:pt>
                <c:pt idx="5">
                  <c:v>1737729.24</c:v>
                </c:pt>
                <c:pt idx="6">
                  <c:v>488787.6</c:v>
                </c:pt>
                <c:pt idx="7">
                  <c:v>1330683.9140000001</c:v>
                </c:pt>
                <c:pt idx="8">
                  <c:v>1737966.35</c:v>
                </c:pt>
                <c:pt idx="9">
                  <c:v>899425.67999999819</c:v>
                </c:pt>
                <c:pt idx="10">
                  <c:v>877144.14500000002</c:v>
                </c:pt>
                <c:pt idx="11">
                  <c:v>14641</c:v>
                </c:pt>
              </c:numCache>
            </c:numRef>
          </c:val>
        </c:ser>
        <c:shape val="box"/>
        <c:axId val="116435200"/>
        <c:axId val="116572160"/>
        <c:axId val="0"/>
      </c:bar3DChart>
      <c:catAx>
        <c:axId val="116435200"/>
        <c:scaling>
          <c:orientation val="minMax"/>
        </c:scaling>
        <c:axPos val="b"/>
        <c:numFmt formatCode="#,##0.00" sourceLinked="1"/>
        <c:majorTickMark val="none"/>
        <c:tickLblPos val="nextTo"/>
        <c:txPr>
          <a:bodyPr/>
          <a:lstStyle/>
          <a:p>
            <a:pPr>
              <a:defRPr sz="1400" baseline="0"/>
            </a:pPr>
            <a:endParaRPr lang="de-DE"/>
          </a:p>
        </c:txPr>
        <c:crossAx val="116572160"/>
        <c:crosses val="autoZero"/>
        <c:auto val="1"/>
        <c:lblAlgn val="ctr"/>
        <c:lblOffset val="100"/>
      </c:catAx>
      <c:valAx>
        <c:axId val="116572160"/>
        <c:scaling>
          <c:orientation val="minMax"/>
        </c:scaling>
        <c:axPos val="l"/>
        <c:majorGridlines/>
        <c:numFmt formatCode="#,##0.00" sourceLinked="1"/>
        <c:majorTickMark val="none"/>
        <c:tickLblPos val="nextTo"/>
        <c:crossAx val="1164352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plotArea>
      <c:layout/>
      <c:barChart>
        <c:barDir val="col"/>
        <c:grouping val="stacked"/>
        <c:ser>
          <c:idx val="0"/>
          <c:order val="0"/>
          <c:tx>
            <c:strRef>
              <c:f>Tabelle2!$A$2</c:f>
              <c:strCache>
                <c:ptCount val="1"/>
                <c:pt idx="0">
                  <c:v>Wills</c:v>
                </c:pt>
              </c:strCache>
            </c:strRef>
          </c:tx>
          <c:cat>
            <c:numRef>
              <c:f>Tabelle2!$B$1:$F$1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Tabelle2!$B$2:$F$2</c:f>
              <c:numCache>
                <c:formatCode>#,##0</c:formatCode>
                <c:ptCount val="5"/>
                <c:pt idx="0">
                  <c:v>1536234</c:v>
                </c:pt>
                <c:pt idx="1">
                  <c:v>1564796</c:v>
                </c:pt>
                <c:pt idx="2">
                  <c:v>520514</c:v>
                </c:pt>
                <c:pt idx="3">
                  <c:v>804595</c:v>
                </c:pt>
                <c:pt idx="4">
                  <c:v>1321808</c:v>
                </c:pt>
              </c:numCache>
            </c:numRef>
          </c:val>
        </c:ser>
        <c:ser>
          <c:idx val="1"/>
          <c:order val="1"/>
          <c:tx>
            <c:strRef>
              <c:f>Tabelle2!$A$3</c:f>
              <c:strCache>
                <c:ptCount val="1"/>
                <c:pt idx="0">
                  <c:v>Trusts</c:v>
                </c:pt>
              </c:strCache>
            </c:strRef>
          </c:tx>
          <c:cat>
            <c:numRef>
              <c:f>Tabelle2!$B$1:$F$1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Tabelle2!$B$3:$F$3</c:f>
              <c:numCache>
                <c:formatCode>#,##0</c:formatCode>
                <c:ptCount val="5"/>
                <c:pt idx="0">
                  <c:v>138600</c:v>
                </c:pt>
                <c:pt idx="1">
                  <c:v>0</c:v>
                </c:pt>
                <c:pt idx="2">
                  <c:v>940283</c:v>
                </c:pt>
                <c:pt idx="3">
                  <c:v>134102</c:v>
                </c:pt>
                <c:pt idx="4">
                  <c:v>729898</c:v>
                </c:pt>
              </c:numCache>
            </c:numRef>
          </c:val>
        </c:ser>
        <c:ser>
          <c:idx val="2"/>
          <c:order val="2"/>
          <c:tx>
            <c:strRef>
              <c:f>Tabelle2!$A$4</c:f>
              <c:strCache>
                <c:ptCount val="1"/>
                <c:pt idx="0">
                  <c:v>Annuities</c:v>
                </c:pt>
              </c:strCache>
            </c:strRef>
          </c:tx>
          <c:cat>
            <c:numRef>
              <c:f>Tabelle2!$B$1:$F$1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Tabelle2!$B$4:$F$4</c:f>
              <c:numCache>
                <c:formatCode>#,##0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53016</c:v>
                </c:pt>
              </c:numCache>
            </c:numRef>
          </c:val>
        </c:ser>
        <c:ser>
          <c:idx val="3"/>
          <c:order val="3"/>
          <c:tx>
            <c:strRef>
              <c:f>Tabelle2!$A$5</c:f>
              <c:strCache>
                <c:ptCount val="1"/>
                <c:pt idx="0">
                  <c:v>Other</c:v>
                </c:pt>
              </c:strCache>
            </c:strRef>
          </c:tx>
          <c:cat>
            <c:numRef>
              <c:f>Tabelle2!$B$1:$F$1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Tabelle2!$B$5:$F$5</c:f>
              <c:numCache>
                <c:formatCode>#,##0</c:formatCode>
                <c:ptCount val="5"/>
                <c:pt idx="0">
                  <c:v>981511</c:v>
                </c:pt>
                <c:pt idx="1">
                  <c:v>2265477</c:v>
                </c:pt>
                <c:pt idx="2">
                  <c:v>0</c:v>
                </c:pt>
                <c:pt idx="3">
                  <c:v>2190982</c:v>
                </c:pt>
                <c:pt idx="4">
                  <c:v>214935</c:v>
                </c:pt>
              </c:numCache>
            </c:numRef>
          </c:val>
        </c:ser>
        <c:overlap val="100"/>
        <c:axId val="113177344"/>
        <c:axId val="113178880"/>
      </c:barChart>
      <c:catAx>
        <c:axId val="113177344"/>
        <c:scaling>
          <c:orientation val="minMax"/>
        </c:scaling>
        <c:axPos val="b"/>
        <c:numFmt formatCode="General" sourceLinked="1"/>
        <c:tickLblPos val="nextTo"/>
        <c:crossAx val="113178880"/>
        <c:crosses val="autoZero"/>
        <c:auto val="1"/>
        <c:lblAlgn val="ctr"/>
        <c:lblOffset val="100"/>
      </c:catAx>
      <c:valAx>
        <c:axId val="113178880"/>
        <c:scaling>
          <c:orientation val="minMax"/>
        </c:scaling>
        <c:axPos val="l"/>
        <c:majorGridlines/>
        <c:numFmt formatCode="#,##0" sourceLinked="1"/>
        <c:tickLblPos val="nextTo"/>
        <c:crossAx val="1131773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800" baseline="0"/>
          </a:pPr>
          <a:endParaRPr lang="de-DE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autoTitleDeleted val="1"/>
    <c:plotArea>
      <c:layout/>
      <c:lineChart>
        <c:grouping val="standard"/>
        <c:ser>
          <c:idx val="0"/>
          <c:order val="0"/>
          <c:tx>
            <c:strRef>
              <c:f>Tabelle2!$A$11</c:f>
              <c:strCache>
                <c:ptCount val="1"/>
                <c:pt idx="0">
                  <c:v>Nr. of Wills</c:v>
                </c:pt>
              </c:strCache>
            </c:strRef>
          </c:tx>
          <c:spPr>
            <a:ln w="88900"/>
          </c:spPr>
          <c:marker>
            <c:symbol val="none"/>
          </c:marker>
          <c:cat>
            <c:numRef>
              <c:f>Tabelle2!$B$10:$F$10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Tabelle2!$B$11:$F$11</c:f>
              <c:numCache>
                <c:formatCode>General</c:formatCode>
                <c:ptCount val="5"/>
                <c:pt idx="1">
                  <c:v>74</c:v>
                </c:pt>
                <c:pt idx="2">
                  <c:v>86</c:v>
                </c:pt>
                <c:pt idx="3">
                  <c:v>86</c:v>
                </c:pt>
                <c:pt idx="4">
                  <c:v>100</c:v>
                </c:pt>
              </c:numCache>
            </c:numRef>
          </c:val>
        </c:ser>
        <c:marker val="1"/>
        <c:axId val="74364800"/>
        <c:axId val="74366336"/>
      </c:lineChart>
      <c:catAx>
        <c:axId val="743648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aseline="0"/>
            </a:pPr>
            <a:endParaRPr lang="de-DE"/>
          </a:p>
        </c:txPr>
        <c:crossAx val="74366336"/>
        <c:crosses val="autoZero"/>
        <c:auto val="1"/>
        <c:lblAlgn val="ctr"/>
        <c:lblOffset val="100"/>
      </c:catAx>
      <c:valAx>
        <c:axId val="743663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 baseline="0"/>
            </a:pPr>
            <a:endParaRPr lang="de-DE"/>
          </a:p>
        </c:txPr>
        <c:crossAx val="74364800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4CE77-8670-47B6-BF64-8E7D4070E73B}" type="datetimeFigureOut">
              <a:rPr lang="de-DE" smtClean="0"/>
              <a:pPr/>
              <a:t>15.03.2011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8EB0-6473-4E9E-9D2E-44F27288FD4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27 countries, 22 </a:t>
            </a:r>
            <a:r>
              <a:rPr lang="de-DE" dirty="0" err="1" smtClean="0"/>
              <a:t>languages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8EB0-6473-4E9E-9D2E-44F27288FD48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8EB0-6473-4E9E-9D2E-44F27288FD48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Figures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taken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reports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GC, Not </a:t>
            </a:r>
            <a:r>
              <a:rPr lang="de-DE" baseline="0" dirty="0" err="1" smtClean="0"/>
              <a:t>complete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2010 (Austrian Union </a:t>
            </a:r>
            <a:r>
              <a:rPr lang="de-DE" baseline="0" dirty="0" err="1" smtClean="0"/>
              <a:t>missing</a:t>
            </a:r>
            <a:r>
              <a:rPr lang="de-DE" baseline="0" dirty="0" smtClean="0"/>
              <a:t>), </a:t>
            </a:r>
            <a:r>
              <a:rPr lang="de-DE" baseline="0" dirty="0" err="1" smtClean="0"/>
              <a:t>some</a:t>
            </a:r>
            <a:r>
              <a:rPr lang="de-DE" baseline="0" dirty="0" smtClean="0"/>
              <a:t> Unions </a:t>
            </a:r>
            <a:r>
              <a:rPr lang="de-DE" baseline="0" dirty="0" err="1" smtClean="0"/>
              <a:t>seem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not understand </a:t>
            </a:r>
            <a:r>
              <a:rPr lang="de-DE" baseline="0" dirty="0" err="1" smtClean="0"/>
              <a:t>what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endParaRPr lang="de-DE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8EB0-6473-4E9E-9D2E-44F27288FD48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9E1622-880A-4468-9C05-D69B730C90CD}" type="datetimeFigureOut">
              <a:rPr lang="de-DE" smtClean="0"/>
              <a:pPr/>
              <a:t>15.03.2011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DD861D-0210-4DB8-A90D-81DF712B4EA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9E1622-880A-4468-9C05-D69B730C90CD}" type="datetimeFigureOut">
              <a:rPr lang="de-DE" smtClean="0"/>
              <a:pPr/>
              <a:t>15.03.2011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D861D-0210-4DB8-A90D-81DF712B4EA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9E1622-880A-4468-9C05-D69B730C90CD}" type="datetimeFigureOut">
              <a:rPr lang="de-DE" smtClean="0"/>
              <a:pPr/>
              <a:t>15.03.2011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D861D-0210-4DB8-A90D-81DF712B4EA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9E1622-880A-4468-9C05-D69B730C90CD}" type="datetimeFigureOut">
              <a:rPr lang="de-DE" smtClean="0"/>
              <a:pPr/>
              <a:t>15.03.2011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D861D-0210-4DB8-A90D-81DF712B4EA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9E1622-880A-4468-9C05-D69B730C90CD}" type="datetimeFigureOut">
              <a:rPr lang="de-DE" smtClean="0"/>
              <a:pPr/>
              <a:t>15.03.2011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D861D-0210-4DB8-A90D-81DF712B4EA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9E1622-880A-4468-9C05-D69B730C90CD}" type="datetimeFigureOut">
              <a:rPr lang="de-DE" smtClean="0"/>
              <a:pPr/>
              <a:t>15.03.2011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D861D-0210-4DB8-A90D-81DF712B4EA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9E1622-880A-4468-9C05-D69B730C90CD}" type="datetimeFigureOut">
              <a:rPr lang="de-DE" smtClean="0"/>
              <a:pPr/>
              <a:t>15.03.2011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D861D-0210-4DB8-A90D-81DF712B4EA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9E1622-880A-4468-9C05-D69B730C90CD}" type="datetimeFigureOut">
              <a:rPr lang="de-DE" smtClean="0"/>
              <a:pPr/>
              <a:t>15.03.2011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D861D-0210-4DB8-A90D-81DF712B4EA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9E1622-880A-4468-9C05-D69B730C90CD}" type="datetimeFigureOut">
              <a:rPr lang="de-DE" smtClean="0"/>
              <a:pPr/>
              <a:t>15.03.2011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D861D-0210-4DB8-A90D-81DF712B4EA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99E1622-880A-4468-9C05-D69B730C90CD}" type="datetimeFigureOut">
              <a:rPr lang="de-DE" smtClean="0"/>
              <a:pPr/>
              <a:t>15.03.2011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D861D-0210-4DB8-A90D-81DF712B4EA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9E1622-880A-4468-9C05-D69B730C90CD}" type="datetimeFigureOut">
              <a:rPr lang="de-DE" smtClean="0"/>
              <a:pPr/>
              <a:t>15.03.2011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DD861D-0210-4DB8-A90D-81DF712B4EA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9E1622-880A-4468-9C05-D69B730C90CD}" type="datetimeFigureOut">
              <a:rPr lang="de-DE" smtClean="0"/>
              <a:pPr/>
              <a:t>15.03.2011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DD861D-0210-4DB8-A90D-81DF712B4EA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Planned</a:t>
            </a:r>
            <a:r>
              <a:rPr lang="de-DE" dirty="0" smtClean="0"/>
              <a:t> </a:t>
            </a:r>
            <a:r>
              <a:rPr lang="de-DE" dirty="0" err="1" smtClean="0"/>
              <a:t>Giving</a:t>
            </a:r>
            <a:r>
              <a:rPr lang="de-DE" dirty="0" smtClean="0"/>
              <a:t> &amp;Trust Service Report </a:t>
            </a:r>
            <a:br>
              <a:rPr lang="de-DE" dirty="0" smtClean="0"/>
            </a:br>
            <a:r>
              <a:rPr lang="de-DE" dirty="0" smtClean="0"/>
              <a:t>Euro-</a:t>
            </a:r>
            <a:r>
              <a:rPr lang="de-DE" dirty="0" err="1" smtClean="0"/>
              <a:t>Africa</a:t>
            </a:r>
            <a:r>
              <a:rPr lang="de-DE" dirty="0" smtClean="0"/>
              <a:t> Division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2005 - 2010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/>
          <p:nvPr/>
        </p:nvPicPr>
        <p:blipFill>
          <a:blip r:embed="rId3" cstate="print"/>
          <a:srcRect l="16863" t="23809" r="12198" b="5556"/>
          <a:stretch>
            <a:fillRect/>
          </a:stretch>
        </p:blipFill>
        <p:spPr bwMode="auto">
          <a:xfrm>
            <a:off x="0" y="260648"/>
            <a:ext cx="9144000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404664"/>
          <a:ext cx="964907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900000"/>
          </a:xfrm>
        </p:spPr>
        <p:txBody>
          <a:bodyPr>
            <a:normAutofit/>
          </a:bodyPr>
          <a:lstStyle/>
          <a:p>
            <a:r>
              <a:rPr lang="de-DE" dirty="0" smtClean="0"/>
              <a:t>Diverse Situation</a:t>
            </a:r>
          </a:p>
          <a:p>
            <a:pPr lvl="1"/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in </a:t>
            </a:r>
            <a:r>
              <a:rPr lang="de-DE" dirty="0" err="1" smtClean="0"/>
              <a:t>some</a:t>
            </a:r>
            <a:r>
              <a:rPr lang="de-DE" dirty="0" smtClean="0"/>
              <a:t> Unions</a:t>
            </a:r>
          </a:p>
          <a:p>
            <a:pPr lvl="1"/>
            <a:r>
              <a:rPr lang="de-DE" dirty="0" smtClean="0"/>
              <a:t>Big Potential</a:t>
            </a:r>
          </a:p>
          <a:p>
            <a:pPr lvl="1"/>
            <a:r>
              <a:rPr lang="de-DE" dirty="0" smtClean="0"/>
              <a:t>Big Need</a:t>
            </a:r>
          </a:p>
          <a:p>
            <a:r>
              <a:rPr lang="de-DE" dirty="0" err="1" smtClean="0"/>
              <a:t>Attempt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increase</a:t>
            </a:r>
            <a:r>
              <a:rPr lang="de-DE" dirty="0" smtClean="0"/>
              <a:t> </a:t>
            </a:r>
            <a:r>
              <a:rPr lang="de-DE" dirty="0" err="1" smtClean="0"/>
              <a:t>sensitivity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PG &amp; TS</a:t>
            </a:r>
          </a:p>
          <a:p>
            <a:pPr lvl="1"/>
            <a:r>
              <a:rPr lang="de-DE" dirty="0" smtClean="0"/>
              <a:t>Union </a:t>
            </a:r>
            <a:r>
              <a:rPr lang="de-DE" dirty="0" err="1" smtClean="0"/>
              <a:t>Treasurer</a:t>
            </a:r>
            <a:r>
              <a:rPr lang="de-DE" dirty="0" smtClean="0"/>
              <a:t> Meeting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Planned</a:t>
            </a:r>
            <a:r>
              <a:rPr lang="de-DE" dirty="0" smtClean="0"/>
              <a:t> </a:t>
            </a:r>
            <a:r>
              <a:rPr lang="de-DE" dirty="0" err="1" smtClean="0"/>
              <a:t>Giving</a:t>
            </a:r>
            <a:r>
              <a:rPr lang="de-DE" dirty="0" smtClean="0"/>
              <a:t> &amp; Trust Services in Euro-</a:t>
            </a:r>
            <a:r>
              <a:rPr lang="de-DE" dirty="0" err="1" smtClean="0"/>
              <a:t>Africa</a:t>
            </a:r>
            <a:r>
              <a:rPr lang="de-DE" dirty="0" smtClean="0"/>
              <a:t> Division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PG &amp; TS </a:t>
            </a:r>
            <a:r>
              <a:rPr lang="de-DE" dirty="0" err="1" smtClean="0"/>
              <a:t>often</a:t>
            </a:r>
            <a:r>
              <a:rPr lang="de-DE" dirty="0" smtClean="0"/>
              <a:t> an Add-On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Treasurer</a:t>
            </a:r>
            <a:endParaRPr lang="de-DE" dirty="0" smtClean="0"/>
          </a:p>
          <a:p>
            <a:r>
              <a:rPr lang="de-DE" dirty="0" smtClean="0"/>
              <a:t>Need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qualified</a:t>
            </a:r>
            <a:r>
              <a:rPr lang="de-DE" dirty="0" smtClean="0"/>
              <a:t> Person on Union Levels</a:t>
            </a:r>
          </a:p>
          <a:p>
            <a:r>
              <a:rPr lang="de-DE" dirty="0" smtClean="0"/>
              <a:t>Communication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Potential </a:t>
            </a:r>
            <a:r>
              <a:rPr lang="de-DE" dirty="0" err="1" smtClean="0"/>
              <a:t>for</a:t>
            </a:r>
            <a:r>
              <a:rPr lang="de-DE" dirty="0" smtClean="0"/>
              <a:t> PG &amp; TS</a:t>
            </a:r>
          </a:p>
          <a:p>
            <a:pPr lvl="1"/>
            <a:r>
              <a:rPr lang="de-DE" dirty="0" smtClean="0"/>
              <a:t>Spiritual </a:t>
            </a:r>
            <a:r>
              <a:rPr lang="de-DE" dirty="0" err="1" smtClean="0"/>
              <a:t>importance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PG &amp; TS</a:t>
            </a:r>
          </a:p>
          <a:p>
            <a:pPr lvl="1"/>
            <a:r>
              <a:rPr lang="de-DE" dirty="0" smtClean="0"/>
              <a:t>Potential </a:t>
            </a:r>
            <a:r>
              <a:rPr lang="de-DE" dirty="0" err="1" smtClean="0"/>
              <a:t>of</a:t>
            </a:r>
            <a:r>
              <a:rPr lang="de-DE" dirty="0" smtClean="0"/>
              <a:t> PG &amp; TS</a:t>
            </a:r>
          </a:p>
          <a:p>
            <a:r>
              <a:rPr lang="de-DE" dirty="0" smtClean="0"/>
              <a:t>Lack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Funding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Hesitation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talk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money</a:t>
            </a:r>
            <a:endParaRPr lang="de-DE" dirty="0" smtClean="0"/>
          </a:p>
          <a:p>
            <a:r>
              <a:rPr lang="de-DE" dirty="0" smtClean="0"/>
              <a:t>Understanding </a:t>
            </a:r>
            <a:r>
              <a:rPr lang="de-DE" dirty="0" err="1" smtClean="0"/>
              <a:t>the</a:t>
            </a:r>
            <a:r>
              <a:rPr lang="de-DE" dirty="0" smtClean="0"/>
              <a:t> Legal Environment in </a:t>
            </a:r>
            <a:r>
              <a:rPr lang="de-DE" dirty="0" err="1" smtClean="0"/>
              <a:t>the</a:t>
            </a:r>
            <a:r>
              <a:rPr lang="de-DE" dirty="0" smtClean="0"/>
              <a:t> Unions</a:t>
            </a:r>
          </a:p>
          <a:p>
            <a:r>
              <a:rPr lang="de-DE" dirty="0" smtClean="0"/>
              <a:t>Legal </a:t>
            </a:r>
            <a:r>
              <a:rPr lang="de-DE" dirty="0" err="1" smtClean="0"/>
              <a:t>status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SDA </a:t>
            </a:r>
            <a:r>
              <a:rPr lang="de-DE" dirty="0" err="1" smtClean="0"/>
              <a:t>church</a:t>
            </a:r>
            <a:r>
              <a:rPr lang="de-DE" dirty="0" smtClean="0"/>
              <a:t> in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fields</a:t>
            </a:r>
            <a:endParaRPr lang="de-DE" dirty="0" smtClean="0"/>
          </a:p>
          <a:p>
            <a:r>
              <a:rPr lang="de-DE" dirty="0" smtClean="0"/>
              <a:t>Reporting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Challengens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PG &amp; TS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Income </a:t>
            </a:r>
            <a:r>
              <a:rPr lang="de-DE" dirty="0" err="1" smtClean="0"/>
              <a:t>for</a:t>
            </a:r>
            <a:r>
              <a:rPr lang="de-DE" dirty="0" smtClean="0"/>
              <a:t> PG &amp; TS 2006-2010</a:t>
            </a:r>
            <a:endParaRPr lang="de-DE" dirty="0"/>
          </a:p>
        </p:txBody>
      </p:sp>
      <p:graphicFrame>
        <p:nvGraphicFramePr>
          <p:cNvPr id="4" name="Diagramm 3"/>
          <p:cNvGraphicFramePr/>
          <p:nvPr/>
        </p:nvGraphicFramePr>
        <p:xfrm>
          <a:off x="467544" y="1268760"/>
          <a:ext cx="835292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Wills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church</a:t>
            </a:r>
            <a:endParaRPr lang="de-DE" dirty="0"/>
          </a:p>
        </p:txBody>
      </p:sp>
      <p:graphicFrame>
        <p:nvGraphicFramePr>
          <p:cNvPr id="4" name="Diagramm 3"/>
          <p:cNvGraphicFramePr/>
          <p:nvPr/>
        </p:nvGraphicFramePr>
        <p:xfrm>
          <a:off x="467544" y="1268760"/>
          <a:ext cx="820891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Relationship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Trust</a:t>
            </a:r>
          </a:p>
          <a:p>
            <a:pPr lvl="1"/>
            <a:r>
              <a:rPr lang="de-DE" dirty="0" smtClean="0"/>
              <a:t>Trust in </a:t>
            </a:r>
            <a:r>
              <a:rPr lang="de-DE" dirty="0" err="1" smtClean="0"/>
              <a:t>the</a:t>
            </a:r>
            <a:r>
              <a:rPr lang="de-DE" dirty="0" smtClean="0"/>
              <a:t> Person </a:t>
            </a:r>
            <a:r>
              <a:rPr lang="de-DE" dirty="0" err="1" smtClean="0"/>
              <a:t>doing</a:t>
            </a:r>
            <a:r>
              <a:rPr lang="de-DE" dirty="0" smtClean="0"/>
              <a:t> PG &amp; TS</a:t>
            </a:r>
          </a:p>
          <a:p>
            <a:pPr lvl="1"/>
            <a:r>
              <a:rPr lang="de-DE" dirty="0" smtClean="0"/>
              <a:t>Trust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Organization</a:t>
            </a:r>
            <a:endParaRPr lang="de-DE" dirty="0" smtClean="0"/>
          </a:p>
          <a:p>
            <a:r>
              <a:rPr lang="de-DE" dirty="0" smtClean="0"/>
              <a:t>Spiritual </a:t>
            </a:r>
            <a:r>
              <a:rPr lang="de-DE" dirty="0" err="1" smtClean="0"/>
              <a:t>Responsibility</a:t>
            </a:r>
            <a:endParaRPr lang="de-DE" dirty="0" smtClean="0"/>
          </a:p>
          <a:p>
            <a:r>
              <a:rPr lang="de-DE" dirty="0" err="1" smtClean="0"/>
              <a:t>Committment</a:t>
            </a:r>
            <a:endParaRPr lang="de-DE" dirty="0" smtClean="0"/>
          </a:p>
          <a:p>
            <a:pPr lvl="1"/>
            <a:r>
              <a:rPr lang="de-DE" dirty="0" smtClean="0"/>
              <a:t>Personal </a:t>
            </a:r>
            <a:r>
              <a:rPr lang="de-DE" dirty="0" err="1" smtClean="0"/>
              <a:t>Involvement</a:t>
            </a:r>
            <a:endParaRPr lang="de-DE" dirty="0" smtClean="0"/>
          </a:p>
          <a:p>
            <a:pPr lvl="1"/>
            <a:r>
              <a:rPr lang="de-DE" dirty="0" smtClean="0"/>
              <a:t>Love </a:t>
            </a:r>
            <a:r>
              <a:rPr lang="de-DE" dirty="0" err="1" smtClean="0"/>
              <a:t>for</a:t>
            </a:r>
            <a:r>
              <a:rPr lang="de-DE" dirty="0" smtClean="0"/>
              <a:t> People</a:t>
            </a:r>
          </a:p>
          <a:p>
            <a:r>
              <a:rPr lang="de-DE" dirty="0" smtClean="0"/>
              <a:t>Communication</a:t>
            </a:r>
          </a:p>
          <a:p>
            <a:r>
              <a:rPr lang="de-DE" dirty="0" smtClean="0"/>
              <a:t>Competence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Key-</a:t>
            </a:r>
            <a:r>
              <a:rPr lang="de-DE" dirty="0" err="1" smtClean="0"/>
              <a:t>Factors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PG &amp; TS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Goal: </a:t>
            </a:r>
            <a:r>
              <a:rPr lang="de-DE" dirty="0" err="1" smtClean="0"/>
              <a:t>Implementing</a:t>
            </a:r>
            <a:r>
              <a:rPr lang="de-DE" dirty="0" smtClean="0"/>
              <a:t> a </a:t>
            </a:r>
            <a:r>
              <a:rPr lang="de-DE" dirty="0" err="1" smtClean="0"/>
              <a:t>formally</a:t>
            </a:r>
            <a:r>
              <a:rPr lang="de-DE" dirty="0" smtClean="0"/>
              <a:t> </a:t>
            </a:r>
            <a:r>
              <a:rPr lang="de-DE" dirty="0" err="1" smtClean="0"/>
              <a:t>organized</a:t>
            </a:r>
            <a:r>
              <a:rPr lang="de-DE" dirty="0" smtClean="0"/>
              <a:t> PG &amp; TS Department in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Unions</a:t>
            </a:r>
          </a:p>
          <a:p>
            <a:r>
              <a:rPr lang="de-DE" dirty="0" err="1" smtClean="0"/>
              <a:t>Preparing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Environment</a:t>
            </a:r>
          </a:p>
          <a:p>
            <a:pPr lvl="1"/>
            <a:r>
              <a:rPr lang="de-DE" dirty="0" smtClean="0"/>
              <a:t>Development </a:t>
            </a:r>
            <a:r>
              <a:rPr lang="de-DE" dirty="0" err="1" smtClean="0"/>
              <a:t>of</a:t>
            </a:r>
            <a:r>
              <a:rPr lang="de-DE" dirty="0" smtClean="0"/>
              <a:t> a PG &amp; TS </a:t>
            </a:r>
            <a:r>
              <a:rPr lang="de-DE" dirty="0" err="1" smtClean="0"/>
              <a:t>Concept</a:t>
            </a:r>
            <a:r>
              <a:rPr lang="de-DE" dirty="0" smtClean="0"/>
              <a:t> on Union Level</a:t>
            </a:r>
          </a:p>
          <a:p>
            <a:pPr lvl="2"/>
            <a:r>
              <a:rPr lang="de-DE" dirty="0" smtClean="0"/>
              <a:t>Meeting </a:t>
            </a:r>
            <a:r>
              <a:rPr lang="de-DE" dirty="0" err="1" smtClean="0"/>
              <a:t>with</a:t>
            </a:r>
            <a:r>
              <a:rPr lang="de-DE" dirty="0" smtClean="0"/>
              <a:t> Union </a:t>
            </a:r>
            <a:r>
              <a:rPr lang="de-DE" dirty="0" err="1" smtClean="0"/>
              <a:t>Treasurers</a:t>
            </a:r>
            <a:r>
              <a:rPr lang="de-DE" dirty="0" smtClean="0"/>
              <a:t> (Sep. 19-22, 2011)</a:t>
            </a:r>
          </a:p>
          <a:p>
            <a:pPr lvl="3"/>
            <a:r>
              <a:rPr lang="de-DE" dirty="0" err="1" smtClean="0"/>
              <a:t>Committment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Administration on Union Levels</a:t>
            </a:r>
          </a:p>
          <a:p>
            <a:pPr lvl="3"/>
            <a:r>
              <a:rPr lang="de-DE" dirty="0" smtClean="0"/>
              <a:t>Communication </a:t>
            </a:r>
            <a:r>
              <a:rPr lang="de-DE" dirty="0" err="1" smtClean="0"/>
              <a:t>to</a:t>
            </a:r>
            <a:r>
              <a:rPr lang="de-DE" dirty="0" smtClean="0"/>
              <a:t> Membership</a:t>
            </a:r>
          </a:p>
          <a:p>
            <a:pPr lvl="3"/>
            <a:r>
              <a:rPr lang="de-DE" dirty="0" err="1" smtClean="0"/>
              <a:t>Studying</a:t>
            </a:r>
            <a:r>
              <a:rPr lang="de-DE" dirty="0" smtClean="0"/>
              <a:t> legal Environment</a:t>
            </a:r>
          </a:p>
          <a:p>
            <a:pPr lvl="3"/>
            <a:r>
              <a:rPr lang="de-DE" dirty="0" smtClean="0"/>
              <a:t>Definition </a:t>
            </a:r>
            <a:r>
              <a:rPr lang="de-DE" dirty="0" err="1" smtClean="0"/>
              <a:t>and</a:t>
            </a:r>
            <a:r>
              <a:rPr lang="de-DE" dirty="0" smtClean="0"/>
              <a:t> Communication PG &amp; TS </a:t>
            </a:r>
            <a:r>
              <a:rPr lang="de-DE" dirty="0" err="1" smtClean="0"/>
              <a:t>Concept</a:t>
            </a:r>
            <a:r>
              <a:rPr lang="de-DE" dirty="0" smtClean="0"/>
              <a:t> on Union </a:t>
            </a:r>
            <a:r>
              <a:rPr lang="de-DE" dirty="0" err="1" smtClean="0"/>
              <a:t>levels</a:t>
            </a:r>
            <a:endParaRPr lang="de-DE" dirty="0" smtClean="0"/>
          </a:p>
          <a:p>
            <a:pPr lvl="2"/>
            <a:r>
              <a:rPr lang="de-DE" dirty="0" smtClean="0"/>
              <a:t>Plan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Funding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PG &amp; TS </a:t>
            </a:r>
            <a:r>
              <a:rPr lang="de-DE" dirty="0" err="1" smtClean="0"/>
              <a:t>Director</a:t>
            </a:r>
            <a:r>
              <a:rPr lang="de-DE" dirty="0" smtClean="0"/>
              <a:t> on Union Level</a:t>
            </a:r>
          </a:p>
          <a:p>
            <a:r>
              <a:rPr lang="de-DE" dirty="0" smtClean="0"/>
              <a:t>Providing Training </a:t>
            </a:r>
            <a:r>
              <a:rPr lang="de-DE" dirty="0" err="1" smtClean="0"/>
              <a:t>and</a:t>
            </a:r>
            <a:r>
              <a:rPr lang="de-DE" dirty="0" smtClean="0"/>
              <a:t> Support</a:t>
            </a:r>
          </a:p>
          <a:p>
            <a:r>
              <a:rPr lang="de-DE" dirty="0" smtClean="0"/>
              <a:t>Evaluation</a:t>
            </a:r>
          </a:p>
          <a:p>
            <a:endParaRPr lang="de-DE" dirty="0" smtClean="0"/>
          </a:p>
          <a:p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Strategic Plan </a:t>
            </a:r>
            <a:r>
              <a:rPr lang="de-DE" dirty="0" err="1" smtClean="0"/>
              <a:t>for</a:t>
            </a:r>
            <a:r>
              <a:rPr lang="de-DE" dirty="0" smtClean="0"/>
              <a:t> 2011 - 2015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270</Words>
  <Application>Microsoft Office PowerPoint</Application>
  <PresentationFormat>Bildschirmpräsentation (4:3)</PresentationFormat>
  <Paragraphs>53</Paragraphs>
  <Slides>9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Deimos</vt:lpstr>
      <vt:lpstr>Planned Giving &amp;Trust Service Report  Euro-Africa Division</vt:lpstr>
      <vt:lpstr>Folie 2</vt:lpstr>
      <vt:lpstr>Folie 3</vt:lpstr>
      <vt:lpstr>Planned Giving &amp; Trust Services in Euro-Africa Division</vt:lpstr>
      <vt:lpstr>Challengens for PG &amp; TS</vt:lpstr>
      <vt:lpstr>Income for PG &amp; TS 2006-2010</vt:lpstr>
      <vt:lpstr>Wills for the church</vt:lpstr>
      <vt:lpstr>Key-Factors for PG &amp; TS</vt:lpstr>
      <vt:lpstr>Strategic Plan for 2011 - 2015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Planned Giving &amp;Trust Service Report  Euro-Africa Division</dc:title>
  <dc:creator>Norbert Zens</dc:creator>
  <cp:lastModifiedBy>Norbert Zens</cp:lastModifiedBy>
  <cp:revision>35</cp:revision>
  <dcterms:created xsi:type="dcterms:W3CDTF">2011-03-13T15:44:55Z</dcterms:created>
  <dcterms:modified xsi:type="dcterms:W3CDTF">2011-03-15T19:55:10Z</dcterms:modified>
</cp:coreProperties>
</file>