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42"/>
  </p:notesMasterIdLst>
  <p:sldIdLst>
    <p:sldId id="277" r:id="rId6"/>
    <p:sldId id="278" r:id="rId7"/>
    <p:sldId id="322" r:id="rId8"/>
    <p:sldId id="323" r:id="rId9"/>
    <p:sldId id="324" r:id="rId10"/>
    <p:sldId id="325" r:id="rId11"/>
    <p:sldId id="326" r:id="rId12"/>
    <p:sldId id="327" r:id="rId13"/>
    <p:sldId id="328" r:id="rId14"/>
    <p:sldId id="329" r:id="rId15"/>
    <p:sldId id="330" r:id="rId16"/>
    <p:sldId id="331" r:id="rId17"/>
    <p:sldId id="332" r:id="rId18"/>
    <p:sldId id="318" r:id="rId19"/>
    <p:sldId id="261" r:id="rId20"/>
    <p:sldId id="276" r:id="rId21"/>
    <p:sldId id="286" r:id="rId22"/>
    <p:sldId id="280" r:id="rId23"/>
    <p:sldId id="272" r:id="rId24"/>
    <p:sldId id="294" r:id="rId25"/>
    <p:sldId id="295" r:id="rId26"/>
    <p:sldId id="274" r:id="rId27"/>
    <p:sldId id="296" r:id="rId28"/>
    <p:sldId id="304" r:id="rId29"/>
    <p:sldId id="305" r:id="rId30"/>
    <p:sldId id="306" r:id="rId31"/>
    <p:sldId id="297" r:id="rId32"/>
    <p:sldId id="298" r:id="rId33"/>
    <p:sldId id="299" r:id="rId34"/>
    <p:sldId id="300" r:id="rId35"/>
    <p:sldId id="301" r:id="rId36"/>
    <p:sldId id="302" r:id="rId37"/>
    <p:sldId id="303" r:id="rId38"/>
    <p:sldId id="269" r:id="rId39"/>
    <p:sldId id="259" r:id="rId40"/>
    <p:sldId id="281" r:id="rId41"/>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6600"/>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977" autoAdjust="0"/>
  </p:normalViewPr>
  <p:slideViewPr>
    <p:cSldViewPr>
      <p:cViewPr varScale="1">
        <p:scale>
          <a:sx n="72" d="100"/>
          <a:sy n="72" d="100"/>
        </p:scale>
        <p:origin x="-7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3177" tIns="46589" rIns="93177" bIns="46589" rtlCol="0"/>
          <a:lstStyle>
            <a:lvl1pPr algn="r">
              <a:defRPr sz="1200"/>
            </a:lvl1pPr>
          </a:lstStyle>
          <a:p>
            <a:fld id="{7729F479-8904-4A98-9487-37E79A2DA2F6}" type="datetimeFigureOut">
              <a:rPr lang="en-US" smtClean="0"/>
              <a:pPr/>
              <a:t>5/12/2011</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3177" tIns="46589" rIns="93177" bIns="46589" rtlCol="0" anchor="b"/>
          <a:lstStyle>
            <a:lvl1pPr algn="r">
              <a:defRPr sz="1200"/>
            </a:lvl1pPr>
          </a:lstStyle>
          <a:p>
            <a:fld id="{ED693057-A4A4-4618-BADA-083D69204186}" type="slidenum">
              <a:rPr lang="en-US" smtClean="0"/>
              <a:pPr/>
              <a:t>‹#›</a:t>
            </a:fld>
            <a:endParaRPr lang="en-US"/>
          </a:p>
        </p:txBody>
      </p:sp>
    </p:spTree>
    <p:extLst>
      <p:ext uri="{BB962C8B-B14F-4D97-AF65-F5344CB8AC3E}">
        <p14:creationId xmlns="" xmlns:p14="http://schemas.microsoft.com/office/powerpoint/2010/main" val="92988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C0D13AA-D07F-42CA-AC3A-3C5A91078728}" type="slidenum">
              <a:rPr lang="en-US">
                <a:solidFill>
                  <a:prstClr val="black"/>
                </a:solidFill>
                <a:latin typeface="Times New Roman" pitchFamily="18" charset="0"/>
              </a:rPr>
              <a:pPr/>
              <a:t>6</a:t>
            </a:fld>
            <a:endParaRPr lang="en-US">
              <a:solidFill>
                <a:prstClr val="black"/>
              </a:solidFill>
              <a:latin typeface="Times New Roman" pitchFamily="18" charset="0"/>
            </a:endParaRPr>
          </a:p>
        </p:txBody>
      </p:sp>
      <p:sp>
        <p:nvSpPr>
          <p:cNvPr id="122883" name="Rectangle 2"/>
          <p:cNvSpPr>
            <a:spLocks noGrp="1" noRot="1" noChangeAspect="1" noChangeArrowheads="1" noTextEdit="1"/>
          </p:cNvSpPr>
          <p:nvPr>
            <p:ph type="sldImg"/>
          </p:nvPr>
        </p:nvSpPr>
        <p:spPr>
          <a:xfrm>
            <a:off x="863600" y="750888"/>
            <a:ext cx="4943475" cy="3708400"/>
          </a:xfrm>
          <a:ln w="12700" cap="flat">
            <a:solidFill>
              <a:schemeClr val="tx1"/>
            </a:solidFill>
          </a:ln>
        </p:spPr>
      </p:sp>
      <p:sp>
        <p:nvSpPr>
          <p:cNvPr id="122884" name="Rectangle 3"/>
          <p:cNvSpPr>
            <a:spLocks noGrp="1" noChangeArrowheads="1"/>
          </p:cNvSpPr>
          <p:nvPr>
            <p:ph type="body" idx="1"/>
          </p:nvPr>
        </p:nvSpPr>
        <p:spPr>
          <a:xfrm>
            <a:off x="888914" y="4714569"/>
            <a:ext cx="4891262" cy="4470045"/>
          </a:xfrm>
          <a:noFill/>
          <a:ln/>
        </p:spPr>
        <p:txBody>
          <a:bodyPr lIns="93007" tIns="47293" rIns="93007" bIns="47293"/>
          <a:lstStyle/>
          <a:p>
            <a:pPr>
              <a:lnSpc>
                <a:spcPct val="90000"/>
              </a:lnSpc>
            </a:pPr>
            <a:r>
              <a:rPr lang="en-US" b="1" dirty="0" smtClean="0">
                <a:latin typeface="Times New Roman" pitchFamily="18" charset="0"/>
              </a:rPr>
              <a:t>TESTATE - WITH A WILL</a:t>
            </a:r>
          </a:p>
          <a:p>
            <a:pPr>
              <a:lnSpc>
                <a:spcPct val="90000"/>
              </a:lnSpc>
            </a:pPr>
            <a:endParaRPr lang="en-US" dirty="0" smtClean="0">
              <a:latin typeface="Times New Roman" pitchFamily="18" charset="0"/>
            </a:endParaRPr>
          </a:p>
          <a:p>
            <a:pPr>
              <a:lnSpc>
                <a:spcPct val="90000"/>
              </a:lnSpc>
            </a:pPr>
            <a:r>
              <a:rPr lang="en-US" dirty="0" smtClean="0">
                <a:latin typeface="Times New Roman" pitchFamily="18" charset="0"/>
              </a:rPr>
              <a:t>        There are many advantages for people who do have a will.  First, you specify the distribution.  You can give any amounts or percentages to the persons that you pick rather than depending on the state statute to allocate or distribute in a manner that you might find totally unacceptable.</a:t>
            </a:r>
          </a:p>
          <a:p>
            <a:pPr>
              <a:lnSpc>
                <a:spcPct val="90000"/>
              </a:lnSpc>
            </a:pPr>
            <a:r>
              <a:rPr lang="en-US" dirty="0" smtClean="0">
                <a:latin typeface="Times New Roman" pitchFamily="18" charset="0"/>
              </a:rPr>
              <a:t>       Second, you nominate the guardian.  If you have minor children, I'm sure you would far prefer to pick for yourself the most important person who will be entrusted with the care and upbringing of those loved ones, rather than have the state judge, who knows nothing about you or your family or your desires, select someone to be the guardian.</a:t>
            </a:r>
          </a:p>
          <a:p>
            <a:pPr>
              <a:lnSpc>
                <a:spcPct val="90000"/>
              </a:lnSpc>
            </a:pPr>
            <a:r>
              <a:rPr lang="en-US" dirty="0" smtClean="0">
                <a:latin typeface="Times New Roman" pitchFamily="18" charset="0"/>
              </a:rPr>
              <a:t>        Third, you choose the executor, a personal representative.  He or she has a great deal of power and authority.  He or she will be in charge of managing the estate, paying all the bills, and making the final distributions under your plan.  You want to make sure you have selected someone who will do a good job and see that the plan is properly carried out.</a:t>
            </a:r>
          </a:p>
          <a:p>
            <a:pPr>
              <a:lnSpc>
                <a:spcPct val="90000"/>
              </a:lnSpc>
            </a:pPr>
            <a:r>
              <a:rPr lang="en-US" dirty="0" smtClean="0">
                <a:latin typeface="Times New Roman" pitchFamily="18" charset="0"/>
              </a:rPr>
              <a:t>       Fourth, you can create trusts.  There are many reasons to create trusts.  Some family members would be far better to receive distributions of income rather than a lump sum principal amount.  You can make provisions for these family members in a way that is most helpful to them in a trust.</a:t>
            </a:r>
          </a:p>
          <a:p>
            <a:pPr>
              <a:lnSpc>
                <a:spcPct val="90000"/>
              </a:lnSpc>
            </a:pPr>
            <a:r>
              <a:rPr lang="en-US" dirty="0" smtClean="0">
                <a:latin typeface="Times New Roman" pitchFamily="18" charset="0"/>
              </a:rPr>
              <a:t>        Finally, you can make transfers to charity.  The gifts to charity could serve as a legacy or remembrance to your involvement and support of those charities during your lifetime.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7AC9C76-9BF3-43C7-BAED-77438858F753}" type="slidenum">
              <a:rPr lang="en-US"/>
              <a:pPr/>
              <a:t>23</a:t>
            </a:fld>
            <a:endParaRPr lang="en-US"/>
          </a:p>
        </p:txBody>
      </p:sp>
      <p:sp>
        <p:nvSpPr>
          <p:cNvPr id="48131" name="Rectangle 7"/>
          <p:cNvSpPr txBox="1">
            <a:spLocks noGrp="1" noChangeArrowheads="1"/>
          </p:cNvSpPr>
          <p:nvPr/>
        </p:nvSpPr>
        <p:spPr bwMode="auto">
          <a:xfrm>
            <a:off x="3777037" y="9429779"/>
            <a:ext cx="2890542" cy="496751"/>
          </a:xfrm>
          <a:prstGeom prst="rect">
            <a:avLst/>
          </a:prstGeom>
          <a:noFill/>
          <a:ln w="9525">
            <a:noFill/>
            <a:miter lim="800000"/>
            <a:headEnd/>
            <a:tailEnd/>
          </a:ln>
        </p:spPr>
        <p:txBody>
          <a:bodyPr lIns="93177" tIns="46589" rIns="93177" bIns="46589" anchor="b"/>
          <a:lstStyle/>
          <a:p>
            <a:pPr algn="r" eaLnBrk="0" hangingPunct="0"/>
            <a:fld id="{F285F0C1-2104-4D31-BCB4-C04A5AFACEAB}" type="slidenum">
              <a:rPr lang="en-US" sz="1200" u="none"/>
              <a:pPr algn="r" eaLnBrk="0" hangingPunct="0"/>
              <a:t>23</a:t>
            </a:fld>
            <a:endParaRPr lang="en-US" sz="1200" u="none"/>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5EA6CB9-6C08-401E-BDAD-9416078054FE}" type="slidenum">
              <a:rPr lang="en-US"/>
              <a:pPr/>
              <a:t>24</a:t>
            </a:fld>
            <a:endParaRPr lang="en-US"/>
          </a:p>
        </p:txBody>
      </p:sp>
      <p:sp>
        <p:nvSpPr>
          <p:cNvPr id="70659"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70660" name="Rectangle 3"/>
          <p:cNvSpPr>
            <a:spLocks noGrp="1" noChangeArrowheads="1"/>
          </p:cNvSpPr>
          <p:nvPr>
            <p:ph type="body" idx="1"/>
          </p:nvPr>
        </p:nvSpPr>
        <p:spPr>
          <a:xfrm>
            <a:off x="889515" y="4714891"/>
            <a:ext cx="4890060" cy="4470752"/>
          </a:xfrm>
          <a:noFill/>
          <a:ln/>
        </p:spPr>
        <p:txBody>
          <a:bodyPr lIns="93804" tIns="46904" rIns="93804" bIns="46904"/>
          <a:lstStyle/>
          <a:p>
            <a:pPr eaLnBrk="1" hangingPunct="1"/>
            <a:r>
              <a:rPr lang="en-US" sz="1000" b="1" smtClean="0"/>
              <a:t>WHAT IS A TRUST?</a:t>
            </a:r>
          </a:p>
          <a:p>
            <a:pPr eaLnBrk="1" hangingPunct="1"/>
            <a:endParaRPr lang="en-US" sz="1000" smtClean="0"/>
          </a:p>
          <a:p>
            <a:pPr eaLnBrk="1" hangingPunct="1"/>
            <a:r>
              <a:rPr lang="en-US" sz="1000" smtClean="0"/>
              <a:t>        Perhaps most of you at this meeting here today have never had a trust.  It is important that we all understand what a trust is and how it works.  One of the keys to understanding trusts is to know the meanings of a few basic terms.</a:t>
            </a:r>
          </a:p>
          <a:p>
            <a:pPr eaLnBrk="1" hangingPunct="1"/>
            <a:r>
              <a:rPr lang="en-US" sz="1000" smtClean="0"/>
              <a:t>        First, there must be a trustor.  This is the person that sets up the trust.  He or she transfers property to the trustee and sets up the basic rules for distribution of the income and principal from that trust.</a:t>
            </a:r>
          </a:p>
          <a:p>
            <a:pPr eaLnBrk="1" hangingPunct="1"/>
            <a:r>
              <a:rPr lang="en-US" sz="1000" smtClean="0"/>
              <a:t>        The trustee receives property and a written trust document.  The document tells the trustee who should receive the income from the property and how long the trust will last and who will finally receive the corpus or principal.  The principal is the property held in the trust.  A basic and important definition is the difference between income and principal.  Income is the dividends or interest or other types of payments that are earned by investing the trust principal.  The principal includes the underlying assets which may include land, stocks, bonds or other types of property.</a:t>
            </a:r>
          </a:p>
          <a:p>
            <a:pPr eaLnBrk="1" hangingPunct="1"/>
            <a:r>
              <a:rPr lang="en-US" sz="1000" smtClean="0"/>
              <a:t>        Beneficiaries under the trust instrument come in two general categories.  First, there are the income beneficiaries, those persons or organizations which will receive the income payments.  Second, there are the principal beneficiaries, sometimes called the remaindermen because they receive the principal only after all the income payments have been made.</a:t>
            </a:r>
          </a:p>
          <a:p>
            <a:pPr eaLnBrk="1" hangingPunct="1"/>
            <a:r>
              <a:rPr lang="en-US" sz="1000" smtClean="0"/>
              <a:t>        Finally, there are terms of the trust.  A trust may last for many years and the trustor must tell the person drafting the trust what these terms should be.  Simple terms might be paying out a certain percentage to one party or to other parties, an ability to make distributions of trust principal at certain times and under certain conditions and the final distribution of trust principal to the remainderman.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BDB3B26-EF3D-48D1-86BA-C55440B3FC1F}" type="slidenum">
              <a:rPr lang="en-US"/>
              <a:pPr/>
              <a:t>25</a:t>
            </a:fld>
            <a:endParaRPr lang="en-US"/>
          </a:p>
        </p:txBody>
      </p:sp>
      <p:sp>
        <p:nvSpPr>
          <p:cNvPr id="71683"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71684" name="Rectangle 3"/>
          <p:cNvSpPr>
            <a:spLocks noGrp="1" noChangeArrowheads="1"/>
          </p:cNvSpPr>
          <p:nvPr>
            <p:ph type="body" idx="1"/>
          </p:nvPr>
        </p:nvSpPr>
        <p:spPr>
          <a:xfrm>
            <a:off x="889515" y="4714891"/>
            <a:ext cx="4890060" cy="4470752"/>
          </a:xfrm>
          <a:noFill/>
          <a:ln/>
        </p:spPr>
        <p:txBody>
          <a:bodyPr lIns="93804" tIns="46904" rIns="93804" bIns="46904"/>
          <a:lstStyle/>
          <a:p>
            <a:pPr eaLnBrk="1" hangingPunct="1"/>
            <a:r>
              <a:rPr lang="en-US" sz="1000" b="1" smtClean="0"/>
              <a:t>CHARITABLE TRUST</a:t>
            </a:r>
          </a:p>
          <a:p>
            <a:pPr eaLnBrk="1" hangingPunct="1"/>
            <a:endParaRPr lang="en-US" sz="1000" smtClean="0"/>
          </a:p>
          <a:p>
            <a:pPr eaLnBrk="1" hangingPunct="1"/>
            <a:r>
              <a:rPr lang="en-US" sz="1000" smtClean="0"/>
              <a:t>        There are several different forms of charitable trusts.  One of the most popular is a trust that has attractive tax benefits, pays income to family for a period of time and then passes as a remainder to charity.  This illustration shows property being transferred into such a charitable trust.</a:t>
            </a:r>
          </a:p>
          <a:p>
            <a:pPr eaLnBrk="1" hangingPunct="1"/>
            <a:r>
              <a:rPr lang="en-US" sz="1000" smtClean="0"/>
              <a:t>        The primary benefits are the ability to sell tax free and bypass capital gains and also receive a generous income tax deduction.  After the property is sold and reinvested the two donors in this case receive income for their lives.  They are able to receive a significantly increased income over prior income.  Best of all, the full value of the trust, with no decrease due to payment of capital gains tax, is earning income for their joint life times.  This income might be stable or could have a feature that allows it to increase each year.</a:t>
            </a:r>
          </a:p>
          <a:p>
            <a:pPr eaLnBrk="1" hangingPunct="1"/>
            <a:r>
              <a:rPr lang="en-US" sz="1000" smtClean="0"/>
              <a:t>        After the substantial income payments have been made for two lives, the principal is then eventually distributed to charity.  The reason this trust is permitted to have the generous tax benefits is that the remainder will eventually be distributed to the charity selected by the trust creators.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F953673-DD49-4CB0-BA34-79BE219EA2A2}" type="slidenum">
              <a:rPr lang="en-US"/>
              <a:pPr/>
              <a:t>26</a:t>
            </a:fld>
            <a:endParaRPr lang="en-US"/>
          </a:p>
        </p:txBody>
      </p:sp>
      <p:sp>
        <p:nvSpPr>
          <p:cNvPr id="72707"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72708" name="Rectangle 3"/>
          <p:cNvSpPr>
            <a:spLocks noGrp="1" noChangeArrowheads="1"/>
          </p:cNvSpPr>
          <p:nvPr>
            <p:ph type="body" idx="1"/>
          </p:nvPr>
        </p:nvSpPr>
        <p:spPr>
          <a:xfrm>
            <a:off x="889515" y="4714891"/>
            <a:ext cx="4890060" cy="4470752"/>
          </a:xfrm>
          <a:noFill/>
          <a:ln/>
        </p:spPr>
        <p:txBody>
          <a:bodyPr lIns="93804" tIns="46904" rIns="93804" bIns="46904"/>
          <a:lstStyle/>
          <a:p>
            <a:pPr eaLnBrk="1" hangingPunct="1"/>
            <a:r>
              <a:rPr lang="en-US" sz="1000" b="1" smtClean="0"/>
              <a:t>CHARITABLE TRUST</a:t>
            </a:r>
          </a:p>
          <a:p>
            <a:pPr eaLnBrk="1" hangingPunct="1"/>
            <a:endParaRPr lang="en-US" sz="1000" smtClean="0"/>
          </a:p>
          <a:p>
            <a:pPr eaLnBrk="1" hangingPunct="1"/>
            <a:r>
              <a:rPr lang="en-US" sz="1000" smtClean="0"/>
              <a:t>        There are several different forms of charitable trusts.  One of the most popular is a trust that has attractive tax benefits, pays income to family for a period of time and then passes as a remainder to charity.  This illustration shows property being transferred into such a charitable trust.</a:t>
            </a:r>
          </a:p>
          <a:p>
            <a:pPr eaLnBrk="1" hangingPunct="1"/>
            <a:r>
              <a:rPr lang="en-US" sz="1000" smtClean="0"/>
              <a:t>        The primary benefits are the ability to sell tax free and bypass capital gains and also receive a generous income tax deduction.  After the property is sold and reinvested the two donors in this case receive income for their lives.  They are able to receive a significantly increased income over prior income.  Best of all, the full value of the trust, with no decrease due to payment of capital gains tax, is earning income for their joint life times.  This income might be stable or could have a feature that allows it to increase each year.</a:t>
            </a:r>
          </a:p>
          <a:p>
            <a:pPr eaLnBrk="1" hangingPunct="1"/>
            <a:r>
              <a:rPr lang="en-US" sz="1000" smtClean="0"/>
              <a:t>        After the substantial income payments have been made for two lives, the principal is then eventually distributed to charity.  The reason this trust is permitted to have the generous tax benefits is that the remainder will eventually be distributed to the charity selected by the trust creators.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9874A89-AFFD-4AF0-8077-487258D19C26}" type="slidenum">
              <a:rPr lang="en-US">
                <a:solidFill>
                  <a:prstClr val="black"/>
                </a:solidFill>
                <a:latin typeface="Times New Roman" pitchFamily="18" charset="0"/>
              </a:rPr>
              <a:pPr/>
              <a:t>7</a:t>
            </a:fld>
            <a:endParaRPr lang="en-US">
              <a:solidFill>
                <a:prstClr val="black"/>
              </a:solidFill>
              <a:latin typeface="Times New Roman" pitchFamily="18" charset="0"/>
            </a:endParaRPr>
          </a:p>
        </p:txBody>
      </p:sp>
      <p:sp>
        <p:nvSpPr>
          <p:cNvPr id="124931" name="Rectangle 2"/>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24932" name="Rectangle 3"/>
          <p:cNvSpPr>
            <a:spLocks noGrp="1" noChangeArrowheads="1"/>
          </p:cNvSpPr>
          <p:nvPr>
            <p:ph type="body" idx="1"/>
          </p:nvPr>
        </p:nvSpPr>
        <p:spPr>
          <a:xfrm>
            <a:off x="443710" y="4637527"/>
            <a:ext cx="5880271" cy="4885396"/>
          </a:xfrm>
          <a:noFill/>
          <a:ln/>
        </p:spPr>
        <p:txBody>
          <a:bodyPr lIns="93007" tIns="47293" rIns="93007" bIns="47293"/>
          <a:lstStyle/>
          <a:p>
            <a:pPr>
              <a:lnSpc>
                <a:spcPct val="90000"/>
              </a:lnSpc>
            </a:pPr>
            <a:r>
              <a:rPr lang="en-US" sz="1000" b="1" dirty="0">
                <a:latin typeface="Times New Roman" pitchFamily="18" charset="0"/>
              </a:rPr>
              <a:t>REASONS WE DON'T MAKE WILLS</a:t>
            </a:r>
          </a:p>
          <a:p>
            <a:pPr>
              <a:lnSpc>
                <a:spcPct val="90000"/>
              </a:lnSpc>
            </a:pPr>
            <a:endParaRPr lang="en-US" sz="1000" dirty="0">
              <a:latin typeface="Times New Roman" pitchFamily="18" charset="0"/>
            </a:endParaRPr>
          </a:p>
          <a:p>
            <a:pPr>
              <a:lnSpc>
                <a:spcPct val="90000"/>
              </a:lnSpc>
            </a:pPr>
            <a:r>
              <a:rPr lang="en-US" sz="1000" dirty="0">
                <a:latin typeface="Times New Roman" pitchFamily="18" charset="0"/>
              </a:rPr>
              <a:t>        If we were to visit with people that don't have wills, perhaps we would hear these statements.  Person number 1 is too busy with life.  He has many irons in the fire. As he goes from work, to home, to meeting, he just doesn't have time to get one done.</a:t>
            </a:r>
          </a:p>
          <a:p>
            <a:pPr>
              <a:lnSpc>
                <a:spcPct val="90000"/>
              </a:lnSpc>
            </a:pPr>
            <a:r>
              <a:rPr lang="en-US" sz="1000" dirty="0">
                <a:latin typeface="Times New Roman" pitchFamily="18" charset="0"/>
              </a:rPr>
              <a:t>        Person number 2 says they have too little property.  They aren't worth large amounts of money and they don't feel they need a will with their amounts of property.  Of course, what they perceive as too little property may actually turn out to be quite a bit of value by the time they pass away.  There are a number of cases of people who had fairly modest means or investments, but during their latter years their investments significantly increased in value and they passed away with no will and large property.</a:t>
            </a:r>
          </a:p>
          <a:p>
            <a:pPr>
              <a:lnSpc>
                <a:spcPct val="90000"/>
              </a:lnSpc>
            </a:pPr>
            <a:r>
              <a:rPr lang="en-US" sz="1000" dirty="0">
                <a:latin typeface="Times New Roman" pitchFamily="18" charset="0"/>
              </a:rPr>
              <a:t>        Person number 3 thinks it's too expensive.  While it is true that a will can cost $200, $300 even $500 or more, the expense of the will must be compared with the expense of not having a will.  There are a number of people who did not have wills and their estates went into probate.  By the time the cousins and relatives and attorneys and everyone else fought over the estate for several years, the will that they eventually ended up with by court decree cost them $10's of thousands and even millions of dollars.  </a:t>
            </a:r>
          </a:p>
          <a:p>
            <a:pPr>
              <a:lnSpc>
                <a:spcPct val="90000"/>
              </a:lnSpc>
            </a:pPr>
            <a:r>
              <a:rPr lang="en-US" sz="1000" dirty="0">
                <a:latin typeface="Times New Roman" pitchFamily="18" charset="0"/>
              </a:rPr>
              <a:t>        Number 4 - They don't like legal documents.  I can understand people not liking legal documents.  They're sometimes hard to read and sort out.  I encourage people to see that their lawyer gives them a good explanation or, in some cases, a short summary of what it is that this document does for them.  You need to be sure that you understand the legal documents that are going to make substantial provision for all of your family and friends.</a:t>
            </a:r>
          </a:p>
          <a:p>
            <a:pPr>
              <a:lnSpc>
                <a:spcPct val="90000"/>
              </a:lnSpc>
            </a:pPr>
            <a:r>
              <a:rPr lang="en-US" sz="1000" dirty="0">
                <a:latin typeface="Times New Roman" pitchFamily="18" charset="0"/>
              </a:rPr>
              <a:t>        Number 5 - Person number 5 says they're unable to know the future.  Well, I do have one bit of news for person number 5.  In this country several millions of people who don't know the future have faced one certainty and that was that they would die and pass away.  When they died they left their property behind.  Some left property behind in good situations; some left property behind and created colossal problems for their family and friends.</a:t>
            </a:r>
          </a:p>
          <a:p>
            <a:pPr>
              <a:lnSpc>
                <a:spcPct val="90000"/>
              </a:lnSpc>
            </a:pPr>
            <a:r>
              <a:rPr lang="en-US" sz="1000" dirty="0">
                <a:latin typeface="Times New Roman" pitchFamily="18" charset="0"/>
              </a:rPr>
              <a:t>        I don't plan to die.  Person number 6 simply plans to go on and on.  He takes his vitamins, gets that morning walk, and has that post card in his drawer addressed to Willard Scott for his 100th birthday.  He just plans to keep on going.</a:t>
            </a:r>
          </a:p>
          <a:p>
            <a:pPr>
              <a:lnSpc>
                <a:spcPct val="90000"/>
              </a:lnSpc>
            </a:pPr>
            <a:r>
              <a:rPr lang="en-US" sz="1000" dirty="0">
                <a:latin typeface="Times New Roman" pitchFamily="18" charset="0"/>
              </a:rPr>
              <a:t>        Well, folks, at some point this is something that is going to happen to all of us.  In the history of the world, it has been noted with regularity that people do pass away.  The fact that you do or don't have a will doesn't seem to have much of an impact on whether you do pass away.  If anything, the indications are that those who have good plans have greater peace of mind and, if anything, live longer.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61D98-38B8-4048-B253-4BDB26BB01FA}" type="slidenum">
              <a:rPr lang="en-US"/>
              <a:pPr/>
              <a:t>15</a:t>
            </a:fld>
            <a:endParaRPr lang="en-US"/>
          </a:p>
        </p:txBody>
      </p:sp>
      <p:sp>
        <p:nvSpPr>
          <p:cNvPr id="141314"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1315" name="Rectangle 3"/>
          <p:cNvSpPr>
            <a:spLocks noGrp="1" noChangeArrowheads="1"/>
          </p:cNvSpPr>
          <p:nvPr>
            <p:ph type="body" idx="1"/>
          </p:nvPr>
        </p:nvSpPr>
        <p:spPr>
          <a:xfrm>
            <a:off x="888914" y="4714569"/>
            <a:ext cx="4891263" cy="4470045"/>
          </a:xfrm>
          <a:noFill/>
          <a:ln/>
        </p:spPr>
        <p:txBody>
          <a:bodyPr lIns="93804" tIns="46904" rIns="93804" bIns="46904"/>
          <a:lstStyle/>
          <a:p>
            <a:r>
              <a:rPr lang="en-US" sz="1000" b="1" dirty="0"/>
              <a:t>LIFE CYCLES</a:t>
            </a:r>
          </a:p>
          <a:p>
            <a:endParaRPr lang="en-US" sz="1000" dirty="0"/>
          </a:p>
          <a:p>
            <a:r>
              <a:rPr lang="en-US" sz="1000" dirty="0"/>
              <a:t>        Each of us goes through 4 different cycles during our lifetime.  The first is symbolized by a light bulb and that is creation of ideas and the means to acquire property.  This creation period typically includes our time in formal education, during which we are acquiring skills which will serve us well during the later stages of life.  </a:t>
            </a:r>
          </a:p>
          <a:p>
            <a:r>
              <a:rPr lang="en-US" sz="1000" dirty="0"/>
              <a:t>        Second, there is a period of accumulation where we spend the majority of our life applying all those skills and energies building the estate.  If we are fortunate and skillful in that building process, there will be a significant estate as we approach our retirement age.</a:t>
            </a:r>
          </a:p>
          <a:p>
            <a:r>
              <a:rPr lang="en-US" sz="1000" dirty="0"/>
              <a:t>        Third, there is a time of conservation indicated by the green tree.  During our retirement years, we are less likely to focus on the building or increasing of the estate, but perhaps have more concern with conserving the estate and preserving it for those retirement years.</a:t>
            </a:r>
          </a:p>
          <a:p>
            <a:r>
              <a:rPr lang="en-US" sz="1000" dirty="0"/>
              <a:t>         Finally, the time will come for distribution.  When Mr. Rockefeller's accountant was asked how much he left, the accountant replied, "Well, he left it all."  At some point there must be a distribution of this property to the beneficiaries that have been carefully selected by the owner.</a:t>
            </a:r>
          </a:p>
          <a:p>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E9AAF-C5EA-4125-80F7-8316602CFEAC}" type="slidenum">
              <a:rPr lang="en-US"/>
              <a:pPr/>
              <a:t>16</a:t>
            </a:fld>
            <a:endParaRPr lang="en-US"/>
          </a:p>
        </p:txBody>
      </p:sp>
      <p:sp>
        <p:nvSpPr>
          <p:cNvPr id="143362"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3363" name="Rectangle 3"/>
          <p:cNvSpPr>
            <a:spLocks noGrp="1" noChangeArrowheads="1"/>
          </p:cNvSpPr>
          <p:nvPr>
            <p:ph type="body" idx="1"/>
          </p:nvPr>
        </p:nvSpPr>
        <p:spPr>
          <a:xfrm>
            <a:off x="888914" y="4714569"/>
            <a:ext cx="4891263" cy="4470045"/>
          </a:xfrm>
          <a:noFill/>
          <a:ln/>
        </p:spPr>
        <p:txBody>
          <a:bodyPr lIns="93804" tIns="46904" rIns="93804" bIns="46904"/>
          <a:lstStyle/>
          <a:p>
            <a:r>
              <a:rPr lang="en-US" sz="1000" b="1" dirty="0"/>
              <a:t>ESTATE DISTRIBUTION</a:t>
            </a:r>
          </a:p>
          <a:p>
            <a:endParaRPr lang="en-US" sz="1000" dirty="0"/>
          </a:p>
          <a:p>
            <a:r>
              <a:rPr lang="en-US" sz="1000" dirty="0"/>
              <a:t>        In considering where you want your estate to be distributed, please remember that the estate can be distributed outright to family, to charity or to the government.  Of course, it is always permissible to make voluntary contributions to the government during life or at death, and these do qualify for the charitable deduction.  However, for many people with larger estates, the government may turn out to be their favorite charity.  If they do not plan properly, the government may take as much as half of their entire estate, and the balance may then be distributed to the people that they select.  However, with good planning, one can frequently maximize the distributions to family and to charity and minimize the amount taken by the government.</a:t>
            </a:r>
          </a:p>
          <a:p>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E9AAF-C5EA-4125-80F7-8316602CFEAC}" type="slidenum">
              <a:rPr lang="en-US"/>
              <a:pPr/>
              <a:t>18</a:t>
            </a:fld>
            <a:endParaRPr lang="en-US"/>
          </a:p>
        </p:txBody>
      </p:sp>
      <p:sp>
        <p:nvSpPr>
          <p:cNvPr id="143362"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3363" name="Rectangle 3"/>
          <p:cNvSpPr>
            <a:spLocks noGrp="1" noChangeArrowheads="1"/>
          </p:cNvSpPr>
          <p:nvPr>
            <p:ph type="body" idx="1"/>
          </p:nvPr>
        </p:nvSpPr>
        <p:spPr>
          <a:xfrm>
            <a:off x="888914" y="4714569"/>
            <a:ext cx="4891263" cy="4470045"/>
          </a:xfrm>
          <a:noFill/>
          <a:ln/>
        </p:spPr>
        <p:txBody>
          <a:bodyPr lIns="93804" tIns="46904" rIns="93804" bIns="46904"/>
          <a:lstStyle/>
          <a:p>
            <a:r>
              <a:rPr lang="en-US" sz="1000" b="1" dirty="0"/>
              <a:t>ESTATE DISTRIBUTION</a:t>
            </a:r>
          </a:p>
          <a:p>
            <a:endParaRPr lang="en-US" sz="1000" dirty="0"/>
          </a:p>
          <a:p>
            <a:r>
              <a:rPr lang="en-US" sz="1000" dirty="0"/>
              <a:t>        In considering where you want your estate to be distributed, please remember that the estate can be distributed outright to family, to charity or to the government.  Of course, it is always permissible to make voluntary contributions to the government during life or at death, and these do qualify for the charitable deduction.  However, for many people with larger estates, the government may turn out to be their favorite charity.  If they do not plan properly, the government may take as much as half of their entire estate, and the balance may then be distributed to the people that they select.  However, with good planning, one can frequently maximize the distributions to family and to charity and minimize the amount taken by the government.</a:t>
            </a:r>
          </a:p>
          <a:p>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DD4F7-9C7F-4AF6-992E-9F9B5C7914ED}" type="slidenum">
              <a:rPr lang="en-US"/>
              <a:pPr/>
              <a:t>19</a:t>
            </a:fld>
            <a:endParaRPr lang="en-US"/>
          </a:p>
        </p:txBody>
      </p:sp>
      <p:sp>
        <p:nvSpPr>
          <p:cNvPr id="161794"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61795" name="Rectangle 3"/>
          <p:cNvSpPr>
            <a:spLocks noGrp="1" noChangeArrowheads="1"/>
          </p:cNvSpPr>
          <p:nvPr>
            <p:ph type="body" idx="1"/>
          </p:nvPr>
        </p:nvSpPr>
        <p:spPr>
          <a:xfrm>
            <a:off x="888914" y="4714569"/>
            <a:ext cx="4891263" cy="4470045"/>
          </a:xfrm>
          <a:noFill/>
          <a:ln/>
        </p:spPr>
        <p:txBody>
          <a:bodyPr lIns="93804" tIns="46904" rIns="93804" bIns="46904"/>
          <a:lstStyle/>
          <a:p>
            <a:r>
              <a:rPr lang="en-US" sz="1000" b="1" dirty="0"/>
              <a:t>WHAT IS A TRUST?</a:t>
            </a:r>
          </a:p>
          <a:p>
            <a:endParaRPr lang="en-US" sz="1000" dirty="0"/>
          </a:p>
          <a:p>
            <a:r>
              <a:rPr lang="en-US" sz="1000" dirty="0"/>
              <a:t>        Perhaps most of you at this meeting here today have never had a trust.  It is important that we all understand what a trust is and how it works.  One of the keys to understanding trusts is to know the meanings of a few basic terms.</a:t>
            </a:r>
          </a:p>
          <a:p>
            <a:r>
              <a:rPr lang="en-US" sz="1000" dirty="0"/>
              <a:t>        First, there must be a </a:t>
            </a:r>
            <a:r>
              <a:rPr lang="en-US" sz="1000" dirty="0" err="1"/>
              <a:t>trustor</a:t>
            </a:r>
            <a:r>
              <a:rPr lang="en-US" sz="1000" dirty="0"/>
              <a:t>.  This is the person that sets up the trust.  He or she transfers property to the trustee and sets up the basic rules for distribution of the income and principal from that trust.</a:t>
            </a:r>
          </a:p>
          <a:p>
            <a:r>
              <a:rPr lang="en-US" sz="1000" dirty="0"/>
              <a:t>        The trustee receives property and a written trust document.  The document tells the trustee who should receive the income from the property and how long the trust will last and who will finally receive the corpus or principal.  The principal is the property held in the trust.  A basic and important definition is the difference between income and principal.  Income is the dividends or interest or other types of payments that are earned by investing the trust principal.  The principal includes the underlying assets which may include land, stocks, bonds or other types of property.</a:t>
            </a:r>
          </a:p>
          <a:p>
            <a:r>
              <a:rPr lang="en-US" sz="1000" dirty="0"/>
              <a:t>        Beneficiaries under the trust instrument come in two general categories.  First, there are the income beneficiaries, those persons or organizations which will receive the income payments.  Second, there are the principal beneficiaries, sometimes called the </a:t>
            </a:r>
            <a:r>
              <a:rPr lang="en-US" sz="1000" dirty="0" err="1"/>
              <a:t>remaindermen</a:t>
            </a:r>
            <a:r>
              <a:rPr lang="en-US" sz="1000" dirty="0"/>
              <a:t> because they receive the principal only after all the income payments have been made.</a:t>
            </a:r>
          </a:p>
          <a:p>
            <a:r>
              <a:rPr lang="en-US" sz="1000" dirty="0"/>
              <a:t>        Finally, there are terms of the trust.  A trust may last for many years and the </a:t>
            </a:r>
            <a:r>
              <a:rPr lang="en-US" sz="1000" dirty="0" err="1"/>
              <a:t>trustor</a:t>
            </a:r>
            <a:r>
              <a:rPr lang="en-US" sz="1000" dirty="0"/>
              <a:t> must tell the person drafting the trust what these terms should be.  Simple terms might be paying out a certain percentage to one party or to other parties, an ability to make distributions of trust principal at certain times and under certain conditions and the final distribution of trust principal to the </a:t>
            </a:r>
            <a:r>
              <a:rPr lang="en-US" sz="1000" dirty="0" err="1"/>
              <a:t>remainderman</a:t>
            </a:r>
            <a:r>
              <a:rPr lang="en-US" sz="1000"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B79B50D-E441-4AB1-BE3C-867F62F56210}" type="slidenum">
              <a:rPr lang="en-US"/>
              <a:pPr/>
              <a:t>20</a:t>
            </a:fld>
            <a:endParaRPr lang="en-US"/>
          </a:p>
        </p:txBody>
      </p:sp>
      <p:sp>
        <p:nvSpPr>
          <p:cNvPr id="49155" name="Rectangle 7"/>
          <p:cNvSpPr txBox="1">
            <a:spLocks noGrp="1" noChangeArrowheads="1"/>
          </p:cNvSpPr>
          <p:nvPr/>
        </p:nvSpPr>
        <p:spPr bwMode="auto">
          <a:xfrm>
            <a:off x="3777037" y="9429779"/>
            <a:ext cx="2890542" cy="496751"/>
          </a:xfrm>
          <a:prstGeom prst="rect">
            <a:avLst/>
          </a:prstGeom>
          <a:noFill/>
          <a:ln w="9525">
            <a:noFill/>
            <a:miter lim="800000"/>
            <a:headEnd/>
            <a:tailEnd/>
          </a:ln>
        </p:spPr>
        <p:txBody>
          <a:bodyPr lIns="93177" tIns="46589" rIns="93177" bIns="46589" anchor="b"/>
          <a:lstStyle/>
          <a:p>
            <a:pPr algn="r" eaLnBrk="0" hangingPunct="0"/>
            <a:fld id="{272D72E7-47B9-43A6-90E4-17D7D56DF9D9}" type="slidenum">
              <a:rPr lang="en-US" sz="1200" u="none"/>
              <a:pPr algn="r" eaLnBrk="0" hangingPunct="0"/>
              <a:t>20</a:t>
            </a:fld>
            <a:endParaRPr lang="en-US" sz="1200" u="none"/>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95C5498-AFD0-4DBC-BC28-FA1A282E489D}" type="slidenum">
              <a:rPr lang="en-US"/>
              <a:pPr/>
              <a:t>21</a:t>
            </a:fld>
            <a:endParaRPr lang="en-US"/>
          </a:p>
        </p:txBody>
      </p:sp>
      <p:sp>
        <p:nvSpPr>
          <p:cNvPr id="50179" name="Rectangle 7"/>
          <p:cNvSpPr txBox="1">
            <a:spLocks noGrp="1" noChangeArrowheads="1"/>
          </p:cNvSpPr>
          <p:nvPr/>
        </p:nvSpPr>
        <p:spPr bwMode="auto">
          <a:xfrm>
            <a:off x="3777037" y="9429779"/>
            <a:ext cx="2890542" cy="496751"/>
          </a:xfrm>
          <a:prstGeom prst="rect">
            <a:avLst/>
          </a:prstGeom>
          <a:noFill/>
          <a:ln w="9525">
            <a:noFill/>
            <a:miter lim="800000"/>
            <a:headEnd/>
            <a:tailEnd/>
          </a:ln>
        </p:spPr>
        <p:txBody>
          <a:bodyPr lIns="93177" tIns="46589" rIns="93177" bIns="46589" anchor="b"/>
          <a:lstStyle/>
          <a:p>
            <a:pPr algn="r" eaLnBrk="0" hangingPunct="0"/>
            <a:fld id="{7AAD92A1-0AB7-4620-B72A-6F11AEB45CF3}" type="slidenum">
              <a:rPr lang="en-US" sz="1200" u="none"/>
              <a:pPr algn="r" eaLnBrk="0" hangingPunct="0"/>
              <a:t>21</a:t>
            </a:fld>
            <a:endParaRPr lang="en-US" sz="1200" u="none"/>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78D3C-5782-4E3F-AF15-021CE787791E}" type="slidenum">
              <a:rPr lang="en-US"/>
              <a:pPr/>
              <a:t>22</a:t>
            </a:fld>
            <a:endParaRPr lang="en-US"/>
          </a:p>
        </p:txBody>
      </p:sp>
      <p:sp>
        <p:nvSpPr>
          <p:cNvPr id="169986"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69987" name="Rectangle 3"/>
          <p:cNvSpPr>
            <a:spLocks noGrp="1" noChangeArrowheads="1"/>
          </p:cNvSpPr>
          <p:nvPr>
            <p:ph type="body" idx="1"/>
          </p:nvPr>
        </p:nvSpPr>
        <p:spPr>
          <a:xfrm>
            <a:off x="888914" y="4714569"/>
            <a:ext cx="4891263" cy="4470045"/>
          </a:xfrm>
          <a:noFill/>
          <a:ln/>
        </p:spPr>
        <p:txBody>
          <a:bodyPr lIns="93804" tIns="46904" rIns="93804" bIns="46904"/>
          <a:lstStyle/>
          <a:p>
            <a:r>
              <a:rPr lang="en-US" sz="1000" b="1" dirty="0"/>
              <a:t>"GIVE IT TWICE" TRUST</a:t>
            </a:r>
          </a:p>
          <a:p>
            <a:endParaRPr lang="en-US" sz="1000" dirty="0"/>
          </a:p>
          <a:p>
            <a:r>
              <a:rPr lang="en-US" sz="1000" dirty="0"/>
              <a:t>        In this illustration, a family with a medium-sized estate decides to benefit both the family and charity.  After mother and father pass away the $500,000 estate is transferred into a trust.  This trust pays income to family members until a total of $500,000 has been distributed as income.  Typically, this will take from twelve to fifteen years.  After the $500,000 has been given as income to family, the principal is then distributed to the charity.  While the family will have to pay tax on the income, it is an excellent way for parents to remember family for a period of years and distribute the balance of their estate to a charity.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4E107C-F87C-40F0-9169-36EB2B864C96}"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E107C-F87C-40F0-9169-36EB2B864C96}"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E107C-F87C-40F0-9169-36EB2B864C96}"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r>
              <a:rPr lang="en-US" smtClean="0"/>
              <a:t>Click to edit Master title style</a:t>
            </a:r>
            <a:endParaRPr lang="en-US"/>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r>
              <a:rPr lang="en-US" smtClean="0"/>
              <a:t>Click to edit Master subtitle style</a:t>
            </a:r>
            <a:endParaRPr lang="en-US"/>
          </a:p>
        </p:txBody>
      </p:sp>
      <p:sp>
        <p:nvSpPr>
          <p:cNvPr id="3093" name="Rectangle 21"/>
          <p:cNvSpPr>
            <a:spLocks noGrp="1" noChangeArrowheads="1"/>
          </p:cNvSpPr>
          <p:nvPr>
            <p:ph type="dt" sz="quarter" idx="2"/>
          </p:nvPr>
        </p:nvSpPr>
        <p:spPr/>
        <p:txBody>
          <a:bodyPr/>
          <a:lstStyle>
            <a:lvl1pPr>
              <a:defRPr/>
            </a:lvl1pPr>
          </a:lstStyle>
          <a:p>
            <a:endParaRPr lang="en-US"/>
          </a:p>
        </p:txBody>
      </p:sp>
      <p:sp>
        <p:nvSpPr>
          <p:cNvPr id="3094" name="Rectangle 22"/>
          <p:cNvSpPr>
            <a:spLocks noGrp="1" noChangeArrowheads="1"/>
          </p:cNvSpPr>
          <p:nvPr>
            <p:ph type="ftr" sz="quarter" idx="3"/>
          </p:nvPr>
        </p:nvSpPr>
        <p:spPr/>
        <p:txBody>
          <a:bodyPr/>
          <a:lstStyle>
            <a:lvl1pPr>
              <a:defRPr/>
            </a:lvl1pPr>
          </a:lstStyle>
          <a:p>
            <a:endParaRPr lang="en-US"/>
          </a:p>
        </p:txBody>
      </p:sp>
      <p:sp>
        <p:nvSpPr>
          <p:cNvPr id="3095" name="Rectangle 23"/>
          <p:cNvSpPr>
            <a:spLocks noGrp="1" noChangeArrowheads="1"/>
          </p:cNvSpPr>
          <p:nvPr>
            <p:ph type="sldNum" sz="quarter" idx="4"/>
          </p:nvPr>
        </p:nvSpPr>
        <p:spPr/>
        <p:txBody>
          <a:bodyPr/>
          <a:lstStyle>
            <a:lvl1pPr>
              <a:defRPr/>
            </a:lvl1pPr>
          </a:lstStyle>
          <a:p>
            <a:fld id="{FE8689DE-D538-43C0-B5BE-C8EC25203B02}" type="slidenum">
              <a:rPr lang="en-US"/>
              <a:pPr/>
              <a:t>‹#›</a:t>
            </a:fld>
            <a:endParaRPr lang="en-US"/>
          </a:p>
        </p:txBody>
      </p:sp>
    </p:spTree>
    <p:extLst>
      <p:ext uri="{BB962C8B-B14F-4D97-AF65-F5344CB8AC3E}">
        <p14:creationId xmlns="" xmlns:p14="http://schemas.microsoft.com/office/powerpoint/2010/main" val="2307842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B8D872-48FF-4B9F-9EBE-76F13142DDB6}" type="slidenum">
              <a:rPr lang="en-US"/>
              <a:pPr/>
              <a:t>‹#›</a:t>
            </a:fld>
            <a:endParaRPr lang="en-US"/>
          </a:p>
        </p:txBody>
      </p:sp>
    </p:spTree>
    <p:extLst>
      <p:ext uri="{BB962C8B-B14F-4D97-AF65-F5344CB8AC3E}">
        <p14:creationId xmlns="" xmlns:p14="http://schemas.microsoft.com/office/powerpoint/2010/main" val="321459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5353D7-5C71-4F02-9055-C5F40FA37FCB}" type="slidenum">
              <a:rPr lang="en-US"/>
              <a:pPr/>
              <a:t>‹#›</a:t>
            </a:fld>
            <a:endParaRPr lang="en-US"/>
          </a:p>
        </p:txBody>
      </p:sp>
    </p:spTree>
    <p:extLst>
      <p:ext uri="{BB962C8B-B14F-4D97-AF65-F5344CB8AC3E}">
        <p14:creationId xmlns="" xmlns:p14="http://schemas.microsoft.com/office/powerpoint/2010/main" val="250974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350705-5CF8-4861-8190-CFAAAF5AA0A7}" type="slidenum">
              <a:rPr lang="en-US"/>
              <a:pPr/>
              <a:t>‹#›</a:t>
            </a:fld>
            <a:endParaRPr lang="en-US"/>
          </a:p>
        </p:txBody>
      </p:sp>
    </p:spTree>
    <p:extLst>
      <p:ext uri="{BB962C8B-B14F-4D97-AF65-F5344CB8AC3E}">
        <p14:creationId xmlns="" xmlns:p14="http://schemas.microsoft.com/office/powerpoint/2010/main" val="290186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8600FF-8752-461C-B94B-D5BE0BD1BEE0}" type="slidenum">
              <a:rPr lang="en-US"/>
              <a:pPr/>
              <a:t>‹#›</a:t>
            </a:fld>
            <a:endParaRPr lang="en-US"/>
          </a:p>
        </p:txBody>
      </p:sp>
    </p:spTree>
    <p:extLst>
      <p:ext uri="{BB962C8B-B14F-4D97-AF65-F5344CB8AC3E}">
        <p14:creationId xmlns="" xmlns:p14="http://schemas.microsoft.com/office/powerpoint/2010/main" val="2583169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7F76C5-7578-4B93-AEB2-39FB840CEFF9}" type="slidenum">
              <a:rPr lang="en-US"/>
              <a:pPr/>
              <a:t>‹#›</a:t>
            </a:fld>
            <a:endParaRPr lang="en-US"/>
          </a:p>
        </p:txBody>
      </p:sp>
    </p:spTree>
    <p:extLst>
      <p:ext uri="{BB962C8B-B14F-4D97-AF65-F5344CB8AC3E}">
        <p14:creationId xmlns="" xmlns:p14="http://schemas.microsoft.com/office/powerpoint/2010/main" val="2923235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0AA9D3-E260-41A4-A45E-3F8B706DC27A}" type="slidenum">
              <a:rPr lang="en-US"/>
              <a:pPr/>
              <a:t>‹#›</a:t>
            </a:fld>
            <a:endParaRPr lang="en-US"/>
          </a:p>
        </p:txBody>
      </p:sp>
    </p:spTree>
    <p:extLst>
      <p:ext uri="{BB962C8B-B14F-4D97-AF65-F5344CB8AC3E}">
        <p14:creationId xmlns="" xmlns:p14="http://schemas.microsoft.com/office/powerpoint/2010/main" val="3208547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F1E7C1-9F1A-4BD6-AFC0-406C7E177F5E}" type="slidenum">
              <a:rPr lang="en-US"/>
              <a:pPr/>
              <a:t>‹#›</a:t>
            </a:fld>
            <a:endParaRPr lang="en-US"/>
          </a:p>
        </p:txBody>
      </p:sp>
    </p:spTree>
    <p:extLst>
      <p:ext uri="{BB962C8B-B14F-4D97-AF65-F5344CB8AC3E}">
        <p14:creationId xmlns="" xmlns:p14="http://schemas.microsoft.com/office/powerpoint/2010/main" val="338581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E107C-F87C-40F0-9169-36EB2B864C96}"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5B20D7-D094-4B3C-B69D-23938B973D2C}" type="slidenum">
              <a:rPr lang="en-US"/>
              <a:pPr/>
              <a:t>‹#›</a:t>
            </a:fld>
            <a:endParaRPr lang="en-US"/>
          </a:p>
        </p:txBody>
      </p:sp>
    </p:spTree>
    <p:extLst>
      <p:ext uri="{BB962C8B-B14F-4D97-AF65-F5344CB8AC3E}">
        <p14:creationId xmlns="" xmlns:p14="http://schemas.microsoft.com/office/powerpoint/2010/main" val="1821703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588DC4-3465-498E-A91D-951D910E2DB9}" type="slidenum">
              <a:rPr lang="en-US"/>
              <a:pPr/>
              <a:t>‹#›</a:t>
            </a:fld>
            <a:endParaRPr lang="en-US"/>
          </a:p>
        </p:txBody>
      </p:sp>
    </p:spTree>
    <p:extLst>
      <p:ext uri="{BB962C8B-B14F-4D97-AF65-F5344CB8AC3E}">
        <p14:creationId xmlns="" xmlns:p14="http://schemas.microsoft.com/office/powerpoint/2010/main" val="2686520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CF7914-D8B9-401A-97E1-64F312E2E358}" type="slidenum">
              <a:rPr lang="en-US"/>
              <a:pPr/>
              <a:t>‹#›</a:t>
            </a:fld>
            <a:endParaRPr lang="en-US"/>
          </a:p>
        </p:txBody>
      </p:sp>
    </p:spTree>
    <p:extLst>
      <p:ext uri="{BB962C8B-B14F-4D97-AF65-F5344CB8AC3E}">
        <p14:creationId xmlns="" xmlns:p14="http://schemas.microsoft.com/office/powerpoint/2010/main" val="1056797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3850" y="981075"/>
            <a:ext cx="6697663" cy="893763"/>
          </a:xfrm>
        </p:spPr>
        <p:txBody>
          <a:bodyPr/>
          <a:lstStyle>
            <a:lvl1pPr algn="l">
              <a:defRPr sz="3200"/>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323850" y="1773238"/>
            <a:ext cx="6697663" cy="561975"/>
          </a:xfrm>
        </p:spPr>
        <p:txBody>
          <a:bodyPr/>
          <a:lstStyle>
            <a:lvl1pPr marL="0" indent="0">
              <a:buFontTx/>
              <a:buNone/>
              <a:defRPr sz="2400" b="1">
                <a:solidFill>
                  <a:schemeClr val="bg2"/>
                </a:solidFill>
              </a:defRPr>
            </a:lvl1pPr>
          </a:lstStyle>
          <a:p>
            <a:r>
              <a:rPr lang="en-US" smtClean="0"/>
              <a:t>Click to edit Master subtitle style</a:t>
            </a:r>
            <a:endParaRPr lang="ru-RU"/>
          </a:p>
        </p:txBody>
      </p:sp>
    </p:spTree>
    <p:extLst>
      <p:ext uri="{BB962C8B-B14F-4D97-AF65-F5344CB8AC3E}">
        <p14:creationId xmlns="" xmlns:p14="http://schemas.microsoft.com/office/powerpoint/2010/main" val="886841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893382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803865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6013" y="1196975"/>
            <a:ext cx="3811587"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0000" y="1196975"/>
            <a:ext cx="3813175"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313000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994791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668434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3804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E107C-F87C-40F0-9169-36EB2B864C96}" type="datetimeFigureOut">
              <a:rPr lang="en-US" smtClean="0"/>
              <a:pPr/>
              <a:t>5/12/2011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66546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22636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010758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075" y="620713"/>
            <a:ext cx="1943100" cy="604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6013" y="620713"/>
            <a:ext cx="5681662"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630234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r>
              <a:rPr lang="en-US" smtClean="0"/>
              <a:t>Click to edit Master title style</a:t>
            </a:r>
            <a:endParaRPr lang="en-US"/>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r>
              <a:rPr lang="en-US" smtClean="0"/>
              <a:t>Click to edit Master subtitle style</a:t>
            </a:r>
            <a:endParaRPr lang="en-US"/>
          </a:p>
        </p:txBody>
      </p:sp>
      <p:sp>
        <p:nvSpPr>
          <p:cNvPr id="3093" name="Rectangle 21"/>
          <p:cNvSpPr>
            <a:spLocks noGrp="1" noChangeArrowheads="1"/>
          </p:cNvSpPr>
          <p:nvPr>
            <p:ph type="dt" sz="quarter" idx="2"/>
          </p:nvPr>
        </p:nvSpPr>
        <p:spPr/>
        <p:txBody>
          <a:bodyPr/>
          <a:lstStyle>
            <a:lvl1pPr>
              <a:defRPr/>
            </a:lvl1pPr>
          </a:lstStyle>
          <a:p>
            <a:endParaRPr lang="en-US"/>
          </a:p>
        </p:txBody>
      </p:sp>
      <p:sp>
        <p:nvSpPr>
          <p:cNvPr id="3094" name="Rectangle 22"/>
          <p:cNvSpPr>
            <a:spLocks noGrp="1" noChangeArrowheads="1"/>
          </p:cNvSpPr>
          <p:nvPr>
            <p:ph type="ftr" sz="quarter" idx="3"/>
          </p:nvPr>
        </p:nvSpPr>
        <p:spPr/>
        <p:txBody>
          <a:bodyPr/>
          <a:lstStyle>
            <a:lvl1pPr>
              <a:defRPr/>
            </a:lvl1pPr>
          </a:lstStyle>
          <a:p>
            <a:endParaRPr lang="en-US"/>
          </a:p>
        </p:txBody>
      </p:sp>
      <p:sp>
        <p:nvSpPr>
          <p:cNvPr id="3095" name="Rectangle 23"/>
          <p:cNvSpPr>
            <a:spLocks noGrp="1" noChangeArrowheads="1"/>
          </p:cNvSpPr>
          <p:nvPr>
            <p:ph type="sldNum" sz="quarter" idx="4"/>
          </p:nvPr>
        </p:nvSpPr>
        <p:spPr/>
        <p:txBody>
          <a:bodyPr/>
          <a:lstStyle>
            <a:lvl1pPr>
              <a:defRPr/>
            </a:lvl1pPr>
          </a:lstStyle>
          <a:p>
            <a:fld id="{FE8689DE-D538-43C0-B5BE-C8EC25203B02}" type="slidenum">
              <a:rPr lang="en-US"/>
              <a:pPr/>
              <a:t>‹#›</a:t>
            </a:fld>
            <a:endParaRPr lang="en-US"/>
          </a:p>
        </p:txBody>
      </p:sp>
    </p:spTree>
    <p:extLst>
      <p:ext uri="{BB962C8B-B14F-4D97-AF65-F5344CB8AC3E}">
        <p14:creationId xmlns="" xmlns:p14="http://schemas.microsoft.com/office/powerpoint/2010/main" val="182356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B8D872-48FF-4B9F-9EBE-76F13142DDB6}" type="slidenum">
              <a:rPr lang="en-US"/>
              <a:pPr/>
              <a:t>‹#›</a:t>
            </a:fld>
            <a:endParaRPr lang="en-US"/>
          </a:p>
        </p:txBody>
      </p:sp>
    </p:spTree>
    <p:extLst>
      <p:ext uri="{BB962C8B-B14F-4D97-AF65-F5344CB8AC3E}">
        <p14:creationId xmlns="" xmlns:p14="http://schemas.microsoft.com/office/powerpoint/2010/main" val="3619509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5353D7-5C71-4F02-9055-C5F40FA37FCB}" type="slidenum">
              <a:rPr lang="en-US"/>
              <a:pPr/>
              <a:t>‹#›</a:t>
            </a:fld>
            <a:endParaRPr lang="en-US"/>
          </a:p>
        </p:txBody>
      </p:sp>
    </p:spTree>
    <p:extLst>
      <p:ext uri="{BB962C8B-B14F-4D97-AF65-F5344CB8AC3E}">
        <p14:creationId xmlns="" xmlns:p14="http://schemas.microsoft.com/office/powerpoint/2010/main" val="305852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350705-5CF8-4861-8190-CFAAAF5AA0A7}" type="slidenum">
              <a:rPr lang="en-US"/>
              <a:pPr/>
              <a:t>‹#›</a:t>
            </a:fld>
            <a:endParaRPr lang="en-US"/>
          </a:p>
        </p:txBody>
      </p:sp>
    </p:spTree>
    <p:extLst>
      <p:ext uri="{BB962C8B-B14F-4D97-AF65-F5344CB8AC3E}">
        <p14:creationId xmlns="" xmlns:p14="http://schemas.microsoft.com/office/powerpoint/2010/main" val="2381787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8600FF-8752-461C-B94B-D5BE0BD1BEE0}" type="slidenum">
              <a:rPr lang="en-US"/>
              <a:pPr/>
              <a:t>‹#›</a:t>
            </a:fld>
            <a:endParaRPr lang="en-US"/>
          </a:p>
        </p:txBody>
      </p:sp>
    </p:spTree>
    <p:extLst>
      <p:ext uri="{BB962C8B-B14F-4D97-AF65-F5344CB8AC3E}">
        <p14:creationId xmlns="" xmlns:p14="http://schemas.microsoft.com/office/powerpoint/2010/main" val="2242699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7F76C5-7578-4B93-AEB2-39FB840CEFF9}" type="slidenum">
              <a:rPr lang="en-US"/>
              <a:pPr/>
              <a:t>‹#›</a:t>
            </a:fld>
            <a:endParaRPr lang="en-US"/>
          </a:p>
        </p:txBody>
      </p:sp>
    </p:spTree>
    <p:extLst>
      <p:ext uri="{BB962C8B-B14F-4D97-AF65-F5344CB8AC3E}">
        <p14:creationId xmlns="" xmlns:p14="http://schemas.microsoft.com/office/powerpoint/2010/main" val="62123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4E107C-F87C-40F0-9169-36EB2B864C96}"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0AA9D3-E260-41A4-A45E-3F8B706DC27A}" type="slidenum">
              <a:rPr lang="en-US"/>
              <a:pPr/>
              <a:t>‹#›</a:t>
            </a:fld>
            <a:endParaRPr lang="en-US"/>
          </a:p>
        </p:txBody>
      </p:sp>
    </p:spTree>
    <p:extLst>
      <p:ext uri="{BB962C8B-B14F-4D97-AF65-F5344CB8AC3E}">
        <p14:creationId xmlns="" xmlns:p14="http://schemas.microsoft.com/office/powerpoint/2010/main" val="421914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F1E7C1-9F1A-4BD6-AFC0-406C7E177F5E}" type="slidenum">
              <a:rPr lang="en-US"/>
              <a:pPr/>
              <a:t>‹#›</a:t>
            </a:fld>
            <a:endParaRPr lang="en-US"/>
          </a:p>
        </p:txBody>
      </p:sp>
    </p:spTree>
    <p:extLst>
      <p:ext uri="{BB962C8B-B14F-4D97-AF65-F5344CB8AC3E}">
        <p14:creationId xmlns="" xmlns:p14="http://schemas.microsoft.com/office/powerpoint/2010/main" val="392816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5B20D7-D094-4B3C-B69D-23938B973D2C}" type="slidenum">
              <a:rPr lang="en-US"/>
              <a:pPr/>
              <a:t>‹#›</a:t>
            </a:fld>
            <a:endParaRPr lang="en-US"/>
          </a:p>
        </p:txBody>
      </p:sp>
    </p:spTree>
    <p:extLst>
      <p:ext uri="{BB962C8B-B14F-4D97-AF65-F5344CB8AC3E}">
        <p14:creationId xmlns="" xmlns:p14="http://schemas.microsoft.com/office/powerpoint/2010/main" val="7799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588DC4-3465-498E-A91D-951D910E2DB9}" type="slidenum">
              <a:rPr lang="en-US"/>
              <a:pPr/>
              <a:t>‹#›</a:t>
            </a:fld>
            <a:endParaRPr lang="en-US"/>
          </a:p>
        </p:txBody>
      </p:sp>
    </p:spTree>
    <p:extLst>
      <p:ext uri="{BB962C8B-B14F-4D97-AF65-F5344CB8AC3E}">
        <p14:creationId xmlns="" xmlns:p14="http://schemas.microsoft.com/office/powerpoint/2010/main" val="426036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CF7914-D8B9-401A-97E1-64F312E2E358}" type="slidenum">
              <a:rPr lang="en-US"/>
              <a:pPr/>
              <a:t>‹#›</a:t>
            </a:fld>
            <a:endParaRPr lang="en-US"/>
          </a:p>
        </p:txBody>
      </p:sp>
    </p:spTree>
    <p:extLst>
      <p:ext uri="{BB962C8B-B14F-4D97-AF65-F5344CB8AC3E}">
        <p14:creationId xmlns="" xmlns:p14="http://schemas.microsoft.com/office/powerpoint/2010/main" val="975248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2987675" y="2636838"/>
            <a:ext cx="6156325" cy="1150937"/>
          </a:xfrm>
          <a:prstGeom prst="rect">
            <a:avLst/>
          </a:prstGeom>
          <a:solidFill>
            <a:schemeClr val="accent1"/>
          </a:solidFill>
          <a:ln w="9525">
            <a:noFill/>
            <a:miter lim="800000"/>
            <a:headEnd/>
            <a:tailEnd/>
          </a:ln>
          <a:effectLst/>
        </p:spPr>
        <p:txBody>
          <a:bodyPr wrap="none" anchor="ctr"/>
          <a:lstStyle/>
          <a:p>
            <a:pPr>
              <a:defRPr/>
            </a:pPr>
            <a:endParaRPr lang="en-US" sz="2400" b="1">
              <a:solidFill>
                <a:srgbClr val="4D4D4D"/>
              </a:solidFill>
            </a:endParaRPr>
          </a:p>
        </p:txBody>
      </p:sp>
      <p:sp>
        <p:nvSpPr>
          <p:cNvPr id="5122" name="Rectangle 2"/>
          <p:cNvSpPr>
            <a:spLocks noGrp="1" noChangeArrowheads="1"/>
          </p:cNvSpPr>
          <p:nvPr>
            <p:ph type="ctrTitle"/>
          </p:nvPr>
        </p:nvSpPr>
        <p:spPr>
          <a:xfrm>
            <a:off x="3060700" y="2303463"/>
            <a:ext cx="6048375" cy="1109662"/>
          </a:xfrm>
        </p:spPr>
        <p:txBody>
          <a:bodyPr/>
          <a:lstStyle>
            <a:lvl1pPr>
              <a:defRPr sz="3200" b="1">
                <a:solidFill>
                  <a:schemeClr val="bg1"/>
                </a:solidFill>
              </a:defRPr>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3060700" y="3163888"/>
            <a:ext cx="6048375" cy="696912"/>
          </a:xfrm>
        </p:spPr>
        <p:txBody>
          <a:bodyPr/>
          <a:lstStyle>
            <a:lvl1pPr marL="0" indent="0">
              <a:buFontTx/>
              <a:buNone/>
              <a:defRPr sz="2400" b="1">
                <a:solidFill>
                  <a:schemeClr val="bg1"/>
                </a:solidFill>
              </a:defRPr>
            </a:lvl1pPr>
          </a:lstStyle>
          <a:p>
            <a:r>
              <a:rPr lang="en-US" smtClean="0"/>
              <a:t>Click to edit Master subtitle style</a:t>
            </a:r>
            <a:endParaRPr lang="ru-RU"/>
          </a:p>
        </p:txBody>
      </p:sp>
    </p:spTree>
    <p:extLst>
      <p:ext uri="{BB962C8B-B14F-4D97-AF65-F5344CB8AC3E}">
        <p14:creationId xmlns="" xmlns:p14="http://schemas.microsoft.com/office/powerpoint/2010/main" val="3087990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980936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1902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6338" y="2420938"/>
            <a:ext cx="3744912"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2420938"/>
            <a:ext cx="3746500"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58151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86870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4E107C-F87C-40F0-9169-36EB2B864C96}" type="datetimeFigureOut">
              <a:rPr lang="en-US" smtClean="0"/>
              <a:pPr/>
              <a:t>5/12/2011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2888054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84970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859137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516113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330879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1768475"/>
            <a:ext cx="1909762" cy="468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6338" y="1768475"/>
            <a:ext cx="5581650" cy="468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996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4E107C-F87C-40F0-9169-36EB2B864C96}" type="datetimeFigureOut">
              <a:rPr lang="en-US" smtClean="0"/>
              <a:pPr/>
              <a:t>5/12/2011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E107C-F87C-40F0-9169-36EB2B864C96}" type="datetimeFigureOut">
              <a:rPr lang="en-US" smtClean="0"/>
              <a:pPr/>
              <a:t>5/12/2011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E107C-F87C-40F0-9169-36EB2B864C96}"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E107C-F87C-40F0-9169-36EB2B864C96}" type="datetimeFigureOut">
              <a:rPr lang="en-US" smtClean="0"/>
              <a:pPr/>
              <a:t>5/12/2011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1D484-D9DF-468E-BAFF-7C42F6DE31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E107C-F87C-40F0-9169-36EB2B864C96}" type="datetimeFigureOut">
              <a:rPr lang="en-US" smtClean="0"/>
              <a:pPr/>
              <a:t>5/12/2011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1D484-D9DF-468E-BAFF-7C42F6DE31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pPr fontAlgn="base">
              <a:spcBef>
                <a:spcPct val="0"/>
              </a:spcBef>
              <a:spcAft>
                <a:spcPct val="0"/>
              </a:spcAft>
            </a:pPr>
            <a:endParaRPr lang="en-US"/>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pPr fontAlgn="base">
              <a:spcBef>
                <a:spcPct val="0"/>
              </a:spcBef>
              <a:spcAft>
                <a:spcPct val="0"/>
              </a:spcAft>
            </a:pPr>
            <a:endParaRPr lang="en-US"/>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pPr fontAlgn="base">
              <a:spcBef>
                <a:spcPct val="0"/>
              </a:spcBef>
              <a:spcAft>
                <a:spcPct val="0"/>
              </a:spcAft>
            </a:pPr>
            <a:fld id="{4756679A-C935-49DC-96CA-B8704967AB0D}" type="slidenum">
              <a:rPr lang="en-US"/>
              <a:pPr fontAlgn="base">
                <a:spcBef>
                  <a:spcPct val="0"/>
                </a:spcBef>
                <a:spcAft>
                  <a:spcPct val="0"/>
                </a:spcAft>
              </a:pPr>
              <a:t>‹#›</a:t>
            </a:fld>
            <a:endParaRPr lang="en-US"/>
          </a:p>
        </p:txBody>
      </p:sp>
    </p:spTree>
    <p:extLst>
      <p:ext uri="{BB962C8B-B14F-4D97-AF65-F5344CB8AC3E}">
        <p14:creationId xmlns="" xmlns:p14="http://schemas.microsoft.com/office/powerpoint/2010/main" val="181912605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1050" y="620713"/>
            <a:ext cx="6840538"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116013" y="1196975"/>
            <a:ext cx="7777162" cy="5472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extLst>
      <p:ext uri="{BB962C8B-B14F-4D97-AF65-F5344CB8AC3E}">
        <p14:creationId xmlns="" xmlns:p14="http://schemas.microsoft.com/office/powerpoint/2010/main" val="2134689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eaLnBrk="1" fontAlgn="base" hangingPunct="1">
        <a:spcBef>
          <a:spcPct val="0"/>
        </a:spcBef>
        <a:spcAft>
          <a:spcPct val="0"/>
        </a:spcAft>
        <a:defRPr sz="3600" b="1">
          <a:solidFill>
            <a:schemeClr val="bg2"/>
          </a:solidFill>
          <a:latin typeface="+mj-lt"/>
          <a:ea typeface="+mj-ea"/>
          <a:cs typeface="+mj-cs"/>
        </a:defRPr>
      </a:lvl1pPr>
      <a:lvl2pPr algn="r" rtl="0" eaLnBrk="1" fontAlgn="base" hangingPunct="1">
        <a:spcBef>
          <a:spcPct val="0"/>
        </a:spcBef>
        <a:spcAft>
          <a:spcPct val="0"/>
        </a:spcAft>
        <a:defRPr sz="3600" b="1">
          <a:solidFill>
            <a:schemeClr val="bg2"/>
          </a:solidFill>
          <a:latin typeface="Arial" charset="0"/>
        </a:defRPr>
      </a:lvl2pPr>
      <a:lvl3pPr algn="r" rtl="0" eaLnBrk="1" fontAlgn="base" hangingPunct="1">
        <a:spcBef>
          <a:spcPct val="0"/>
        </a:spcBef>
        <a:spcAft>
          <a:spcPct val="0"/>
        </a:spcAft>
        <a:defRPr sz="3600" b="1">
          <a:solidFill>
            <a:schemeClr val="bg2"/>
          </a:solidFill>
          <a:latin typeface="Arial" charset="0"/>
        </a:defRPr>
      </a:lvl3pPr>
      <a:lvl4pPr algn="r" rtl="0" eaLnBrk="1" fontAlgn="base" hangingPunct="1">
        <a:spcBef>
          <a:spcPct val="0"/>
        </a:spcBef>
        <a:spcAft>
          <a:spcPct val="0"/>
        </a:spcAft>
        <a:defRPr sz="3600" b="1">
          <a:solidFill>
            <a:schemeClr val="bg2"/>
          </a:solidFill>
          <a:latin typeface="Arial" charset="0"/>
        </a:defRPr>
      </a:lvl4pPr>
      <a:lvl5pPr algn="r" rtl="0" eaLnBrk="1" fontAlgn="base" hangingPunct="1">
        <a:spcBef>
          <a:spcPct val="0"/>
        </a:spcBef>
        <a:spcAft>
          <a:spcPct val="0"/>
        </a:spcAft>
        <a:defRPr sz="3600" b="1">
          <a:solidFill>
            <a:schemeClr val="bg2"/>
          </a:solidFill>
          <a:latin typeface="Arial" charset="0"/>
        </a:defRPr>
      </a:lvl5pPr>
      <a:lvl6pPr marL="457200" algn="r" rtl="0" eaLnBrk="1" fontAlgn="base" hangingPunct="1">
        <a:spcBef>
          <a:spcPct val="0"/>
        </a:spcBef>
        <a:spcAft>
          <a:spcPct val="0"/>
        </a:spcAft>
        <a:defRPr sz="3600" b="1">
          <a:solidFill>
            <a:schemeClr val="bg2"/>
          </a:solidFill>
          <a:latin typeface="Arial" charset="0"/>
        </a:defRPr>
      </a:lvl6pPr>
      <a:lvl7pPr marL="914400" algn="r" rtl="0" eaLnBrk="1" fontAlgn="base" hangingPunct="1">
        <a:spcBef>
          <a:spcPct val="0"/>
        </a:spcBef>
        <a:spcAft>
          <a:spcPct val="0"/>
        </a:spcAft>
        <a:defRPr sz="3600" b="1">
          <a:solidFill>
            <a:schemeClr val="bg2"/>
          </a:solidFill>
          <a:latin typeface="Arial" charset="0"/>
        </a:defRPr>
      </a:lvl7pPr>
      <a:lvl8pPr marL="1371600" algn="r" rtl="0" eaLnBrk="1" fontAlgn="base" hangingPunct="1">
        <a:spcBef>
          <a:spcPct val="0"/>
        </a:spcBef>
        <a:spcAft>
          <a:spcPct val="0"/>
        </a:spcAft>
        <a:defRPr sz="3600" b="1">
          <a:solidFill>
            <a:schemeClr val="bg2"/>
          </a:solidFill>
          <a:latin typeface="Arial" charset="0"/>
        </a:defRPr>
      </a:lvl8pPr>
      <a:lvl9pPr marL="1828800" algn="r" rtl="0" eaLnBrk="1" fontAlgn="base" hangingPunct="1">
        <a:spcBef>
          <a:spcPct val="0"/>
        </a:spcBef>
        <a:spcAft>
          <a:spcPct val="0"/>
        </a:spcAft>
        <a:defRPr sz="36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pPr fontAlgn="base">
              <a:spcBef>
                <a:spcPct val="0"/>
              </a:spcBef>
              <a:spcAft>
                <a:spcPct val="0"/>
              </a:spcAft>
            </a:pPr>
            <a:endParaRPr lang="en-US"/>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pPr fontAlgn="base">
              <a:spcBef>
                <a:spcPct val="0"/>
              </a:spcBef>
              <a:spcAft>
                <a:spcPct val="0"/>
              </a:spcAft>
            </a:pPr>
            <a:endParaRPr lang="en-US"/>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pPr fontAlgn="base">
              <a:spcBef>
                <a:spcPct val="0"/>
              </a:spcBef>
              <a:spcAft>
                <a:spcPct val="0"/>
              </a:spcAft>
            </a:pPr>
            <a:fld id="{4756679A-C935-49DC-96CA-B8704967AB0D}" type="slidenum">
              <a:rPr lang="en-US"/>
              <a:pPr fontAlgn="base">
                <a:spcBef>
                  <a:spcPct val="0"/>
                </a:spcBef>
                <a:spcAft>
                  <a:spcPct val="0"/>
                </a:spcAft>
              </a:pPr>
              <a:t>‹#›</a:t>
            </a:fld>
            <a:endParaRPr lang="en-US"/>
          </a:p>
        </p:txBody>
      </p:sp>
    </p:spTree>
    <p:extLst>
      <p:ext uri="{BB962C8B-B14F-4D97-AF65-F5344CB8AC3E}">
        <p14:creationId xmlns="" xmlns:p14="http://schemas.microsoft.com/office/powerpoint/2010/main" val="266353068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768475"/>
            <a:ext cx="65532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32"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tx2">
                  <a:alpha val="36000"/>
                </a:schemeClr>
              </a:gs>
            </a:gsLst>
            <a:lin ang="5400000" scaled="1"/>
          </a:gradFill>
          <a:ln w="9525">
            <a:noFill/>
            <a:miter lim="800000"/>
            <a:headEnd/>
            <a:tailEnd/>
          </a:ln>
          <a:effectLst/>
        </p:spPr>
        <p:txBody>
          <a:bodyPr wrap="none" anchor="ctr"/>
          <a:lstStyle/>
          <a:p>
            <a:pPr algn="ctr">
              <a:defRPr/>
            </a:pPr>
            <a:endParaRPr lang="uk-UA" sz="2400" b="1">
              <a:solidFill>
                <a:srgbClr val="4D4D4D"/>
              </a:solidFill>
            </a:endParaRPr>
          </a:p>
        </p:txBody>
      </p:sp>
      <p:sp>
        <p:nvSpPr>
          <p:cNvPr id="1028" name="Rectangle 3"/>
          <p:cNvSpPr>
            <a:spLocks noGrp="1" noChangeArrowheads="1"/>
          </p:cNvSpPr>
          <p:nvPr>
            <p:ph type="body" idx="1"/>
          </p:nvPr>
        </p:nvSpPr>
        <p:spPr bwMode="auto">
          <a:xfrm>
            <a:off x="1176338" y="2420938"/>
            <a:ext cx="7643812"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extLst>
      <p:ext uri="{BB962C8B-B14F-4D97-AF65-F5344CB8AC3E}">
        <p14:creationId xmlns="" xmlns:p14="http://schemas.microsoft.com/office/powerpoint/2010/main" val="1332890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3600">
          <a:solidFill>
            <a:schemeClr val="accent1"/>
          </a:solidFill>
          <a:latin typeface="+mj-lt"/>
          <a:ea typeface="+mj-ea"/>
          <a:cs typeface="+mj-cs"/>
        </a:defRPr>
      </a:lvl1pPr>
      <a:lvl2pPr algn="l" rtl="0" eaLnBrk="1" fontAlgn="base" hangingPunct="1">
        <a:spcBef>
          <a:spcPct val="0"/>
        </a:spcBef>
        <a:spcAft>
          <a:spcPct val="0"/>
        </a:spcAft>
        <a:defRPr sz="3600">
          <a:solidFill>
            <a:schemeClr val="accent1"/>
          </a:solidFill>
          <a:latin typeface="Arial" charset="0"/>
        </a:defRPr>
      </a:lvl2pPr>
      <a:lvl3pPr algn="l" rtl="0" eaLnBrk="1" fontAlgn="base" hangingPunct="1">
        <a:spcBef>
          <a:spcPct val="0"/>
        </a:spcBef>
        <a:spcAft>
          <a:spcPct val="0"/>
        </a:spcAft>
        <a:defRPr sz="3600">
          <a:solidFill>
            <a:schemeClr val="accent1"/>
          </a:solidFill>
          <a:latin typeface="Arial" charset="0"/>
        </a:defRPr>
      </a:lvl3pPr>
      <a:lvl4pPr algn="l" rtl="0" eaLnBrk="1" fontAlgn="base" hangingPunct="1">
        <a:spcBef>
          <a:spcPct val="0"/>
        </a:spcBef>
        <a:spcAft>
          <a:spcPct val="0"/>
        </a:spcAft>
        <a:defRPr sz="3600">
          <a:solidFill>
            <a:schemeClr val="accent1"/>
          </a:solidFill>
          <a:latin typeface="Arial" charset="0"/>
        </a:defRPr>
      </a:lvl4pPr>
      <a:lvl5pPr algn="l" rtl="0" eaLnBrk="1" fontAlgn="base" hangingPunct="1">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wmf"/><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7170" name="Picture 2" descr="C:\Documents and Settings\gary.dodge\My Documents\My Pictures\getalife.jpg"/>
          <p:cNvPicPr>
            <a:picLocks noChangeAspect="1" noChangeArrowheads="1"/>
          </p:cNvPicPr>
          <p:nvPr/>
        </p:nvPicPr>
        <p:blipFill>
          <a:blip r:embed="rId2" cstate="print"/>
          <a:srcRect/>
          <a:stretch>
            <a:fillRect/>
          </a:stretch>
        </p:blipFill>
        <p:spPr bwMode="auto">
          <a:xfrm>
            <a:off x="-304800" y="-76200"/>
            <a:ext cx="9753600" cy="7315200"/>
          </a:xfrm>
          <a:prstGeom prst="rect">
            <a:avLst/>
          </a:prstGeom>
          <a:noFill/>
        </p:spPr>
      </p:pic>
      <p:sp>
        <p:nvSpPr>
          <p:cNvPr id="7" name="Content Placeholder 2"/>
          <p:cNvSpPr txBox="1">
            <a:spLocks/>
          </p:cNvSpPr>
          <p:nvPr/>
        </p:nvSpPr>
        <p:spPr>
          <a:xfrm>
            <a:off x="304800" y="5410200"/>
            <a:ext cx="8588375" cy="125888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4800" b="1" i="1" dirty="0" smtClean="0">
                <a:solidFill>
                  <a:srgbClr val="00B0F0"/>
                </a:solidFill>
              </a:rPr>
              <a:t>Сущность финансовой жизни</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1" i="1" u="none" strike="noStrike" kern="1200" cap="none" spc="0" normalizeH="0" baseline="0" noProof="0" dirty="0" smtClean="0">
                <a:ln>
                  <a:noFill/>
                </a:ln>
                <a:solidFill>
                  <a:srgbClr val="00B0F0"/>
                </a:solidFill>
                <a:effectLst/>
                <a:uLnTx/>
                <a:uFillTx/>
                <a:latin typeface="Blackadder ITC" pitchFamily="82" charset="0"/>
              </a:rPr>
              <a:t>Гари В. Додж</a:t>
            </a:r>
            <a:endParaRPr kumimoji="0" lang="en-US" sz="2800" b="1" i="1" u="none" strike="noStrike" kern="1200" cap="none" spc="0" normalizeH="0" baseline="0" noProof="0" dirty="0" smtClean="0">
              <a:ln>
                <a:noFill/>
              </a:ln>
              <a:solidFill>
                <a:srgbClr val="00B0F0"/>
              </a:solidFill>
              <a:effectLst/>
              <a:uLnTx/>
              <a:uFillTx/>
              <a:latin typeface="Blackadder ITC" pitchFamily="8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a:ln>
                <a:noFill/>
              </a:ln>
              <a:solidFill>
                <a:srgbClr val="00B0F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20712"/>
            <a:ext cx="8129588" cy="1131887"/>
          </a:xfrm>
        </p:spPr>
        <p:txBody>
          <a:bodyPr/>
          <a:lstStyle/>
          <a:p>
            <a:pPr algn="ctr"/>
            <a:r>
              <a:rPr lang="ru-RU" dirty="0" smtClean="0"/>
              <a:t>Директивное письмо</a:t>
            </a:r>
            <a:endParaRPr lang="en-US" dirty="0" smtClean="0"/>
          </a:p>
        </p:txBody>
      </p:sp>
      <p:sp>
        <p:nvSpPr>
          <p:cNvPr id="3" name="Content Placeholder 2"/>
          <p:cNvSpPr>
            <a:spLocks noGrp="1"/>
          </p:cNvSpPr>
          <p:nvPr>
            <p:ph idx="1"/>
          </p:nvPr>
        </p:nvSpPr>
        <p:spPr>
          <a:xfrm>
            <a:off x="228601" y="1676400"/>
            <a:ext cx="8153399" cy="3962400"/>
          </a:xfrm>
        </p:spPr>
        <p:txBody>
          <a:bodyPr/>
          <a:lstStyle/>
          <a:p>
            <a:r>
              <a:rPr lang="ru-RU" dirty="0" smtClean="0"/>
              <a:t>Директивные письма не являются заменой завещания.</a:t>
            </a:r>
          </a:p>
          <a:p>
            <a:r>
              <a:rPr lang="ru-RU" dirty="0" smtClean="0"/>
              <a:t>Вы можете оставить простое директивное письмо оставшимся в живых родственникам в отношении финансовых и личных вопросов.</a:t>
            </a:r>
          </a:p>
          <a:p>
            <a:r>
              <a:rPr lang="ru-RU" dirty="0" smtClean="0"/>
              <a:t>Выделите некоторое время, чтобы дать определенные указания вашей семье и друзьям чтобы снизить стресс в трудное время.</a:t>
            </a:r>
            <a:endParaRPr lang="en-US" dirty="0"/>
          </a:p>
        </p:txBody>
      </p:sp>
    </p:spTree>
    <p:extLst>
      <p:ext uri="{BB962C8B-B14F-4D97-AF65-F5344CB8AC3E}">
        <p14:creationId xmlns="" xmlns:p14="http://schemas.microsoft.com/office/powerpoint/2010/main" val="33417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12"/>
          <p:cNvSpPr>
            <a:spLocks noGrp="1" noChangeArrowheads="1"/>
          </p:cNvSpPr>
          <p:nvPr>
            <p:ph type="title"/>
          </p:nvPr>
        </p:nvSpPr>
        <p:spPr>
          <a:xfrm>
            <a:off x="762000" y="620712"/>
            <a:ext cx="8129588" cy="1589087"/>
          </a:xfrm>
        </p:spPr>
        <p:txBody>
          <a:bodyPr/>
          <a:lstStyle/>
          <a:p>
            <a:pPr algn="ctr"/>
            <a:r>
              <a:rPr lang="ru-RU" dirty="0" smtClean="0">
                <a:solidFill>
                  <a:schemeClr val="tx2"/>
                </a:solidFill>
              </a:rPr>
              <a:t>Специализированный инструмент </a:t>
            </a:r>
            <a:r>
              <a:rPr lang="en-US" dirty="0" smtClean="0">
                <a:solidFill>
                  <a:schemeClr val="tx2"/>
                </a:solidFill>
              </a:rPr>
              <a:t>- </a:t>
            </a:r>
            <a:r>
              <a:rPr lang="ru-RU" dirty="0" smtClean="0">
                <a:solidFill>
                  <a:schemeClr val="tx2"/>
                </a:solidFill>
              </a:rPr>
              <a:t>Трасты</a:t>
            </a:r>
            <a:endParaRPr lang="en-US" dirty="0">
              <a:solidFill>
                <a:schemeClr val="tx2"/>
              </a:solidFill>
            </a:endParaRPr>
          </a:p>
        </p:txBody>
      </p:sp>
      <p:sp>
        <p:nvSpPr>
          <p:cNvPr id="7181" name="Rectangle 13"/>
          <p:cNvSpPr>
            <a:spLocks noGrp="1" noChangeArrowheads="1"/>
          </p:cNvSpPr>
          <p:nvPr>
            <p:ph idx="1"/>
          </p:nvPr>
        </p:nvSpPr>
        <p:spPr>
          <a:xfrm>
            <a:off x="990600" y="2286000"/>
            <a:ext cx="7902575" cy="4383088"/>
          </a:xfrm>
        </p:spPr>
        <p:txBody>
          <a:bodyPr/>
          <a:lstStyle/>
          <a:p>
            <a:r>
              <a:rPr lang="ru-RU" sz="2400" dirty="0" smtClean="0"/>
              <a:t>Траст – это договор, в котором «доверительный собственник» является законным собственником имущества другого человека.</a:t>
            </a:r>
          </a:p>
          <a:p>
            <a:r>
              <a:rPr lang="ru-RU" sz="2400" dirty="0" smtClean="0"/>
              <a:t>Доверительный собственник получает определенные указания в отношении распоряжения активами после смерти учредителя доверительной собственности.</a:t>
            </a:r>
          </a:p>
          <a:p>
            <a:r>
              <a:rPr lang="ru-RU" sz="2400" dirty="0" smtClean="0"/>
              <a:t>При необходимости доверительный собственник может взять на себя управление активами до смерти доверителя.</a:t>
            </a:r>
            <a:endParaRPr lang="en-US" sz="2400" dirty="0" smtClean="0"/>
          </a:p>
        </p:txBody>
      </p:sp>
    </p:spTree>
    <p:extLst>
      <p:ext uri="{BB962C8B-B14F-4D97-AF65-F5344CB8AC3E}">
        <p14:creationId xmlns="" xmlns:p14="http://schemas.microsoft.com/office/powerpoint/2010/main" val="313706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blinds(horizontal)">
                                      <p:cBhvr>
                                        <p:cTn id="7" dur="500"/>
                                        <p:tgtEl>
                                          <p:spTgt spid="71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81">
                                            <p:txEl>
                                              <p:pRg st="0" end="0"/>
                                            </p:txEl>
                                          </p:spTgt>
                                        </p:tgtEl>
                                        <p:attrNameLst>
                                          <p:attrName>style.visibility</p:attrName>
                                        </p:attrNameLst>
                                      </p:cBhvr>
                                      <p:to>
                                        <p:strVal val="visible"/>
                                      </p:to>
                                    </p:set>
                                    <p:animEffect transition="in" filter="box(in)">
                                      <p:cBhvr>
                                        <p:cTn id="12" dur="500"/>
                                        <p:tgtEl>
                                          <p:spTgt spid="71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181">
                                            <p:txEl>
                                              <p:pRg st="1" end="1"/>
                                            </p:txEl>
                                          </p:spTgt>
                                        </p:tgtEl>
                                        <p:attrNameLst>
                                          <p:attrName>style.visibility</p:attrName>
                                        </p:attrNameLst>
                                      </p:cBhvr>
                                      <p:to>
                                        <p:strVal val="visible"/>
                                      </p:to>
                                    </p:set>
                                    <p:animEffect transition="in" filter="box(in)">
                                      <p:cBhvr>
                                        <p:cTn id="17" dur="500"/>
                                        <p:tgtEl>
                                          <p:spTgt spid="718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181">
                                            <p:txEl>
                                              <p:pRg st="2" end="2"/>
                                            </p:txEl>
                                          </p:spTgt>
                                        </p:tgtEl>
                                        <p:attrNameLst>
                                          <p:attrName>style.visibility</p:attrName>
                                        </p:attrNameLst>
                                      </p:cBhvr>
                                      <p:to>
                                        <p:strVal val="visible"/>
                                      </p:to>
                                    </p:set>
                                    <p:animEffect transition="in" filter="box(in)">
                                      <p:cBhvr>
                                        <p:cTn id="22" dur="500"/>
                                        <p:tgtEl>
                                          <p:spTgt spid="71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20712"/>
            <a:ext cx="7748588" cy="1589087"/>
          </a:xfrm>
        </p:spPr>
        <p:txBody>
          <a:bodyPr/>
          <a:lstStyle/>
          <a:p>
            <a:pPr algn="ctr"/>
            <a:r>
              <a:rPr lang="ru-RU" dirty="0" smtClean="0">
                <a:solidFill>
                  <a:schemeClr val="tx2"/>
                </a:solidFill>
              </a:rPr>
              <a:t>Преимущества трастов</a:t>
            </a:r>
            <a:endParaRPr lang="en-US" dirty="0">
              <a:solidFill>
                <a:schemeClr val="tx2"/>
              </a:solidFill>
            </a:endParaRPr>
          </a:p>
        </p:txBody>
      </p:sp>
      <p:sp>
        <p:nvSpPr>
          <p:cNvPr id="3" name="Content Placeholder 2"/>
          <p:cNvSpPr>
            <a:spLocks noGrp="1"/>
          </p:cNvSpPr>
          <p:nvPr>
            <p:ph idx="1"/>
          </p:nvPr>
        </p:nvSpPr>
        <p:spPr>
          <a:xfrm>
            <a:off x="228600" y="1828800"/>
            <a:ext cx="8610599" cy="4038600"/>
          </a:xfrm>
        </p:spPr>
        <p:txBody>
          <a:bodyPr/>
          <a:lstStyle/>
          <a:p>
            <a:r>
              <a:rPr lang="ru-RU" dirty="0" smtClean="0"/>
              <a:t>Договоры об учреждении траста конфиденциальны.</a:t>
            </a:r>
          </a:p>
          <a:p>
            <a:r>
              <a:rPr lang="ru-RU" dirty="0" smtClean="0"/>
              <a:t>При оформлении трастов нет необходимости в официальном утверждении судом. Все средства, которые хранились в трастах перед смертью доступны для  последних затрат и распределения.</a:t>
            </a:r>
          </a:p>
          <a:p>
            <a:r>
              <a:rPr lang="ru-RU" dirty="0" smtClean="0"/>
              <a:t>Некоторые трасты помогают позаботиться </a:t>
            </a:r>
          </a:p>
          <a:p>
            <a:pPr>
              <a:buNone/>
            </a:pPr>
            <a:r>
              <a:rPr lang="ru-RU" dirty="0" smtClean="0"/>
              <a:t>    об «особых нуждах» членов семьи</a:t>
            </a:r>
          </a:p>
          <a:p>
            <a:pPr>
              <a:buNone/>
            </a:pPr>
            <a:r>
              <a:rPr lang="ru-RU" dirty="0" smtClean="0"/>
              <a:t>	 и друзей.</a:t>
            </a:r>
            <a:endParaRPr lang="en-US" sz="2400" dirty="0" smtClean="0"/>
          </a:p>
        </p:txBody>
      </p:sp>
    </p:spTree>
    <p:extLst>
      <p:ext uri="{BB962C8B-B14F-4D97-AF65-F5344CB8AC3E}">
        <p14:creationId xmlns="" xmlns:p14="http://schemas.microsoft.com/office/powerpoint/2010/main" val="152124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Rectangle 12"/>
          <p:cNvSpPr>
            <a:spLocks noGrp="1" noChangeArrowheads="1"/>
          </p:cNvSpPr>
          <p:nvPr>
            <p:ph type="title"/>
          </p:nvPr>
        </p:nvSpPr>
        <p:spPr>
          <a:xfrm>
            <a:off x="838200" y="620712"/>
            <a:ext cx="8053388" cy="1436687"/>
          </a:xfrm>
        </p:spPr>
        <p:txBody>
          <a:bodyPr/>
          <a:lstStyle/>
          <a:p>
            <a:pPr algn="ctr"/>
            <a:r>
              <a:rPr lang="ru-RU" dirty="0" smtClean="0">
                <a:solidFill>
                  <a:schemeClr val="tx2"/>
                </a:solidFill>
              </a:rPr>
              <a:t>Недостатки трастов</a:t>
            </a:r>
            <a:endParaRPr lang="en-US" dirty="0">
              <a:solidFill>
                <a:schemeClr val="tx2"/>
              </a:solidFill>
            </a:endParaRPr>
          </a:p>
        </p:txBody>
      </p:sp>
      <p:sp>
        <p:nvSpPr>
          <p:cNvPr id="8205" name="Rectangle 13"/>
          <p:cNvSpPr>
            <a:spLocks noGrp="1" noChangeArrowheads="1"/>
          </p:cNvSpPr>
          <p:nvPr>
            <p:ph idx="1"/>
          </p:nvPr>
        </p:nvSpPr>
        <p:spPr>
          <a:xfrm>
            <a:off x="762001" y="2286000"/>
            <a:ext cx="7696200" cy="4383088"/>
          </a:xfrm>
        </p:spPr>
        <p:txBody>
          <a:bodyPr/>
          <a:lstStyle/>
          <a:p>
            <a:pPr lvl="1">
              <a:buFont typeface="Arial" pitchFamily="34" charset="0"/>
              <a:buChar char="•"/>
            </a:pPr>
            <a:r>
              <a:rPr lang="ru-RU" sz="3200" b="0" dirty="0" smtClean="0"/>
              <a:t>Цена</a:t>
            </a:r>
            <a:endParaRPr lang="en-US" sz="3200" b="0" dirty="0" smtClean="0"/>
          </a:p>
          <a:p>
            <a:pPr lvl="1">
              <a:buFont typeface="Arial" pitchFamily="34" charset="0"/>
              <a:buChar char="•"/>
            </a:pPr>
            <a:r>
              <a:rPr lang="ru-RU" sz="3200" b="0" dirty="0" smtClean="0"/>
              <a:t>Рост функций управления при жизни</a:t>
            </a:r>
            <a:endParaRPr lang="en-US" sz="3200" b="0" dirty="0"/>
          </a:p>
          <a:p>
            <a:pPr lvl="1">
              <a:buNone/>
            </a:pPr>
            <a:endParaRPr lang="en-US" dirty="0"/>
          </a:p>
        </p:txBody>
      </p:sp>
    </p:spTree>
    <p:extLst>
      <p:ext uri="{BB962C8B-B14F-4D97-AF65-F5344CB8AC3E}">
        <p14:creationId xmlns="" xmlns:p14="http://schemas.microsoft.com/office/powerpoint/2010/main" val="14775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05">
                                            <p:txEl>
                                              <p:pRg st="0" end="0"/>
                                            </p:txEl>
                                          </p:spTgt>
                                        </p:tgtEl>
                                        <p:attrNameLst>
                                          <p:attrName>style.visibility</p:attrName>
                                        </p:attrNameLst>
                                      </p:cBhvr>
                                      <p:to>
                                        <p:strVal val="visible"/>
                                      </p:to>
                                    </p:set>
                                    <p:animEffect transition="in" filter="blinds(horizontal)">
                                      <p:cBhvr>
                                        <p:cTn id="7" dur="500"/>
                                        <p:tgtEl>
                                          <p:spTgt spid="8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05">
                                            <p:txEl>
                                              <p:pRg st="1" end="1"/>
                                            </p:txEl>
                                          </p:spTgt>
                                        </p:tgtEl>
                                        <p:attrNameLst>
                                          <p:attrName>style.visibility</p:attrName>
                                        </p:attrNameLst>
                                      </p:cBhvr>
                                      <p:to>
                                        <p:strVal val="visible"/>
                                      </p:to>
                                    </p:set>
                                    <p:animEffect transition="in" filter="blinds(horizontal)">
                                      <p:cBhvr>
                                        <p:cTn id="12" dur="500"/>
                                        <p:tgtEl>
                                          <p:spTgt spid="82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tile tx="0" ty="0" sx="100000" sy="100000" flip="none" algn="tl"/>
        </a:blipFill>
        <a:effectLst/>
      </p:bgPr>
    </p:bg>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a:xfrm>
            <a:off x="838200" y="838200"/>
            <a:ext cx="7467600" cy="1828800"/>
          </a:xfrm>
        </p:spPr>
        <p:txBody>
          <a:bodyPr>
            <a:normAutofit fontScale="90000"/>
          </a:bodyPr>
          <a:lstStyle/>
          <a:p>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t>
            </a:r>
            <a:r>
              <a:rPr lang="ru-RU" sz="3600" b="1" dirty="0" smtClean="0">
                <a:latin typeface="Arial" pitchFamily="34" charset="0"/>
                <a:cs typeface="Arial" pitchFamily="34" charset="0"/>
              </a:rPr>
              <a:t>Часто задаваемые вопросы</a:t>
            </a:r>
            <a:br>
              <a:rPr lang="ru-RU" sz="3600" b="1" dirty="0" smtClean="0">
                <a:latin typeface="Arial" pitchFamily="34" charset="0"/>
                <a:cs typeface="Arial" pitchFamily="34" charset="0"/>
              </a:rPr>
            </a:b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685800" y="2590800"/>
            <a:ext cx="7696200" cy="3535363"/>
          </a:xfrm>
        </p:spPr>
        <p:txBody>
          <a:bodyPr>
            <a:normAutofit/>
          </a:bodyPr>
          <a:lstStyle/>
          <a:p>
            <a:r>
              <a:rPr lang="ru-RU" dirty="0" smtClean="0">
                <a:latin typeface="Arial" pitchFamily="34" charset="0"/>
                <a:cs typeface="Arial" pitchFamily="34" charset="0"/>
              </a:rPr>
              <a:t>Когда мне нужно начинать думать о планировании имущества?</a:t>
            </a:r>
          </a:p>
          <a:p>
            <a:r>
              <a:rPr lang="ru-RU" dirty="0" smtClean="0">
                <a:latin typeface="Arial" pitchFamily="34" charset="0"/>
                <a:cs typeface="Arial" pitchFamily="34" charset="0"/>
              </a:rPr>
              <a:t>Где нужно хранить документы?</a:t>
            </a:r>
          </a:p>
          <a:p>
            <a:r>
              <a:rPr lang="ru-RU" dirty="0" smtClean="0">
                <a:latin typeface="Arial" pitchFamily="34" charset="0"/>
                <a:cs typeface="Arial" pitchFamily="34" charset="0"/>
              </a:rPr>
              <a:t>Кто может мне помочь начать это?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1" name="Rectangle 3"/>
          <p:cNvSpPr>
            <a:spLocks noChangeArrowheads="1"/>
          </p:cNvSpPr>
          <p:nvPr/>
        </p:nvSpPr>
        <p:spPr bwMode="auto">
          <a:xfrm>
            <a:off x="365125" y="1865313"/>
            <a:ext cx="8729890" cy="493085"/>
          </a:xfrm>
          <a:prstGeom prst="rect">
            <a:avLst/>
          </a:prstGeom>
          <a:noFill/>
          <a:ln w="9525">
            <a:noFill/>
            <a:miter lim="800000"/>
            <a:headEnd/>
            <a:tailEnd/>
          </a:ln>
          <a:effectLst/>
        </p:spPr>
        <p:txBody>
          <a:bodyPr wrap="none" lIns="92075" tIns="46038" rIns="92075" bIns="46038">
            <a:spAutoFit/>
          </a:bodyPr>
          <a:lstStyle/>
          <a:p>
            <a:pPr algn="l"/>
            <a:r>
              <a:rPr lang="ru-RU" sz="2600" b="1" u="sng" dirty="0" smtClean="0">
                <a:latin typeface="Arial" charset="0"/>
              </a:rPr>
              <a:t>Создание</a:t>
            </a:r>
            <a:r>
              <a:rPr lang="ru-RU" sz="2600" b="1" dirty="0" smtClean="0">
                <a:latin typeface="Arial" charset="0"/>
              </a:rPr>
              <a:t>	</a:t>
            </a:r>
            <a:r>
              <a:rPr lang="ru-RU" sz="2600" b="1" u="sng" dirty="0" smtClean="0">
                <a:latin typeface="Arial" charset="0"/>
              </a:rPr>
              <a:t>Накопление</a:t>
            </a:r>
            <a:r>
              <a:rPr lang="en-US" sz="2600" b="1" dirty="0" smtClean="0">
                <a:latin typeface="Arial" charset="0"/>
              </a:rPr>
              <a:t>   </a:t>
            </a:r>
            <a:r>
              <a:rPr lang="ru-RU" sz="2600" b="1" u="sng" dirty="0" smtClean="0">
                <a:latin typeface="Arial" charset="0"/>
              </a:rPr>
              <a:t>Хранение</a:t>
            </a:r>
            <a:r>
              <a:rPr lang="en-US" sz="2600" b="1" dirty="0" smtClean="0">
                <a:latin typeface="Arial" charset="0"/>
              </a:rPr>
              <a:t>   </a:t>
            </a:r>
            <a:r>
              <a:rPr lang="ru-RU" sz="2600" b="1" u="sng" dirty="0" smtClean="0">
                <a:latin typeface="Arial" charset="0"/>
              </a:rPr>
              <a:t>Распределение</a:t>
            </a:r>
            <a:endParaRPr lang="en-US" sz="2600" b="1" u="sng" dirty="0">
              <a:latin typeface="Arial" charset="0"/>
            </a:endParaRPr>
          </a:p>
        </p:txBody>
      </p:sp>
      <p:grpSp>
        <p:nvGrpSpPr>
          <p:cNvPr id="2" name="Group 4"/>
          <p:cNvGrpSpPr>
            <a:grpSpLocks/>
          </p:cNvGrpSpPr>
          <p:nvPr/>
        </p:nvGrpSpPr>
        <p:grpSpPr bwMode="auto">
          <a:xfrm>
            <a:off x="7021513" y="3143250"/>
            <a:ext cx="1671637" cy="1639888"/>
            <a:chOff x="4423" y="1980"/>
            <a:chExt cx="1053" cy="1033"/>
          </a:xfrm>
        </p:grpSpPr>
        <p:grpSp>
          <p:nvGrpSpPr>
            <p:cNvPr id="3" name="Group 5"/>
            <p:cNvGrpSpPr>
              <a:grpSpLocks/>
            </p:cNvGrpSpPr>
            <p:nvPr/>
          </p:nvGrpSpPr>
          <p:grpSpPr bwMode="auto">
            <a:xfrm>
              <a:off x="4423" y="1980"/>
              <a:ext cx="1053" cy="226"/>
              <a:chOff x="4423" y="1980"/>
              <a:chExt cx="1053" cy="226"/>
            </a:xfrm>
          </p:grpSpPr>
          <p:sp>
            <p:nvSpPr>
              <p:cNvPr id="140294" name="Freeform 6"/>
              <p:cNvSpPr>
                <a:spLocks/>
              </p:cNvSpPr>
              <p:nvPr/>
            </p:nvSpPr>
            <p:spPr bwMode="auto">
              <a:xfrm>
                <a:off x="4887" y="1982"/>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4" name="Group 7"/>
              <p:cNvGrpSpPr>
                <a:grpSpLocks/>
              </p:cNvGrpSpPr>
              <p:nvPr/>
            </p:nvGrpSpPr>
            <p:grpSpPr bwMode="auto">
              <a:xfrm>
                <a:off x="4423" y="1980"/>
                <a:ext cx="1053" cy="226"/>
                <a:chOff x="4423" y="1980"/>
                <a:chExt cx="1053" cy="226"/>
              </a:xfrm>
            </p:grpSpPr>
            <p:sp>
              <p:nvSpPr>
                <p:cNvPr id="140296" name="Freeform 8"/>
                <p:cNvSpPr>
                  <a:spLocks/>
                </p:cNvSpPr>
                <p:nvPr/>
              </p:nvSpPr>
              <p:spPr bwMode="auto">
                <a:xfrm>
                  <a:off x="4423" y="1980"/>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297" name="Freeform 9"/>
                <p:cNvSpPr>
                  <a:spLocks/>
                </p:cNvSpPr>
                <p:nvPr/>
              </p:nvSpPr>
              <p:spPr bwMode="auto">
                <a:xfrm>
                  <a:off x="5119" y="2072"/>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298" name="Freeform 10"/>
                <p:cNvSpPr>
                  <a:spLocks/>
                </p:cNvSpPr>
                <p:nvPr/>
              </p:nvSpPr>
              <p:spPr bwMode="auto">
                <a:xfrm>
                  <a:off x="5073" y="2125"/>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299" name="Freeform 11"/>
                <p:cNvSpPr>
                  <a:spLocks/>
                </p:cNvSpPr>
                <p:nvPr/>
              </p:nvSpPr>
              <p:spPr bwMode="auto">
                <a:xfrm>
                  <a:off x="4483" y="2125"/>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0" name="Freeform 12"/>
                <p:cNvSpPr>
                  <a:spLocks/>
                </p:cNvSpPr>
                <p:nvPr/>
              </p:nvSpPr>
              <p:spPr bwMode="auto">
                <a:xfrm>
                  <a:off x="4424" y="2019"/>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nvGrpSpPr>
            <p:cNvPr id="5" name="Group 13"/>
            <p:cNvGrpSpPr>
              <a:grpSpLocks/>
            </p:cNvGrpSpPr>
            <p:nvPr/>
          </p:nvGrpSpPr>
          <p:grpSpPr bwMode="auto">
            <a:xfrm>
              <a:off x="4423" y="2376"/>
              <a:ext cx="1053" cy="226"/>
              <a:chOff x="4423" y="2376"/>
              <a:chExt cx="1053" cy="226"/>
            </a:xfrm>
          </p:grpSpPr>
          <p:sp>
            <p:nvSpPr>
              <p:cNvPr id="140302" name="Freeform 14"/>
              <p:cNvSpPr>
                <a:spLocks/>
              </p:cNvSpPr>
              <p:nvPr/>
            </p:nvSpPr>
            <p:spPr bwMode="auto">
              <a:xfrm>
                <a:off x="4887" y="2378"/>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6" name="Group 15"/>
              <p:cNvGrpSpPr>
                <a:grpSpLocks/>
              </p:cNvGrpSpPr>
              <p:nvPr/>
            </p:nvGrpSpPr>
            <p:grpSpPr bwMode="auto">
              <a:xfrm>
                <a:off x="4423" y="2376"/>
                <a:ext cx="1053" cy="226"/>
                <a:chOff x="4423" y="2376"/>
                <a:chExt cx="1053" cy="226"/>
              </a:xfrm>
            </p:grpSpPr>
            <p:sp>
              <p:nvSpPr>
                <p:cNvPr id="140304" name="Freeform 16"/>
                <p:cNvSpPr>
                  <a:spLocks/>
                </p:cNvSpPr>
                <p:nvPr/>
              </p:nvSpPr>
              <p:spPr bwMode="auto">
                <a:xfrm>
                  <a:off x="4423" y="2376"/>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305" name="Freeform 17"/>
                <p:cNvSpPr>
                  <a:spLocks/>
                </p:cNvSpPr>
                <p:nvPr/>
              </p:nvSpPr>
              <p:spPr bwMode="auto">
                <a:xfrm>
                  <a:off x="5119" y="2468"/>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6" name="Freeform 18"/>
                <p:cNvSpPr>
                  <a:spLocks/>
                </p:cNvSpPr>
                <p:nvPr/>
              </p:nvSpPr>
              <p:spPr bwMode="auto">
                <a:xfrm>
                  <a:off x="5073" y="2521"/>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7" name="Freeform 19"/>
                <p:cNvSpPr>
                  <a:spLocks/>
                </p:cNvSpPr>
                <p:nvPr/>
              </p:nvSpPr>
              <p:spPr bwMode="auto">
                <a:xfrm>
                  <a:off x="4483" y="2521"/>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8" name="Freeform 20"/>
                <p:cNvSpPr>
                  <a:spLocks/>
                </p:cNvSpPr>
                <p:nvPr/>
              </p:nvSpPr>
              <p:spPr bwMode="auto">
                <a:xfrm>
                  <a:off x="4424" y="2415"/>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nvGrpSpPr>
            <p:cNvPr id="7" name="Group 21"/>
            <p:cNvGrpSpPr>
              <a:grpSpLocks/>
            </p:cNvGrpSpPr>
            <p:nvPr/>
          </p:nvGrpSpPr>
          <p:grpSpPr bwMode="auto">
            <a:xfrm>
              <a:off x="4423" y="2787"/>
              <a:ext cx="1053" cy="226"/>
              <a:chOff x="4423" y="2787"/>
              <a:chExt cx="1053" cy="226"/>
            </a:xfrm>
          </p:grpSpPr>
          <p:sp>
            <p:nvSpPr>
              <p:cNvPr id="140310" name="Freeform 22"/>
              <p:cNvSpPr>
                <a:spLocks/>
              </p:cNvSpPr>
              <p:nvPr/>
            </p:nvSpPr>
            <p:spPr bwMode="auto">
              <a:xfrm>
                <a:off x="4887" y="2789"/>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8" name="Group 23"/>
              <p:cNvGrpSpPr>
                <a:grpSpLocks/>
              </p:cNvGrpSpPr>
              <p:nvPr/>
            </p:nvGrpSpPr>
            <p:grpSpPr bwMode="auto">
              <a:xfrm>
                <a:off x="4423" y="2787"/>
                <a:ext cx="1053" cy="226"/>
                <a:chOff x="4423" y="2787"/>
                <a:chExt cx="1053" cy="226"/>
              </a:xfrm>
            </p:grpSpPr>
            <p:sp>
              <p:nvSpPr>
                <p:cNvPr id="140312" name="Freeform 24"/>
                <p:cNvSpPr>
                  <a:spLocks/>
                </p:cNvSpPr>
                <p:nvPr/>
              </p:nvSpPr>
              <p:spPr bwMode="auto">
                <a:xfrm>
                  <a:off x="4423" y="2787"/>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313" name="Freeform 25"/>
                <p:cNvSpPr>
                  <a:spLocks/>
                </p:cNvSpPr>
                <p:nvPr/>
              </p:nvSpPr>
              <p:spPr bwMode="auto">
                <a:xfrm>
                  <a:off x="5119" y="2879"/>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4" name="Freeform 26"/>
                <p:cNvSpPr>
                  <a:spLocks/>
                </p:cNvSpPr>
                <p:nvPr/>
              </p:nvSpPr>
              <p:spPr bwMode="auto">
                <a:xfrm>
                  <a:off x="5073" y="2932"/>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5" name="Freeform 27"/>
                <p:cNvSpPr>
                  <a:spLocks/>
                </p:cNvSpPr>
                <p:nvPr/>
              </p:nvSpPr>
              <p:spPr bwMode="auto">
                <a:xfrm>
                  <a:off x="4483" y="2932"/>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6" name="Freeform 28"/>
                <p:cNvSpPr>
                  <a:spLocks/>
                </p:cNvSpPr>
                <p:nvPr/>
              </p:nvSpPr>
              <p:spPr bwMode="auto">
                <a:xfrm>
                  <a:off x="4424" y="2826"/>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graphicFrame>
        <p:nvGraphicFramePr>
          <p:cNvPr id="140317" name="Object 29"/>
          <p:cNvGraphicFramePr>
            <a:graphicFrameLocks/>
          </p:cNvGraphicFramePr>
          <p:nvPr/>
        </p:nvGraphicFramePr>
        <p:xfrm>
          <a:off x="2232025" y="2667000"/>
          <a:ext cx="1692275" cy="2601913"/>
        </p:xfrm>
        <a:graphic>
          <a:graphicData uri="http://schemas.openxmlformats.org/presentationml/2006/ole">
            <p:oleObj spid="_x0000_s1032" name="Clip" r:id="rId4" imgW="2384008" imgH="3660679" progId="">
              <p:embed/>
            </p:oleObj>
          </a:graphicData>
        </a:graphic>
      </p:graphicFrame>
      <p:pic>
        <p:nvPicPr>
          <p:cNvPr id="140318" name="Picture 30"/>
          <p:cNvPicPr>
            <a:picLocks noChangeArrowheads="1"/>
          </p:cNvPicPr>
          <p:nvPr/>
        </p:nvPicPr>
        <p:blipFill>
          <a:blip r:embed="rId5" cstate="print"/>
          <a:srcRect/>
          <a:stretch>
            <a:fillRect/>
          </a:stretch>
        </p:blipFill>
        <p:spPr bwMode="auto">
          <a:xfrm>
            <a:off x="4354513" y="2686050"/>
            <a:ext cx="2327275" cy="2259013"/>
          </a:xfrm>
          <a:prstGeom prst="rect">
            <a:avLst/>
          </a:prstGeom>
          <a:noFill/>
          <a:ln w="9525">
            <a:noFill/>
            <a:miter lim="800000"/>
            <a:headEnd/>
            <a:tailEnd/>
          </a:ln>
          <a:effectLst/>
        </p:spPr>
      </p:pic>
      <p:graphicFrame>
        <p:nvGraphicFramePr>
          <p:cNvPr id="140319" name="Object 31"/>
          <p:cNvGraphicFramePr>
            <a:graphicFrameLocks/>
          </p:cNvGraphicFramePr>
          <p:nvPr/>
        </p:nvGraphicFramePr>
        <p:xfrm>
          <a:off x="257175" y="2667000"/>
          <a:ext cx="2000250" cy="2219325"/>
        </p:xfrm>
        <a:graphic>
          <a:graphicData uri="http://schemas.openxmlformats.org/presentationml/2006/ole">
            <p:oleObj spid="_x0000_s1033" name="Clip" r:id="rId6" imgW="17436960" imgH="19118160" progId="">
              <p:embed/>
            </p:oleObj>
          </a:graphicData>
        </a:graphic>
      </p:graphicFrame>
      <p:sp>
        <p:nvSpPr>
          <p:cNvPr id="140323" name="Rectangle 35"/>
          <p:cNvSpPr>
            <a:spLocks noGrp="1" noChangeArrowheads="1"/>
          </p:cNvSpPr>
          <p:nvPr>
            <p:ph type="title"/>
          </p:nvPr>
        </p:nvSpPr>
        <p:spPr>
          <a:xfrm>
            <a:off x="457200" y="304800"/>
            <a:ext cx="8229600" cy="1143000"/>
          </a:xfrm>
          <a:noFill/>
          <a:ln/>
        </p:spPr>
        <p:txBody>
          <a:bodyPr lIns="92075" tIns="46038" rIns="92075" bIns="46038">
            <a:normAutofit/>
          </a:bodyPr>
          <a:lstStyle/>
          <a:p>
            <a:r>
              <a:rPr lang="ru-RU" sz="4800" b="1" dirty="0" smtClean="0">
                <a:solidFill>
                  <a:srgbClr val="003300"/>
                </a:solidFill>
                <a:latin typeface="AGaramond" pitchFamily="18" charset="0"/>
              </a:rPr>
              <a:t>Периоды жизни</a:t>
            </a:r>
            <a:endParaRPr lang="en-US" dirty="0"/>
          </a:p>
        </p:txBody>
      </p:sp>
      <p:sp>
        <p:nvSpPr>
          <p:cNvPr id="140326" name="Line 38"/>
          <p:cNvSpPr>
            <a:spLocks noChangeShapeType="1"/>
          </p:cNvSpPr>
          <p:nvPr/>
        </p:nvSpPr>
        <p:spPr bwMode="auto">
          <a:xfrm>
            <a:off x="457200" y="12954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04800"/>
            <a:ext cx="8229600" cy="1143000"/>
          </a:xfrm>
          <a:noFill/>
          <a:ln/>
        </p:spPr>
        <p:txBody>
          <a:bodyPr lIns="92075" tIns="46038" rIns="92075" bIns="46038">
            <a:normAutofit fontScale="90000"/>
          </a:bodyPr>
          <a:lstStyle/>
          <a:p>
            <a:r>
              <a:rPr lang="ru-RU" sz="4800" b="1" dirty="0" smtClean="0">
                <a:solidFill>
                  <a:srgbClr val="003300"/>
                </a:solidFill>
                <a:latin typeface="AGaramond" pitchFamily="18" charset="0"/>
              </a:rPr>
              <a:t>Распределение имущества</a:t>
            </a:r>
            <a:endParaRPr lang="en-US" dirty="0"/>
          </a:p>
        </p:txBody>
      </p:sp>
      <p:sp>
        <p:nvSpPr>
          <p:cNvPr id="142339" name="Rectangle 3"/>
          <p:cNvSpPr>
            <a:spLocks noChangeArrowheads="1"/>
          </p:cNvSpPr>
          <p:nvPr/>
        </p:nvSpPr>
        <p:spPr bwMode="auto">
          <a:xfrm>
            <a:off x="457200" y="1585913"/>
            <a:ext cx="8229600" cy="708528"/>
          </a:xfrm>
          <a:prstGeom prst="rect">
            <a:avLst/>
          </a:prstGeom>
          <a:noFill/>
          <a:ln w="9525">
            <a:noFill/>
            <a:miter lim="800000"/>
            <a:headEnd/>
            <a:tailEnd/>
          </a:ln>
          <a:effectLst/>
        </p:spPr>
        <p:txBody>
          <a:bodyPr lIns="92075" tIns="46038" rIns="92075" bIns="46038">
            <a:spAutoFit/>
          </a:bodyPr>
          <a:lstStyle/>
          <a:p>
            <a:pPr algn="ctr"/>
            <a:r>
              <a:rPr lang="ru-RU" sz="4000" b="1" dirty="0" smtClean="0">
                <a:solidFill>
                  <a:srgbClr val="003366"/>
                </a:solidFill>
                <a:latin typeface="Arial" charset="0"/>
              </a:rPr>
              <a:t>Только два места</a:t>
            </a:r>
            <a:endParaRPr lang="en-US" sz="4000" b="1" dirty="0">
              <a:solidFill>
                <a:srgbClr val="003366"/>
              </a:solidFill>
              <a:latin typeface="Arial" charset="0"/>
            </a:endParaRPr>
          </a:p>
        </p:txBody>
      </p:sp>
      <p:sp>
        <p:nvSpPr>
          <p:cNvPr id="142340" name="Rectangle 4"/>
          <p:cNvSpPr>
            <a:spLocks noChangeArrowheads="1"/>
          </p:cNvSpPr>
          <p:nvPr/>
        </p:nvSpPr>
        <p:spPr bwMode="auto">
          <a:xfrm>
            <a:off x="522288" y="5605463"/>
            <a:ext cx="8620125" cy="369974"/>
          </a:xfrm>
          <a:prstGeom prst="rect">
            <a:avLst/>
          </a:prstGeom>
          <a:noFill/>
          <a:ln w="9525">
            <a:noFill/>
            <a:miter lim="800000"/>
            <a:headEnd/>
            <a:tailEnd/>
          </a:ln>
          <a:effectLst/>
        </p:spPr>
        <p:txBody>
          <a:bodyPr lIns="92075" tIns="46038" rIns="92075" bIns="46038">
            <a:spAutoFit/>
          </a:bodyPr>
          <a:lstStyle/>
          <a:p>
            <a:pPr algn="l"/>
            <a:r>
              <a:rPr lang="en-US" b="1" dirty="0">
                <a:latin typeface="Arial" charset="0"/>
              </a:rPr>
              <a:t>  </a:t>
            </a:r>
            <a:r>
              <a:rPr lang="ru-RU" b="1" dirty="0" smtClean="0">
                <a:latin typeface="Arial" charset="0"/>
              </a:rPr>
              <a:t>Семья</a:t>
            </a:r>
            <a:r>
              <a:rPr lang="en-US" b="1" dirty="0">
                <a:latin typeface="Arial" charset="0"/>
              </a:rPr>
              <a:t>		  		 </a:t>
            </a:r>
            <a:r>
              <a:rPr lang="en-US" b="1" dirty="0" smtClean="0">
                <a:latin typeface="Arial" charset="0"/>
              </a:rPr>
              <a:t>                                        </a:t>
            </a:r>
            <a:r>
              <a:rPr lang="ru-RU" b="1" dirty="0" smtClean="0">
                <a:latin typeface="Arial" charset="0"/>
              </a:rPr>
              <a:t>Государство</a:t>
            </a:r>
            <a:endParaRPr lang="en-US" b="1" dirty="0">
              <a:latin typeface="Arial" charset="0"/>
            </a:endParaRPr>
          </a:p>
        </p:txBody>
      </p:sp>
      <p:pic>
        <p:nvPicPr>
          <p:cNvPr id="142341" name="Picture 5"/>
          <p:cNvPicPr>
            <a:picLocks noChangeArrowheads="1"/>
          </p:cNvPicPr>
          <p:nvPr/>
        </p:nvPicPr>
        <p:blipFill>
          <a:blip r:embed="rId3" cstate="print"/>
          <a:srcRect/>
          <a:stretch>
            <a:fillRect/>
          </a:stretch>
        </p:blipFill>
        <p:spPr bwMode="auto">
          <a:xfrm>
            <a:off x="315913" y="3476625"/>
            <a:ext cx="2500312" cy="2112963"/>
          </a:xfrm>
          <a:prstGeom prst="rect">
            <a:avLst/>
          </a:prstGeom>
          <a:noFill/>
          <a:ln w="9525">
            <a:noFill/>
            <a:miter lim="800000"/>
            <a:headEnd/>
            <a:tailEnd/>
          </a:ln>
          <a:effectLst/>
        </p:spPr>
      </p:pic>
      <p:sp>
        <p:nvSpPr>
          <p:cNvPr id="142343" name="AutoShape 7"/>
          <p:cNvSpPr>
            <a:spLocks noChangeArrowheads="1"/>
          </p:cNvSpPr>
          <p:nvPr/>
        </p:nvSpPr>
        <p:spPr bwMode="auto">
          <a:xfrm rot="2280000">
            <a:off x="1819275" y="2119313"/>
            <a:ext cx="369888" cy="1420812"/>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42344" name="AutoShape 8"/>
          <p:cNvSpPr>
            <a:spLocks noChangeArrowheads="1"/>
          </p:cNvSpPr>
          <p:nvPr/>
        </p:nvSpPr>
        <p:spPr bwMode="auto">
          <a:xfrm rot="19320000" flipH="1">
            <a:off x="6748463" y="2171700"/>
            <a:ext cx="369887" cy="1420813"/>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pic>
        <p:nvPicPr>
          <p:cNvPr id="142345" name="Picture 9"/>
          <p:cNvPicPr>
            <a:picLocks noChangeArrowheads="1"/>
          </p:cNvPicPr>
          <p:nvPr/>
        </p:nvPicPr>
        <p:blipFill>
          <a:blip r:embed="rId4" cstate="print"/>
          <a:srcRect l="20610" r="21019"/>
          <a:stretch>
            <a:fillRect/>
          </a:stretch>
        </p:blipFill>
        <p:spPr bwMode="auto">
          <a:xfrm>
            <a:off x="6172200" y="3897313"/>
            <a:ext cx="2438400" cy="1436687"/>
          </a:xfrm>
          <a:prstGeom prst="rect">
            <a:avLst/>
          </a:prstGeom>
          <a:noFill/>
          <a:ln w="9525">
            <a:noFill/>
            <a:miter lim="800000"/>
            <a:headEnd/>
            <a:tailEnd/>
          </a:ln>
          <a:effectLst/>
        </p:spPr>
      </p:pic>
      <p:sp>
        <p:nvSpPr>
          <p:cNvPr id="142347" name="Line 11"/>
          <p:cNvSpPr>
            <a:spLocks noChangeShapeType="1"/>
          </p:cNvSpPr>
          <p:nvPr/>
        </p:nvSpPr>
        <p:spPr bwMode="auto">
          <a:xfrm>
            <a:off x="457200" y="12192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ipe(up)">
                                      <p:cBhvr>
                                        <p:cTn id="7" dur="500"/>
                                        <p:tgtEl>
                                          <p:spTgt spid="14234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2341"/>
                                        </p:tgtEl>
                                        <p:attrNameLst>
                                          <p:attrName>style.visibility</p:attrName>
                                        </p:attrNameLst>
                                      </p:cBhvr>
                                      <p:to>
                                        <p:strVal val="visible"/>
                                      </p:to>
                                    </p:set>
                                    <p:animEffect transition="in" filter="dissolve">
                                      <p:cBhvr>
                                        <p:cTn id="11" dur="500"/>
                                        <p:tgtEl>
                                          <p:spTgt spid="1423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2344"/>
                                        </p:tgtEl>
                                        <p:attrNameLst>
                                          <p:attrName>style.visibility</p:attrName>
                                        </p:attrNameLst>
                                      </p:cBhvr>
                                      <p:to>
                                        <p:strVal val="visible"/>
                                      </p:to>
                                    </p:set>
                                    <p:animEffect transition="in" filter="wipe(up)">
                                      <p:cBhvr>
                                        <p:cTn id="15" dur="500"/>
                                        <p:tgtEl>
                                          <p:spTgt spid="14234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42345"/>
                                        </p:tgtEl>
                                        <p:attrNameLst>
                                          <p:attrName>style.visibility</p:attrName>
                                        </p:attrNameLst>
                                      </p:cBhvr>
                                      <p:to>
                                        <p:strVal val="visible"/>
                                      </p:to>
                                    </p:set>
                                    <p:animEffect transition="in" filter="dissolve">
                                      <p:cBhvr>
                                        <p:cTn id="19" dur="500"/>
                                        <p:tgtEl>
                                          <p:spTgt spid="14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3" grpId="0" animBg="1"/>
      <p:bldP spid="14234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smtClean="0"/>
              <a:t>Возможности благотворительности</a:t>
            </a:r>
            <a:endParaRPr lang="en-US" b="1" dirty="0"/>
          </a:p>
        </p:txBody>
      </p:sp>
      <p:pic>
        <p:nvPicPr>
          <p:cNvPr id="46082" name="Picture 2" descr="C:\Documents and Settings\gary.dodge\My Documents\My Pictures\Ohio Trip Wedding 2007 080.jpg"/>
          <p:cNvPicPr>
            <a:picLocks noGrp="1" noChangeAspect="1" noChangeArrowheads="1"/>
          </p:cNvPicPr>
          <p:nvPr>
            <p:ph idx="1"/>
          </p:nvPr>
        </p:nvPicPr>
        <p:blipFill>
          <a:blip r:embed="rId2" cstate="print"/>
          <a:stretch>
            <a:fillRect/>
          </a:stretch>
        </p:blipFill>
        <p:spPr bwMode="auto">
          <a:xfrm>
            <a:off x="1383253" y="1600200"/>
            <a:ext cx="6377493" cy="4525963"/>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04800"/>
            <a:ext cx="8229600" cy="1143000"/>
          </a:xfrm>
          <a:noFill/>
          <a:ln/>
        </p:spPr>
        <p:txBody>
          <a:bodyPr lIns="92075" tIns="46038" rIns="92075" bIns="46038">
            <a:normAutofit fontScale="90000"/>
          </a:bodyPr>
          <a:lstStyle/>
          <a:p>
            <a:r>
              <a:rPr lang="ru-RU" sz="4800" b="1" dirty="0" smtClean="0">
                <a:solidFill>
                  <a:srgbClr val="003300"/>
                </a:solidFill>
                <a:latin typeface="AGaramond" pitchFamily="18" charset="0"/>
              </a:rPr>
              <a:t>Распределение имущества</a:t>
            </a:r>
            <a:endParaRPr lang="en-US" dirty="0"/>
          </a:p>
        </p:txBody>
      </p:sp>
      <p:sp>
        <p:nvSpPr>
          <p:cNvPr id="142339" name="Rectangle 3"/>
          <p:cNvSpPr>
            <a:spLocks noChangeArrowheads="1"/>
          </p:cNvSpPr>
          <p:nvPr/>
        </p:nvSpPr>
        <p:spPr bwMode="auto">
          <a:xfrm>
            <a:off x="457200" y="1585913"/>
            <a:ext cx="8229600" cy="708528"/>
          </a:xfrm>
          <a:prstGeom prst="rect">
            <a:avLst/>
          </a:prstGeom>
          <a:noFill/>
          <a:ln w="9525">
            <a:noFill/>
            <a:miter lim="800000"/>
            <a:headEnd/>
            <a:tailEnd/>
          </a:ln>
          <a:effectLst/>
        </p:spPr>
        <p:txBody>
          <a:bodyPr lIns="92075" tIns="46038" rIns="92075" bIns="46038">
            <a:spAutoFit/>
          </a:bodyPr>
          <a:lstStyle/>
          <a:p>
            <a:pPr algn="ctr"/>
            <a:r>
              <a:rPr lang="ru-RU" sz="4000" b="1" dirty="0" smtClean="0">
                <a:solidFill>
                  <a:srgbClr val="003366"/>
                </a:solidFill>
                <a:latin typeface="Arial" charset="0"/>
              </a:rPr>
              <a:t>Только три места</a:t>
            </a:r>
            <a:endParaRPr lang="en-US" sz="4000" b="1" dirty="0">
              <a:solidFill>
                <a:srgbClr val="003366"/>
              </a:solidFill>
              <a:latin typeface="Arial" charset="0"/>
            </a:endParaRPr>
          </a:p>
        </p:txBody>
      </p:sp>
      <p:sp>
        <p:nvSpPr>
          <p:cNvPr id="142340" name="Rectangle 4"/>
          <p:cNvSpPr>
            <a:spLocks noChangeArrowheads="1"/>
          </p:cNvSpPr>
          <p:nvPr/>
        </p:nvSpPr>
        <p:spPr bwMode="auto">
          <a:xfrm>
            <a:off x="522288" y="5605463"/>
            <a:ext cx="8620125" cy="369974"/>
          </a:xfrm>
          <a:prstGeom prst="rect">
            <a:avLst/>
          </a:prstGeom>
          <a:noFill/>
          <a:ln w="9525">
            <a:noFill/>
            <a:miter lim="800000"/>
            <a:headEnd/>
            <a:tailEnd/>
          </a:ln>
          <a:effectLst/>
        </p:spPr>
        <p:txBody>
          <a:bodyPr lIns="92075" tIns="46038" rIns="92075" bIns="46038">
            <a:spAutoFit/>
          </a:bodyPr>
          <a:lstStyle/>
          <a:p>
            <a:pPr algn="l"/>
            <a:r>
              <a:rPr lang="en-US" b="1" dirty="0">
                <a:latin typeface="Arial" charset="0"/>
              </a:rPr>
              <a:t>  </a:t>
            </a:r>
            <a:r>
              <a:rPr lang="ru-RU" b="1" dirty="0" smtClean="0">
                <a:latin typeface="Arial" charset="0"/>
              </a:rPr>
              <a:t>Семья</a:t>
            </a:r>
            <a:r>
              <a:rPr lang="en-US" b="1" dirty="0">
                <a:latin typeface="Arial" charset="0"/>
              </a:rPr>
              <a:t>		   </a:t>
            </a:r>
            <a:r>
              <a:rPr lang="en-US" b="1" dirty="0" smtClean="0">
                <a:latin typeface="Arial" charset="0"/>
              </a:rPr>
              <a:t>         </a:t>
            </a:r>
            <a:r>
              <a:rPr lang="ru-RU" b="1" dirty="0" smtClean="0">
                <a:latin typeface="Arial" charset="0"/>
              </a:rPr>
              <a:t>Благотворительность</a:t>
            </a:r>
            <a:r>
              <a:rPr lang="en-US" b="1" dirty="0">
                <a:latin typeface="Arial" charset="0"/>
              </a:rPr>
              <a:t>	 </a:t>
            </a:r>
            <a:r>
              <a:rPr lang="en-US" b="1" dirty="0" smtClean="0">
                <a:latin typeface="Arial" charset="0"/>
              </a:rPr>
              <a:t>         </a:t>
            </a:r>
            <a:r>
              <a:rPr lang="ru-RU" b="1" dirty="0" smtClean="0">
                <a:latin typeface="Arial" charset="0"/>
              </a:rPr>
              <a:t>Государство</a:t>
            </a:r>
            <a:endParaRPr lang="en-US" b="1" dirty="0">
              <a:latin typeface="Arial" charset="0"/>
            </a:endParaRPr>
          </a:p>
        </p:txBody>
      </p:sp>
      <p:pic>
        <p:nvPicPr>
          <p:cNvPr id="142341" name="Picture 5"/>
          <p:cNvPicPr>
            <a:picLocks noChangeArrowheads="1"/>
          </p:cNvPicPr>
          <p:nvPr/>
        </p:nvPicPr>
        <p:blipFill>
          <a:blip r:embed="rId3" cstate="print"/>
          <a:srcRect/>
          <a:stretch>
            <a:fillRect/>
          </a:stretch>
        </p:blipFill>
        <p:spPr bwMode="auto">
          <a:xfrm>
            <a:off x="315913" y="3476625"/>
            <a:ext cx="2500312" cy="2112963"/>
          </a:xfrm>
          <a:prstGeom prst="rect">
            <a:avLst/>
          </a:prstGeom>
          <a:noFill/>
          <a:ln w="9525">
            <a:noFill/>
            <a:miter lim="800000"/>
            <a:headEnd/>
            <a:tailEnd/>
          </a:ln>
          <a:effectLst/>
        </p:spPr>
      </p:pic>
      <p:sp>
        <p:nvSpPr>
          <p:cNvPr id="142342" name="AutoShape 6"/>
          <p:cNvSpPr>
            <a:spLocks noChangeArrowheads="1"/>
          </p:cNvSpPr>
          <p:nvPr/>
        </p:nvSpPr>
        <p:spPr bwMode="auto">
          <a:xfrm>
            <a:off x="4292600" y="2316163"/>
            <a:ext cx="368300" cy="1035050"/>
          </a:xfrm>
          <a:prstGeom prst="downArrow">
            <a:avLst>
              <a:gd name="adj1" fmla="val 50000"/>
              <a:gd name="adj2" fmla="val 140530"/>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42343" name="AutoShape 7"/>
          <p:cNvSpPr>
            <a:spLocks noChangeArrowheads="1"/>
          </p:cNvSpPr>
          <p:nvPr/>
        </p:nvSpPr>
        <p:spPr bwMode="auto">
          <a:xfrm rot="2280000">
            <a:off x="1819275" y="2119313"/>
            <a:ext cx="369888" cy="1420812"/>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42344" name="AutoShape 8"/>
          <p:cNvSpPr>
            <a:spLocks noChangeArrowheads="1"/>
          </p:cNvSpPr>
          <p:nvPr/>
        </p:nvSpPr>
        <p:spPr bwMode="auto">
          <a:xfrm rot="19320000" flipH="1">
            <a:off x="6748463" y="2171700"/>
            <a:ext cx="369887" cy="1420813"/>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pic>
        <p:nvPicPr>
          <p:cNvPr id="142345" name="Picture 9"/>
          <p:cNvPicPr>
            <a:picLocks noChangeArrowheads="1"/>
          </p:cNvPicPr>
          <p:nvPr/>
        </p:nvPicPr>
        <p:blipFill>
          <a:blip r:embed="rId4" cstate="print"/>
          <a:srcRect l="20610" r="21019"/>
          <a:stretch>
            <a:fillRect/>
          </a:stretch>
        </p:blipFill>
        <p:spPr bwMode="auto">
          <a:xfrm>
            <a:off x="6172200" y="3897313"/>
            <a:ext cx="2438400" cy="1436687"/>
          </a:xfrm>
          <a:prstGeom prst="rect">
            <a:avLst/>
          </a:prstGeom>
          <a:noFill/>
          <a:ln w="9525">
            <a:noFill/>
            <a:miter lim="800000"/>
            <a:headEnd/>
            <a:tailEnd/>
          </a:ln>
          <a:effectLst/>
        </p:spPr>
      </p:pic>
      <p:pic>
        <p:nvPicPr>
          <p:cNvPr id="142346" name="Picture 10"/>
          <p:cNvPicPr>
            <a:picLocks noChangeArrowheads="1"/>
          </p:cNvPicPr>
          <p:nvPr/>
        </p:nvPicPr>
        <p:blipFill>
          <a:blip r:embed="rId5" cstate="print"/>
          <a:srcRect/>
          <a:stretch>
            <a:fillRect/>
          </a:stretch>
        </p:blipFill>
        <p:spPr bwMode="auto">
          <a:xfrm>
            <a:off x="3481388" y="2890838"/>
            <a:ext cx="2020887" cy="2705100"/>
          </a:xfrm>
          <a:prstGeom prst="rect">
            <a:avLst/>
          </a:prstGeom>
          <a:noFill/>
          <a:ln w="9525">
            <a:noFill/>
            <a:miter lim="800000"/>
            <a:headEnd/>
            <a:tailEnd/>
          </a:ln>
          <a:effectLst/>
        </p:spPr>
      </p:pic>
      <p:sp>
        <p:nvSpPr>
          <p:cNvPr id="142347" name="Line 11"/>
          <p:cNvSpPr>
            <a:spLocks noChangeShapeType="1"/>
          </p:cNvSpPr>
          <p:nvPr/>
        </p:nvSpPr>
        <p:spPr bwMode="auto">
          <a:xfrm>
            <a:off x="457200" y="12192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ipe(up)">
                                      <p:cBhvr>
                                        <p:cTn id="7" dur="500"/>
                                        <p:tgtEl>
                                          <p:spTgt spid="14234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2341"/>
                                        </p:tgtEl>
                                        <p:attrNameLst>
                                          <p:attrName>style.visibility</p:attrName>
                                        </p:attrNameLst>
                                      </p:cBhvr>
                                      <p:to>
                                        <p:strVal val="visible"/>
                                      </p:to>
                                    </p:set>
                                    <p:animEffect transition="in" filter="dissolve">
                                      <p:cBhvr>
                                        <p:cTn id="11" dur="500"/>
                                        <p:tgtEl>
                                          <p:spTgt spid="1423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2342"/>
                                        </p:tgtEl>
                                        <p:attrNameLst>
                                          <p:attrName>style.visibility</p:attrName>
                                        </p:attrNameLst>
                                      </p:cBhvr>
                                      <p:to>
                                        <p:strVal val="visible"/>
                                      </p:to>
                                    </p:set>
                                    <p:animEffect transition="in" filter="wipe(up)">
                                      <p:cBhvr>
                                        <p:cTn id="15" dur="500"/>
                                        <p:tgtEl>
                                          <p:spTgt spid="14234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42346"/>
                                        </p:tgtEl>
                                        <p:attrNameLst>
                                          <p:attrName>style.visibility</p:attrName>
                                        </p:attrNameLst>
                                      </p:cBhvr>
                                      <p:to>
                                        <p:strVal val="visible"/>
                                      </p:to>
                                    </p:set>
                                    <p:animEffect transition="in" filter="dissolve">
                                      <p:cBhvr>
                                        <p:cTn id="19" dur="500"/>
                                        <p:tgtEl>
                                          <p:spTgt spid="14234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2344"/>
                                        </p:tgtEl>
                                        <p:attrNameLst>
                                          <p:attrName>style.visibility</p:attrName>
                                        </p:attrNameLst>
                                      </p:cBhvr>
                                      <p:to>
                                        <p:strVal val="visible"/>
                                      </p:to>
                                    </p:set>
                                    <p:animEffect transition="in" filter="wipe(up)">
                                      <p:cBhvr>
                                        <p:cTn id="23" dur="500"/>
                                        <p:tgtEl>
                                          <p:spTgt spid="142344"/>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42345"/>
                                        </p:tgtEl>
                                        <p:attrNameLst>
                                          <p:attrName>style.visibility</p:attrName>
                                        </p:attrNameLst>
                                      </p:cBhvr>
                                      <p:to>
                                        <p:strVal val="visible"/>
                                      </p:to>
                                    </p:set>
                                    <p:animEffect transition="in" filter="dissolve">
                                      <p:cBhvr>
                                        <p:cTn id="27" dur="500"/>
                                        <p:tgtEl>
                                          <p:spTgt spid="14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animBg="1"/>
      <p:bldP spid="142343" grpId="0" animBg="1"/>
      <p:bldP spid="1423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4648200" y="2133600"/>
            <a:ext cx="4210050" cy="4114800"/>
          </a:xfrm>
          <a:noFill/>
          <a:ln/>
        </p:spPr>
        <p:txBody>
          <a:bodyPr lIns="92075" tIns="46038" rIns="92075" bIns="46038">
            <a:normAutofit fontScale="92500" lnSpcReduction="20000"/>
          </a:bodyPr>
          <a:lstStyle/>
          <a:p>
            <a:pPr>
              <a:lnSpc>
                <a:spcPct val="115000"/>
              </a:lnSpc>
            </a:pPr>
            <a:r>
              <a:rPr lang="ru-RU" sz="3600" dirty="0" smtClean="0">
                <a:solidFill>
                  <a:srgbClr val="003366"/>
                </a:solidFill>
                <a:latin typeface="Arial Black" pitchFamily="34" charset="0"/>
              </a:rPr>
              <a:t>Учредитель доверительной собственности</a:t>
            </a:r>
            <a:endParaRPr lang="en-US" sz="3600" dirty="0">
              <a:solidFill>
                <a:srgbClr val="003366"/>
              </a:solidFill>
              <a:latin typeface="Arial Black" pitchFamily="34" charset="0"/>
            </a:endParaRPr>
          </a:p>
          <a:p>
            <a:pPr>
              <a:lnSpc>
                <a:spcPct val="115000"/>
              </a:lnSpc>
            </a:pPr>
            <a:r>
              <a:rPr lang="ru-RU" sz="3600" dirty="0" smtClean="0">
                <a:solidFill>
                  <a:srgbClr val="003366"/>
                </a:solidFill>
                <a:latin typeface="Arial Black" pitchFamily="34" charset="0"/>
              </a:rPr>
              <a:t>Попечитель</a:t>
            </a:r>
            <a:endParaRPr lang="en-US" sz="3600" dirty="0">
              <a:solidFill>
                <a:srgbClr val="003366"/>
              </a:solidFill>
              <a:latin typeface="Arial Black" pitchFamily="34" charset="0"/>
            </a:endParaRPr>
          </a:p>
          <a:p>
            <a:pPr>
              <a:lnSpc>
                <a:spcPct val="115000"/>
              </a:lnSpc>
            </a:pPr>
            <a:r>
              <a:rPr lang="ru-RU" sz="3600" dirty="0" smtClean="0">
                <a:solidFill>
                  <a:srgbClr val="003366"/>
                </a:solidFill>
                <a:latin typeface="Arial Black" pitchFamily="34" charset="0"/>
              </a:rPr>
              <a:t>Доверитель</a:t>
            </a:r>
            <a:endParaRPr lang="en-US" sz="3600" dirty="0" smtClean="0">
              <a:solidFill>
                <a:srgbClr val="003366"/>
              </a:solidFill>
              <a:latin typeface="Arial Black" pitchFamily="34" charset="0"/>
            </a:endParaRPr>
          </a:p>
          <a:p>
            <a:pPr>
              <a:lnSpc>
                <a:spcPct val="115000"/>
              </a:lnSpc>
            </a:pPr>
            <a:r>
              <a:rPr lang="ru-RU" sz="3600" dirty="0" smtClean="0">
                <a:solidFill>
                  <a:srgbClr val="003366"/>
                </a:solidFill>
                <a:latin typeface="Arial Black" pitchFamily="34" charset="0"/>
              </a:rPr>
              <a:t>Получатель</a:t>
            </a:r>
            <a:endParaRPr lang="en-US" sz="3600" dirty="0">
              <a:solidFill>
                <a:srgbClr val="003366"/>
              </a:solidFill>
              <a:latin typeface="Arial Black" pitchFamily="34" charset="0"/>
            </a:endParaRPr>
          </a:p>
          <a:p>
            <a:pPr>
              <a:lnSpc>
                <a:spcPct val="115000"/>
              </a:lnSpc>
            </a:pPr>
            <a:r>
              <a:rPr lang="ru-RU" sz="3600" dirty="0" smtClean="0">
                <a:solidFill>
                  <a:srgbClr val="003366"/>
                </a:solidFill>
                <a:latin typeface="Arial Black" pitchFamily="34" charset="0"/>
              </a:rPr>
              <a:t>Сроки</a:t>
            </a:r>
            <a:endParaRPr lang="en-US" sz="3600" dirty="0">
              <a:solidFill>
                <a:srgbClr val="003366"/>
              </a:solidFill>
              <a:latin typeface="Arial Black" pitchFamily="34" charset="0"/>
            </a:endParaRPr>
          </a:p>
        </p:txBody>
      </p:sp>
      <p:pic>
        <p:nvPicPr>
          <p:cNvPr id="160772" name="Picture 4"/>
          <p:cNvPicPr>
            <a:picLocks noChangeArrowheads="1"/>
          </p:cNvPicPr>
          <p:nvPr/>
        </p:nvPicPr>
        <p:blipFill>
          <a:blip r:embed="rId4" cstate="print"/>
          <a:srcRect/>
          <a:stretch>
            <a:fillRect/>
          </a:stretch>
        </p:blipFill>
        <p:spPr bwMode="auto">
          <a:xfrm>
            <a:off x="876300" y="1981200"/>
            <a:ext cx="2522538" cy="2536825"/>
          </a:xfrm>
          <a:prstGeom prst="rect">
            <a:avLst/>
          </a:prstGeom>
          <a:noFill/>
          <a:ln w="9525">
            <a:noFill/>
            <a:miter lim="800000"/>
            <a:headEnd/>
            <a:tailEnd/>
          </a:ln>
          <a:effectLst/>
        </p:spPr>
      </p:pic>
      <p:sp>
        <p:nvSpPr>
          <p:cNvPr id="160773" name="Rectangle 5"/>
          <p:cNvSpPr>
            <a:spLocks noChangeArrowheads="1"/>
          </p:cNvSpPr>
          <p:nvPr/>
        </p:nvSpPr>
        <p:spPr bwMode="auto">
          <a:xfrm>
            <a:off x="457200" y="304800"/>
            <a:ext cx="8229600" cy="1143000"/>
          </a:xfrm>
          <a:prstGeom prst="rect">
            <a:avLst/>
          </a:prstGeom>
          <a:noFill/>
          <a:ln w="9525">
            <a:noFill/>
            <a:miter lim="800000"/>
            <a:headEnd/>
            <a:tailEnd/>
          </a:ln>
          <a:effectLst/>
        </p:spPr>
        <p:txBody>
          <a:bodyPr lIns="92075" tIns="46038" rIns="92075" bIns="46038" anchor="ctr"/>
          <a:lstStyle/>
          <a:p>
            <a:pPr algn="ctr" eaLnBrk="1" hangingPunct="1"/>
            <a:r>
              <a:rPr lang="ru-RU" sz="4800" b="1" dirty="0" smtClean="0">
                <a:solidFill>
                  <a:srgbClr val="003300"/>
                </a:solidFill>
                <a:latin typeface="AGaramond" pitchFamily="18" charset="0"/>
              </a:rPr>
              <a:t>Что такое траст</a:t>
            </a:r>
            <a:r>
              <a:rPr lang="en-US" sz="4800" b="1" dirty="0" smtClean="0">
                <a:solidFill>
                  <a:srgbClr val="003300"/>
                </a:solidFill>
                <a:latin typeface="AGaramond" pitchFamily="18" charset="0"/>
              </a:rPr>
              <a:t>?</a:t>
            </a:r>
            <a:endParaRPr lang="en-US" sz="4400" dirty="0">
              <a:solidFill>
                <a:schemeClr val="tx2"/>
              </a:solidFill>
            </a:endParaRPr>
          </a:p>
        </p:txBody>
      </p:sp>
      <p:sp>
        <p:nvSpPr>
          <p:cNvPr id="160774" name="Line 6"/>
          <p:cNvSpPr>
            <a:spLocks noChangeShapeType="1"/>
          </p:cNvSpPr>
          <p:nvPr/>
        </p:nvSpPr>
        <p:spPr bwMode="auto">
          <a:xfrm>
            <a:off x="457200" y="1295400"/>
            <a:ext cx="8229600" cy="0"/>
          </a:xfrm>
          <a:prstGeom prst="line">
            <a:avLst/>
          </a:prstGeom>
          <a:noFill/>
          <a:ln w="28575">
            <a:solidFill>
              <a:schemeClr val="tx1"/>
            </a:solidFill>
            <a:round/>
            <a:headEnd/>
            <a:tailEnd/>
          </a:ln>
          <a:effectLst/>
        </p:spPr>
        <p:txBody>
          <a:bodyPr wrap="none" anchor="ctr"/>
          <a:lstStyle/>
          <a:p>
            <a:endParaRPr lang="en-US"/>
          </a:p>
        </p:txBody>
      </p:sp>
      <p:graphicFrame>
        <p:nvGraphicFramePr>
          <p:cNvPr id="160776" name="Object 8"/>
          <p:cNvGraphicFramePr>
            <a:graphicFrameLocks noChangeAspect="1"/>
          </p:cNvGraphicFramePr>
          <p:nvPr/>
        </p:nvGraphicFramePr>
        <p:xfrm>
          <a:off x="381000" y="1981200"/>
          <a:ext cx="3886200" cy="4191000"/>
        </p:xfrm>
        <a:graphic>
          <a:graphicData uri="http://schemas.openxmlformats.org/presentationml/2006/ole">
            <p:oleObj spid="_x0000_s5125" name="Clip" r:id="rId5" imgW="2742857" imgH="2742857" progId="">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77200" cy="1935162"/>
          </a:xfrm>
        </p:spPr>
        <p:txBody>
          <a:bodyPr>
            <a:normAutofit/>
          </a:bodyPr>
          <a:lstStyle/>
          <a:p>
            <a:r>
              <a:rPr lang="en-US" b="1" dirty="0" smtClean="0">
                <a:solidFill>
                  <a:srgbClr val="006600"/>
                </a:solidFill>
              </a:rPr>
              <a:t>       </a:t>
            </a:r>
            <a:r>
              <a:rPr lang="ru-RU" sz="1800" b="1" dirty="0" smtClean="0">
                <a:solidFill>
                  <a:srgbClr val="006600"/>
                </a:solidFill>
              </a:rPr>
              <a:t>Консультативная встреча Евро-Азиатский Дивизион</a:t>
            </a:r>
            <a:r>
              <a:rPr lang="en-US" sz="1800" b="1" dirty="0" smtClean="0">
                <a:solidFill>
                  <a:srgbClr val="006600"/>
                </a:solidFill>
              </a:rPr>
              <a:t/>
            </a:r>
            <a:br>
              <a:rPr lang="en-US" sz="1800" b="1" dirty="0" smtClean="0">
                <a:solidFill>
                  <a:srgbClr val="006600"/>
                </a:solidFill>
              </a:rPr>
            </a:br>
            <a:r>
              <a:rPr lang="ru-RU" sz="1800" b="1" dirty="0" smtClean="0">
                <a:solidFill>
                  <a:srgbClr val="006600"/>
                </a:solidFill>
              </a:rPr>
              <a:t>май </a:t>
            </a:r>
            <a:r>
              <a:rPr lang="en-US" sz="1800" b="1" dirty="0" smtClean="0">
                <a:solidFill>
                  <a:srgbClr val="006600"/>
                </a:solidFill>
              </a:rPr>
              <a:t>2011</a:t>
            </a:r>
            <a:r>
              <a:rPr lang="ru-RU" sz="1800" b="1" dirty="0" smtClean="0">
                <a:solidFill>
                  <a:srgbClr val="006600"/>
                </a:solidFill>
              </a:rPr>
              <a:t> г.</a:t>
            </a:r>
            <a:endParaRPr lang="en-US" sz="1800" dirty="0">
              <a:solidFill>
                <a:srgbClr val="006600"/>
              </a:solidFill>
            </a:endParaRPr>
          </a:p>
        </p:txBody>
      </p:sp>
      <p:sp>
        <p:nvSpPr>
          <p:cNvPr id="3" name="Content Placeholder 2"/>
          <p:cNvSpPr>
            <a:spLocks noGrp="1"/>
          </p:cNvSpPr>
          <p:nvPr>
            <p:ph idx="1"/>
          </p:nvPr>
        </p:nvSpPr>
        <p:spPr>
          <a:xfrm>
            <a:off x="76200" y="2438400"/>
            <a:ext cx="8991600" cy="4191000"/>
          </a:xfrm>
          <a:solidFill>
            <a:srgbClr val="006600"/>
          </a:solidFill>
        </p:spPr>
        <p:txBody>
          <a:bodyPr>
            <a:normAutofit/>
          </a:bodyPr>
          <a:lstStyle/>
          <a:p>
            <a:pPr marL="742950" indent="-742950" algn="ctr">
              <a:buNone/>
            </a:pPr>
            <a:r>
              <a:rPr lang="ru-RU" sz="5400" dirty="0" smtClean="0">
                <a:solidFill>
                  <a:schemeClr val="bg1"/>
                </a:solidFill>
              </a:rPr>
              <a:t>Жертвуя вы получаете</a:t>
            </a:r>
            <a:endParaRPr lang="en-US" sz="5400" dirty="0" smtClean="0">
              <a:solidFill>
                <a:schemeClr val="bg1"/>
              </a:solidFill>
            </a:endParaRPr>
          </a:p>
          <a:p>
            <a:pPr marL="742950" indent="-742950" algn="ctr">
              <a:buNone/>
            </a:pPr>
            <a:endParaRPr lang="en-US" sz="1000" dirty="0" smtClean="0">
              <a:solidFill>
                <a:schemeClr val="bg1"/>
              </a:solidFill>
            </a:endParaRPr>
          </a:p>
          <a:p>
            <a:pPr marL="742950" indent="-742950" algn="ctr">
              <a:buNone/>
            </a:pPr>
            <a:r>
              <a:rPr lang="en-US" sz="1000" dirty="0" smtClean="0">
                <a:solidFill>
                  <a:schemeClr val="bg1"/>
                </a:solidFill>
              </a:rPr>
              <a:t>	</a:t>
            </a:r>
            <a:endParaRPr lang="ru-RU" sz="2000" dirty="0" smtClean="0">
              <a:solidFill>
                <a:schemeClr val="bg1"/>
              </a:solidFill>
            </a:endParaRPr>
          </a:p>
          <a:p>
            <a:pPr marL="742950" indent="-742950" algn="ctr">
              <a:buNone/>
            </a:pPr>
            <a:endParaRPr lang="ru-RU" sz="2000" dirty="0" smtClean="0">
              <a:solidFill>
                <a:schemeClr val="bg1"/>
              </a:solidFill>
            </a:endParaRPr>
          </a:p>
          <a:p>
            <a:pPr marL="742950" indent="-742950" algn="ctr">
              <a:buNone/>
            </a:pPr>
            <a:endParaRPr lang="en-US" sz="2000" dirty="0" smtClean="0">
              <a:solidFill>
                <a:schemeClr val="bg1"/>
              </a:solidFill>
            </a:endParaRPr>
          </a:p>
          <a:p>
            <a:pPr marL="742950" indent="-742950" algn="ctr">
              <a:buNone/>
            </a:pPr>
            <a:r>
              <a:rPr lang="ru-RU" sz="2200" dirty="0" smtClean="0">
                <a:solidFill>
                  <a:schemeClr val="bg1"/>
                </a:solidFill>
              </a:rPr>
              <a:t> Гари В. Додж, Директор Отдела Службы  Доверия Генеральной Конференции</a:t>
            </a:r>
            <a:endParaRPr lang="en-US" sz="2400" dirty="0" smtClean="0">
              <a:solidFill>
                <a:schemeClr val="bg1"/>
              </a:solidFill>
            </a:endParaRPr>
          </a:p>
          <a:p>
            <a:pPr marL="742950" indent="-742950" algn="ctr">
              <a:buNone/>
            </a:pPr>
            <a:r>
              <a:rPr lang="ru-RU" sz="3000" dirty="0" smtClean="0">
                <a:solidFill>
                  <a:schemeClr val="bg1"/>
                </a:solidFill>
              </a:rPr>
              <a:t> </a:t>
            </a:r>
            <a:r>
              <a:rPr lang="ru-RU" sz="3000" dirty="0" smtClean="0">
                <a:solidFill>
                  <a:schemeClr val="bg1"/>
                </a:solidFill>
              </a:rPr>
              <a:t>  </a:t>
            </a:r>
            <a:r>
              <a:rPr lang="ru-RU" sz="3000" dirty="0" smtClean="0">
                <a:solidFill>
                  <a:schemeClr val="bg1"/>
                </a:solidFill>
              </a:rPr>
              <a:t>Евро - </a:t>
            </a:r>
            <a:r>
              <a:rPr lang="ru-RU" sz="3000" dirty="0" smtClean="0">
                <a:solidFill>
                  <a:schemeClr val="bg1"/>
                </a:solidFill>
              </a:rPr>
              <a:t>Азиатский Дивизион  2011</a:t>
            </a:r>
            <a:endParaRPr lang="en-US" sz="2000" dirty="0" smtClean="0">
              <a:solidFill>
                <a:schemeClr val="bg1"/>
              </a:solidFill>
            </a:endParaRPr>
          </a:p>
          <a:p>
            <a:pPr marL="742950" indent="-742950" algn="ctr">
              <a:buNone/>
            </a:pPr>
            <a:endParaRPr lang="en-US" sz="4000" dirty="0">
              <a:solidFill>
                <a:schemeClr val="bg1"/>
              </a:solidFill>
            </a:endParaRPr>
          </a:p>
        </p:txBody>
      </p:sp>
      <p:pic>
        <p:nvPicPr>
          <p:cNvPr id="4" name="Picture 3" descr="SDA Logo.jpg"/>
          <p:cNvPicPr>
            <a:picLocks noChangeAspect="1"/>
          </p:cNvPicPr>
          <p:nvPr/>
        </p:nvPicPr>
        <p:blipFill>
          <a:blip r:embed="rId2" cstate="print"/>
          <a:stretch>
            <a:fillRect/>
          </a:stretch>
        </p:blipFill>
        <p:spPr>
          <a:xfrm>
            <a:off x="0" y="533400"/>
            <a:ext cx="1905000" cy="133197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normAutofit fontScale="90000"/>
          </a:bodyPr>
          <a:lstStyle/>
          <a:p>
            <a:pPr eaLnBrk="1" hangingPunct="1">
              <a:defRPr/>
            </a:pPr>
            <a:r>
              <a:rPr lang="ru-RU" sz="4000" dirty="0" smtClean="0">
                <a:solidFill>
                  <a:srgbClr val="993300"/>
                </a:solidFill>
                <a:effectLst>
                  <a:outerShdw blurRad="38100" dist="38100" dir="2700000" algn="tl">
                    <a:srgbClr val="000000"/>
                  </a:outerShdw>
                </a:effectLst>
              </a:rPr>
              <a:t>Для чего мне нужно давать планируемые пожертвования?</a:t>
            </a:r>
            <a:endParaRPr lang="en-US" sz="4000" dirty="0" smtClean="0">
              <a:solidFill>
                <a:srgbClr val="993300"/>
              </a:solidFill>
              <a:effectLst>
                <a:outerShdw blurRad="38100" dist="38100" dir="2700000" algn="tl">
                  <a:srgbClr val="000000"/>
                </a:outerShdw>
              </a:effectLst>
            </a:endParaRPr>
          </a:p>
        </p:txBody>
      </p:sp>
      <p:sp>
        <p:nvSpPr>
          <p:cNvPr id="17410" name="Rectangle 3"/>
          <p:cNvSpPr>
            <a:spLocks noGrp="1" noChangeArrowheads="1"/>
          </p:cNvSpPr>
          <p:nvPr>
            <p:ph idx="4294967295"/>
          </p:nvPr>
        </p:nvSpPr>
        <p:spPr>
          <a:xfrm>
            <a:off x="0" y="1981200"/>
            <a:ext cx="8991600" cy="4572000"/>
          </a:xfrm>
        </p:spPr>
        <p:txBody>
          <a:bodyPr>
            <a:normAutofit fontScale="85000" lnSpcReduction="10000"/>
          </a:bodyPr>
          <a:lstStyle/>
          <a:p>
            <a:pPr marL="365125" indent="-255588" eaLnBrk="1" hangingPunct="1">
              <a:buFontTx/>
              <a:buNone/>
            </a:pPr>
            <a:r>
              <a:rPr lang="en-US" sz="2800" dirty="0" smtClean="0">
                <a:solidFill>
                  <a:srgbClr val="008000"/>
                </a:solidFill>
              </a:rPr>
              <a:t>	</a:t>
            </a:r>
            <a:r>
              <a:rPr lang="ru-RU" sz="2800" dirty="0" smtClean="0">
                <a:solidFill>
                  <a:srgbClr val="008000"/>
                </a:solidFill>
              </a:rPr>
              <a:t>Многие люди хотят давать пожертвования на благотворительные цели, но они должны поступить таким образом, чтобы удовлетворить их личные и финансовые потребности, а также нужды семьи.</a:t>
            </a:r>
          </a:p>
          <a:p>
            <a:pPr marL="365125" indent="-255588" eaLnBrk="1" hangingPunct="1">
              <a:buFontTx/>
              <a:buNone/>
            </a:pPr>
            <a:endParaRPr lang="ru-RU" sz="2800" dirty="0" smtClean="0">
              <a:solidFill>
                <a:srgbClr val="008000"/>
              </a:solidFill>
            </a:endParaRPr>
          </a:p>
          <a:p>
            <a:pPr marL="365125" indent="-255588" eaLnBrk="1" hangingPunct="1">
              <a:buFontTx/>
              <a:buNone/>
            </a:pPr>
            <a:r>
              <a:rPr lang="ru-RU" sz="2800" dirty="0" smtClean="0">
                <a:solidFill>
                  <a:srgbClr val="008000"/>
                </a:solidFill>
              </a:rPr>
              <a:t>	Планируемые пожертвования являются альтернативой пожертвований на благотворительные цели, что позволит вам:</a:t>
            </a:r>
          </a:p>
          <a:p>
            <a:pPr marL="365125" indent="-255588" eaLnBrk="1" hangingPunct="1">
              <a:buFontTx/>
              <a:buNone/>
            </a:pPr>
            <a:endParaRPr lang="ru-RU" sz="2800" dirty="0" smtClean="0">
              <a:solidFill>
                <a:srgbClr val="008000"/>
              </a:solidFill>
            </a:endParaRPr>
          </a:p>
          <a:p>
            <a:pPr marL="365125" indent="-255588" eaLnBrk="1" hangingPunct="1">
              <a:buFontTx/>
              <a:buNone/>
            </a:pPr>
            <a:r>
              <a:rPr lang="ru-RU" sz="2800" dirty="0" smtClean="0">
                <a:solidFill>
                  <a:srgbClr val="008000"/>
                </a:solidFill>
              </a:rPr>
              <a:t>	Принести больше пожертвований на благотворительные цели, чем вы считали возможным.</a:t>
            </a:r>
          </a:p>
          <a:p>
            <a:pPr marL="365125" indent="-255588" eaLnBrk="1" hangingPunct="1">
              <a:buFontTx/>
              <a:buNone/>
            </a:pPr>
            <a:endParaRPr lang="en-US" sz="2800" dirty="0" smtClean="0">
              <a:solidFill>
                <a:srgbClr val="008000"/>
              </a:solidFill>
            </a:endParaRPr>
          </a:p>
          <a:p>
            <a:pPr marL="365125" indent="-255588" eaLnBrk="1" hangingPunct="1">
              <a:buFontTx/>
              <a:buNone/>
            </a:pPr>
            <a:r>
              <a:rPr lang="en-US" dirty="0" smtClean="0">
                <a:solidFill>
                  <a:srgbClr val="008000"/>
                </a:solidFill>
              </a:rPr>
              <a:t>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800" fill="hold">
                                          <p:stCondLst>
                                            <p:cond delay="0"/>
                                          </p:stCondLst>
                                        </p:cTn>
                                        <p:tgtEl>
                                          <p:spTgt spid="2048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04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a:xfrm>
            <a:off x="457200" y="228600"/>
            <a:ext cx="8229600" cy="1143000"/>
          </a:xfrm>
        </p:spPr>
        <p:txBody>
          <a:bodyPr>
            <a:normAutofit fontScale="90000"/>
          </a:bodyPr>
          <a:lstStyle/>
          <a:p>
            <a:pPr eaLnBrk="1" hangingPunct="1">
              <a:defRPr/>
            </a:pPr>
            <a:r>
              <a:rPr lang="ru-RU" sz="4000" dirty="0" smtClean="0">
                <a:solidFill>
                  <a:srgbClr val="993300"/>
                </a:solidFill>
                <a:effectLst>
                  <a:outerShdw blurRad="38100" dist="38100" dir="2700000" algn="tl">
                    <a:srgbClr val="000000"/>
                  </a:outerShdw>
                </a:effectLst>
              </a:rPr>
              <a:t>Почему я должен давать планируемые пожертвования?</a:t>
            </a:r>
            <a:endParaRPr lang="en-US" sz="4000" dirty="0" smtClean="0">
              <a:solidFill>
                <a:srgbClr val="993300"/>
              </a:solidFill>
              <a:effectLst>
                <a:outerShdw blurRad="38100" dist="38100" dir="2700000" algn="tl">
                  <a:srgbClr val="000000"/>
                </a:outerShdw>
              </a:effectLst>
            </a:endParaRPr>
          </a:p>
        </p:txBody>
      </p:sp>
      <p:sp>
        <p:nvSpPr>
          <p:cNvPr id="58370" name="Rectangle 3"/>
          <p:cNvSpPr>
            <a:spLocks noGrp="1" noChangeArrowheads="1"/>
          </p:cNvSpPr>
          <p:nvPr>
            <p:ph idx="4294967295"/>
          </p:nvPr>
        </p:nvSpPr>
        <p:spPr>
          <a:xfrm>
            <a:off x="0" y="1295400"/>
            <a:ext cx="8610600" cy="5562600"/>
          </a:xfrm>
        </p:spPr>
        <p:txBody>
          <a:bodyPr>
            <a:normAutofit lnSpcReduction="10000"/>
          </a:bodyPr>
          <a:lstStyle/>
          <a:p>
            <a:pPr marL="365125" indent="-255588" eaLnBrk="1" hangingPunct="1">
              <a:buFont typeface="Wingdings" pitchFamily="2" charset="2"/>
              <a:buChar char="Ø"/>
            </a:pPr>
            <a:r>
              <a:rPr lang="ru-RU" b="1" dirty="0" smtClean="0">
                <a:solidFill>
                  <a:srgbClr val="008000"/>
                </a:solidFill>
              </a:rPr>
              <a:t>Создать поток доходов при жизни</a:t>
            </a:r>
          </a:p>
          <a:p>
            <a:pPr marL="365125" indent="-255588" eaLnBrk="1" hangingPunct="1">
              <a:buFont typeface="Wingdings" pitchFamily="2" charset="2"/>
              <a:buChar char="Ø"/>
            </a:pPr>
            <a:r>
              <a:rPr lang="ru-RU" b="1" dirty="0" smtClean="0">
                <a:solidFill>
                  <a:srgbClr val="008000"/>
                </a:solidFill>
              </a:rPr>
              <a:t>Планирование финансовых нужд супруга(и) или </a:t>
            </a:r>
            <a:r>
              <a:rPr lang="ru-RU" b="1" dirty="0" smtClean="0">
                <a:solidFill>
                  <a:srgbClr val="008000"/>
                </a:solidFill>
              </a:rPr>
              <a:t>родных</a:t>
            </a:r>
            <a:endParaRPr lang="en-US" b="1" dirty="0" smtClean="0">
              <a:solidFill>
                <a:srgbClr val="008000"/>
              </a:solidFill>
            </a:endParaRPr>
          </a:p>
          <a:p>
            <a:pPr marL="365125" indent="-255588" eaLnBrk="1" hangingPunct="1">
              <a:buFont typeface="Wingdings" pitchFamily="2" charset="2"/>
              <a:buChar char="Ø"/>
            </a:pPr>
            <a:r>
              <a:rPr lang="ru-RU" b="1" dirty="0" smtClean="0">
                <a:solidFill>
                  <a:srgbClr val="008000"/>
                </a:solidFill>
              </a:rPr>
              <a:t>Передача </a:t>
            </a:r>
            <a:r>
              <a:rPr lang="ru-RU" b="1" dirty="0" smtClean="0">
                <a:solidFill>
                  <a:srgbClr val="008000"/>
                </a:solidFill>
              </a:rPr>
              <a:t>имущества  и накоплений </a:t>
            </a:r>
            <a:r>
              <a:rPr lang="ru-RU" b="1" dirty="0" smtClean="0">
                <a:solidFill>
                  <a:srgbClr val="008000"/>
                </a:solidFill>
              </a:rPr>
              <a:t> </a:t>
            </a:r>
            <a:r>
              <a:rPr lang="ru-RU" b="1" dirty="0" smtClean="0">
                <a:solidFill>
                  <a:srgbClr val="008000"/>
                </a:solidFill>
              </a:rPr>
              <a:t>наследникам </a:t>
            </a:r>
            <a:r>
              <a:rPr lang="ru-RU" b="1" dirty="0" smtClean="0">
                <a:solidFill>
                  <a:srgbClr val="008000"/>
                </a:solidFill>
              </a:rPr>
              <a:t> </a:t>
            </a:r>
            <a:r>
              <a:rPr lang="ru-RU" b="1" dirty="0" smtClean="0">
                <a:solidFill>
                  <a:srgbClr val="008000"/>
                </a:solidFill>
              </a:rPr>
              <a:t>меньшей суммы</a:t>
            </a:r>
          </a:p>
          <a:p>
            <a:pPr marL="365125" indent="-255588" eaLnBrk="1" hangingPunct="1">
              <a:buFont typeface="Wingdings" pitchFamily="2" charset="2"/>
              <a:buChar char="Ø"/>
            </a:pPr>
            <a:r>
              <a:rPr lang="ru-RU" b="1" dirty="0" smtClean="0">
                <a:solidFill>
                  <a:srgbClr val="008000"/>
                </a:solidFill>
              </a:rPr>
              <a:t>Уменьшит подоходный налог и/или отсрочить уплату налога по приросту капитала</a:t>
            </a:r>
          </a:p>
          <a:p>
            <a:pPr marL="365125" indent="-255588" eaLnBrk="1" hangingPunct="1">
              <a:buFont typeface="Wingdings" pitchFamily="2" charset="2"/>
              <a:buChar char="Ø"/>
            </a:pPr>
            <a:r>
              <a:rPr lang="ru-RU" b="1" dirty="0" smtClean="0">
                <a:solidFill>
                  <a:srgbClr val="008000"/>
                </a:solidFill>
              </a:rPr>
              <a:t>План передачи вашего бизнеса</a:t>
            </a:r>
            <a:endParaRPr lang="en-US" b="1" dirty="0" smtClean="0">
              <a:solidFill>
                <a:srgbClr val="008000"/>
              </a:solidFill>
            </a:endParaRPr>
          </a:p>
          <a:p>
            <a:pPr marL="365125" indent="-255588" eaLnBrk="1" hangingPunct="1">
              <a:buFont typeface="Wingdings" pitchFamily="2" charset="2"/>
              <a:buChar char="Ø"/>
            </a:pPr>
            <a:r>
              <a:rPr lang="ru-RU" b="1" dirty="0" smtClean="0">
                <a:solidFill>
                  <a:srgbClr val="008000"/>
                </a:solidFill>
              </a:rPr>
              <a:t>Оставить благотворительное наследство для будущих поколений</a:t>
            </a:r>
            <a:r>
              <a:rPr lang="en-US" dirty="0" smtClean="0">
                <a:solidFill>
                  <a:srgbClr val="008000"/>
                </a:solidFill>
              </a:rPr>
              <a:t>  </a:t>
            </a:r>
          </a:p>
          <a:p>
            <a:pPr marL="365125" indent="-255588" eaLnBrk="1" hangingPunct="1">
              <a:buFont typeface="Wingdings" pitchFamily="2" charset="2"/>
              <a:buNone/>
            </a:pPr>
            <a:endParaRPr lang="en-US" dirty="0" smtClean="0">
              <a:solidFill>
                <a:srgbClr val="008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8371"/>
                                        </p:tgtEl>
                                        <p:attrNameLst>
                                          <p:attrName>style.visibility</p:attrName>
                                        </p:attrNameLst>
                                      </p:cBhvr>
                                      <p:to>
                                        <p:strVal val="visible"/>
                                      </p:to>
                                    </p:set>
                                    <p:anim calcmode="discrete" valueType="clr">
                                      <p:cBhvr override="childStyle">
                                        <p:cTn id="7" dur="80"/>
                                        <p:tgtEl>
                                          <p:spTgt spid="583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71"/>
                                        </p:tgtEl>
                                        <p:attrNameLst>
                                          <p:attrName>fillcolor</p:attrName>
                                        </p:attrNameLst>
                                      </p:cBhvr>
                                      <p:tavLst>
                                        <p:tav tm="0">
                                          <p:val>
                                            <p:clrVal>
                                              <a:schemeClr val="accent2"/>
                                            </p:clrVal>
                                          </p:val>
                                        </p:tav>
                                        <p:tav tm="50000">
                                          <p:val>
                                            <p:clrVal>
                                              <a:schemeClr val="hlink"/>
                                            </p:clrVal>
                                          </p:val>
                                        </p:tav>
                                      </p:tavLst>
                                    </p:anim>
                                    <p:set>
                                      <p:cBhvr>
                                        <p:cTn id="9" dur="80"/>
                                        <p:tgtEl>
                                          <p:spTgt spid="58371"/>
                                        </p:tgtEl>
                                        <p:attrNameLst>
                                          <p:attrName>fill.type</p:attrName>
                                        </p:attrNameLst>
                                      </p:cBhvr>
                                      <p:to>
                                        <p:strVal val="solid"/>
                                      </p:to>
                                    </p:set>
                                  </p:childTnLst>
                                </p:cTn>
                              </p:par>
                            </p:childTnLst>
                          </p:cTn>
                        </p:par>
                        <p:par>
                          <p:cTn id="10" fill="hold">
                            <p:stCondLst>
                              <p:cond delay="1800"/>
                            </p:stCondLst>
                            <p:childTnLst>
                              <p:par>
                                <p:cTn id="11" presetID="1" presetClass="entr" presetSubtype="0" fill="hold" nodeType="afterEffect">
                                  <p:stCondLst>
                                    <p:cond delay="5000"/>
                                  </p:stCondLst>
                                  <p:childTnLst>
                                    <p:set>
                                      <p:cBhvr>
                                        <p:cTn id="12" dur="1" fill="hold">
                                          <p:stCondLst>
                                            <p:cond delay="0"/>
                                          </p:stCondLst>
                                        </p:cTn>
                                        <p:tgtEl>
                                          <p:spTgt spid="58370">
                                            <p:txEl>
                                              <p:pRg st="2" end="2"/>
                                            </p:txEl>
                                          </p:spTgt>
                                        </p:tgtEl>
                                        <p:attrNameLst>
                                          <p:attrName>style.visibility</p:attrName>
                                        </p:attrNameLst>
                                      </p:cBhvr>
                                      <p:to>
                                        <p:strVal val="visible"/>
                                      </p:to>
                                    </p:set>
                                  </p:childTnLst>
                                </p:cTn>
                              </p:par>
                            </p:childTnLst>
                          </p:cTn>
                        </p:par>
                        <p:par>
                          <p:cTn id="13" fill="hold">
                            <p:stCondLst>
                              <p:cond delay="6800"/>
                            </p:stCondLst>
                            <p:childTnLst>
                              <p:par>
                                <p:cTn id="14" presetID="1" presetClass="entr" presetSubtype="0" fill="hold" nodeType="afterEffect">
                                  <p:stCondLst>
                                    <p:cond delay="5000"/>
                                  </p:stCondLst>
                                  <p:childTnLst>
                                    <p:set>
                                      <p:cBhvr>
                                        <p:cTn id="15" dur="1" fill="hold">
                                          <p:stCondLst>
                                            <p:cond delay="0"/>
                                          </p:stCondLst>
                                        </p:cTn>
                                        <p:tgtEl>
                                          <p:spTgt spid="58370">
                                            <p:txEl>
                                              <p:pRg st="3" end="3"/>
                                            </p:txEl>
                                          </p:spTgt>
                                        </p:tgtEl>
                                        <p:attrNameLst>
                                          <p:attrName>style.visibility</p:attrName>
                                        </p:attrNameLst>
                                      </p:cBhvr>
                                      <p:to>
                                        <p:strVal val="visible"/>
                                      </p:to>
                                    </p:set>
                                  </p:childTnLst>
                                </p:cTn>
                              </p:par>
                            </p:childTnLst>
                          </p:cTn>
                        </p:par>
                        <p:par>
                          <p:cTn id="16" fill="hold">
                            <p:stCondLst>
                              <p:cond delay="11800"/>
                            </p:stCondLst>
                            <p:childTnLst>
                              <p:par>
                                <p:cTn id="17" presetID="1" presetClass="entr" presetSubtype="0" fill="hold" nodeType="afterEffect">
                                  <p:stCondLst>
                                    <p:cond delay="5000"/>
                                  </p:stCondLst>
                                  <p:childTnLst>
                                    <p:set>
                                      <p:cBhvr>
                                        <p:cTn id="18" dur="1" fill="hold">
                                          <p:stCondLst>
                                            <p:cond delay="0"/>
                                          </p:stCondLst>
                                        </p:cTn>
                                        <p:tgtEl>
                                          <p:spTgt spid="58370">
                                            <p:txEl>
                                              <p:pRg st="4" end="4"/>
                                            </p:txEl>
                                          </p:spTgt>
                                        </p:tgtEl>
                                        <p:attrNameLst>
                                          <p:attrName>style.visibility</p:attrName>
                                        </p:attrNameLst>
                                      </p:cBhvr>
                                      <p:to>
                                        <p:strVal val="visible"/>
                                      </p:to>
                                    </p:set>
                                  </p:childTnLst>
                                </p:cTn>
                              </p:par>
                            </p:childTnLst>
                          </p:cTn>
                        </p:par>
                        <p:par>
                          <p:cTn id="19" fill="hold">
                            <p:stCondLst>
                              <p:cond delay="16800"/>
                            </p:stCondLst>
                            <p:childTnLst>
                              <p:par>
                                <p:cTn id="20" presetID="1" presetClass="entr" presetSubtype="0" fill="hold" nodeType="afterEffect">
                                  <p:stCondLst>
                                    <p:cond delay="4000"/>
                                  </p:stCondLst>
                                  <p:iterate type="wd">
                                    <p:tmAbs val="200"/>
                                  </p:iterate>
                                  <p:childTnLst>
                                    <p:set>
                                      <p:cBhvr>
                                        <p:cTn id="21" dur="1" fill="hold">
                                          <p:stCondLst>
                                            <p:cond delay="0"/>
                                          </p:stCondLst>
                                        </p:cTn>
                                        <p:tgtEl>
                                          <p:spTgt spid="58370">
                                            <p:txEl>
                                              <p:pRg st="5" end="5"/>
                                            </p:txEl>
                                          </p:spTgt>
                                        </p:tgtEl>
                                        <p:attrNameLst>
                                          <p:attrName>style.visibility</p:attrName>
                                        </p:attrNameLst>
                                      </p:cBhvr>
                                      <p:to>
                                        <p:strVal val="visible"/>
                                      </p:to>
                                    </p:set>
                                  </p:childTnLst>
                                </p:cTn>
                              </p:par>
                            </p:childTnLst>
                          </p:cTn>
                        </p:par>
                        <p:par>
                          <p:cTn id="22" fill="hold">
                            <p:stCondLst>
                              <p:cond delay="21801"/>
                            </p:stCondLst>
                            <p:childTnLst>
                              <p:par>
                                <p:cTn id="23" presetID="1" presetClass="entr" presetSubtype="0" fill="hold" nodeType="afterEffect">
                                  <p:stCondLst>
                                    <p:cond delay="7500"/>
                                  </p:stCondLst>
                                  <p:childTnLst>
                                    <p:set>
                                      <p:cBhvr>
                                        <p:cTn id="24" dur="1" fill="hold">
                                          <p:stCondLst>
                                            <p:cond delay="0"/>
                                          </p:stCondLst>
                                        </p:cTn>
                                        <p:tgtEl>
                                          <p:spTgt spid="58370">
                                            <p:txEl>
                                              <p:pRg st="0" end="0"/>
                                            </p:txEl>
                                          </p:spTgt>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par>
                          <p:cTn id="25" fill="hold">
                            <p:stCondLst>
                              <p:cond delay="29301"/>
                            </p:stCondLst>
                            <p:childTnLst>
                              <p:par>
                                <p:cTn id="26" presetID="1" presetClass="entr" presetSubtype="0" fill="hold" nodeType="afterEffect">
                                  <p:stCondLst>
                                    <p:cond delay="7500"/>
                                  </p:stCondLst>
                                  <p:childTnLst>
                                    <p:set>
                                      <p:cBhvr>
                                        <p:cTn id="27" dur="1" fill="hold">
                                          <p:stCondLst>
                                            <p:cond delay="0"/>
                                          </p:stCondLst>
                                        </p:cTn>
                                        <p:tgtEl>
                                          <p:spTgt spid="58370">
                                            <p:txEl>
                                              <p:pRg st="1" end="1"/>
                                            </p:txEl>
                                          </p:spTgt>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04800" y="1600200"/>
            <a:ext cx="2259013" cy="1238250"/>
            <a:chOff x="217" y="976"/>
            <a:chExt cx="1423" cy="780"/>
          </a:xfrm>
        </p:grpSpPr>
        <p:sp>
          <p:nvSpPr>
            <p:cNvPr id="168964" name="AutoShape 4"/>
            <p:cNvSpPr>
              <a:spLocks noChangeArrowheads="1"/>
            </p:cNvSpPr>
            <p:nvPr/>
          </p:nvSpPr>
          <p:spPr bwMode="auto">
            <a:xfrm>
              <a:off x="217" y="976"/>
              <a:ext cx="1423" cy="763"/>
            </a:xfrm>
            <a:prstGeom prst="octagon">
              <a:avLst>
                <a:gd name="adj" fmla="val 29282"/>
              </a:avLst>
            </a:prstGeom>
            <a:solidFill>
              <a:schemeClr val="accent1"/>
            </a:solidFill>
            <a:ln w="12700">
              <a:solidFill>
                <a:schemeClr val="tx1"/>
              </a:solidFill>
              <a:miter lim="800000"/>
              <a:headEnd/>
              <a:tailEnd/>
            </a:ln>
            <a:effectLst/>
          </p:spPr>
          <p:txBody>
            <a:bodyPr wrap="none" anchor="ctr"/>
            <a:lstStyle/>
            <a:p>
              <a:endParaRPr lang="en-US"/>
            </a:p>
          </p:txBody>
        </p:sp>
        <p:sp>
          <p:nvSpPr>
            <p:cNvPr id="168965" name="Rectangle 5"/>
            <p:cNvSpPr>
              <a:spLocks noChangeArrowheads="1"/>
            </p:cNvSpPr>
            <p:nvPr/>
          </p:nvSpPr>
          <p:spPr bwMode="auto">
            <a:xfrm>
              <a:off x="330" y="1009"/>
              <a:ext cx="1230" cy="747"/>
            </a:xfrm>
            <a:prstGeom prst="rect">
              <a:avLst/>
            </a:prstGeom>
            <a:noFill/>
            <a:ln w="9525">
              <a:noFill/>
              <a:miter lim="800000"/>
              <a:headEnd/>
              <a:tailEnd/>
            </a:ln>
            <a:effectLst/>
          </p:spPr>
          <p:txBody>
            <a:bodyPr lIns="92075" tIns="46038" rIns="92075" bIns="46038">
              <a:spAutoFit/>
            </a:bodyPr>
            <a:lstStyle/>
            <a:p>
              <a:pPr algn="ctr">
                <a:lnSpc>
                  <a:spcPct val="115000"/>
                </a:lnSpc>
                <a:spcBef>
                  <a:spcPct val="50000"/>
                </a:spcBef>
              </a:pPr>
              <a:r>
                <a:rPr lang="ru-RU" sz="2400" b="1" dirty="0" smtClean="0">
                  <a:solidFill>
                    <a:schemeClr val="bg1"/>
                  </a:solidFill>
                  <a:latin typeface="Arial" charset="0"/>
                </a:rPr>
                <a:t>Имущество</a:t>
              </a:r>
            </a:p>
            <a:p>
              <a:pPr algn="ctr">
                <a:lnSpc>
                  <a:spcPct val="115000"/>
                </a:lnSpc>
                <a:spcBef>
                  <a:spcPct val="50000"/>
                </a:spcBef>
              </a:pPr>
              <a:r>
                <a:rPr lang="en-US" sz="2800" b="1" dirty="0" smtClean="0">
                  <a:solidFill>
                    <a:schemeClr val="bg1"/>
                  </a:solidFill>
                  <a:latin typeface="Arial" charset="0"/>
                </a:rPr>
                <a:t>$200,000</a:t>
              </a:r>
              <a:endParaRPr lang="en-US" sz="2800" b="1" dirty="0">
                <a:solidFill>
                  <a:schemeClr val="bg1"/>
                </a:solidFill>
                <a:latin typeface="Arial" charset="0"/>
              </a:endParaRPr>
            </a:p>
          </p:txBody>
        </p:sp>
      </p:grpSp>
      <p:grpSp>
        <p:nvGrpSpPr>
          <p:cNvPr id="3" name="Group 6"/>
          <p:cNvGrpSpPr>
            <a:grpSpLocks/>
          </p:cNvGrpSpPr>
          <p:nvPr/>
        </p:nvGrpSpPr>
        <p:grpSpPr bwMode="auto">
          <a:xfrm>
            <a:off x="2744788" y="4840288"/>
            <a:ext cx="3416300" cy="1392237"/>
            <a:chOff x="1729" y="3049"/>
            <a:chExt cx="2152" cy="877"/>
          </a:xfrm>
        </p:grpSpPr>
        <p:sp>
          <p:nvSpPr>
            <p:cNvPr id="168967" name="Oval 7"/>
            <p:cNvSpPr>
              <a:spLocks noChangeArrowheads="1"/>
            </p:cNvSpPr>
            <p:nvPr/>
          </p:nvSpPr>
          <p:spPr bwMode="auto">
            <a:xfrm>
              <a:off x="1729" y="3049"/>
              <a:ext cx="2152" cy="877"/>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168968" name="Rectangle 8"/>
            <p:cNvSpPr>
              <a:spLocks noChangeArrowheads="1"/>
            </p:cNvSpPr>
            <p:nvPr/>
          </p:nvSpPr>
          <p:spPr bwMode="auto">
            <a:xfrm>
              <a:off x="1815" y="3176"/>
              <a:ext cx="1980" cy="689"/>
            </a:xfrm>
            <a:prstGeom prst="rect">
              <a:avLst/>
            </a:prstGeom>
            <a:noFill/>
            <a:ln w="9525">
              <a:noFill/>
              <a:miter lim="800000"/>
              <a:headEnd/>
              <a:tailEnd/>
            </a:ln>
            <a:effectLst/>
          </p:spPr>
          <p:txBody>
            <a:bodyPr lIns="92075" tIns="46038" rIns="92075" bIns="46038">
              <a:spAutoFit/>
            </a:bodyPr>
            <a:lstStyle/>
            <a:p>
              <a:pPr algn="ctr">
                <a:spcBef>
                  <a:spcPct val="50000"/>
                </a:spcBef>
              </a:pPr>
              <a:r>
                <a:rPr lang="ru-RU" sz="2600" b="1" dirty="0" smtClean="0">
                  <a:solidFill>
                    <a:schemeClr val="bg1"/>
                  </a:solidFill>
                  <a:latin typeface="Arial" charset="0"/>
                </a:rPr>
                <a:t>Семья</a:t>
              </a:r>
            </a:p>
            <a:p>
              <a:pPr algn="ctr">
                <a:spcBef>
                  <a:spcPct val="50000"/>
                </a:spcBef>
              </a:pPr>
              <a:r>
                <a:rPr lang="en-US" sz="2600" b="1" dirty="0" smtClean="0">
                  <a:solidFill>
                    <a:schemeClr val="bg1"/>
                  </a:solidFill>
                  <a:latin typeface="Arial" charset="0"/>
                </a:rPr>
                <a:t>(</a:t>
              </a:r>
              <a:r>
                <a:rPr lang="ru-RU" sz="2600" b="1" dirty="0" smtClean="0">
                  <a:solidFill>
                    <a:schemeClr val="bg1"/>
                  </a:solidFill>
                  <a:latin typeface="Arial" charset="0"/>
                </a:rPr>
                <a:t>Сумма: </a:t>
              </a:r>
              <a:r>
                <a:rPr lang="en-US" sz="2600" b="1" dirty="0" smtClean="0">
                  <a:solidFill>
                    <a:schemeClr val="bg1"/>
                  </a:solidFill>
                  <a:latin typeface="Arial" charset="0"/>
                </a:rPr>
                <a:t>$200,000</a:t>
              </a:r>
              <a:r>
                <a:rPr lang="en-US" sz="2600" b="1" dirty="0">
                  <a:solidFill>
                    <a:schemeClr val="bg1"/>
                  </a:solidFill>
                  <a:latin typeface="Arial" charset="0"/>
                </a:rPr>
                <a:t>)</a:t>
              </a:r>
            </a:p>
          </p:txBody>
        </p:sp>
      </p:grpSp>
      <p:grpSp>
        <p:nvGrpSpPr>
          <p:cNvPr id="4" name="Group 9"/>
          <p:cNvGrpSpPr>
            <a:grpSpLocks/>
          </p:cNvGrpSpPr>
          <p:nvPr/>
        </p:nvGrpSpPr>
        <p:grpSpPr bwMode="auto">
          <a:xfrm>
            <a:off x="2663825" y="2449513"/>
            <a:ext cx="3630613" cy="2168525"/>
            <a:chOff x="1678" y="1543"/>
            <a:chExt cx="2287" cy="1366"/>
          </a:xfrm>
        </p:grpSpPr>
        <p:sp>
          <p:nvSpPr>
            <p:cNvPr id="168970" name="AutoShape 10"/>
            <p:cNvSpPr>
              <a:spLocks noChangeArrowheads="1"/>
            </p:cNvSpPr>
            <p:nvPr/>
          </p:nvSpPr>
          <p:spPr bwMode="auto">
            <a:xfrm>
              <a:off x="2707" y="2434"/>
              <a:ext cx="199" cy="475"/>
            </a:xfrm>
            <a:prstGeom prst="downArrow">
              <a:avLst>
                <a:gd name="adj1" fmla="val 50000"/>
                <a:gd name="adj2" fmla="val 119358"/>
              </a:avLst>
            </a:prstGeom>
            <a:gradFill rotWithShape="0">
              <a:gsLst>
                <a:gs pos="0">
                  <a:schemeClr val="accent2"/>
                </a:gs>
                <a:gs pos="100000">
                  <a:schemeClr val="hlink"/>
                </a:gs>
              </a:gsLst>
              <a:lin ang="5400000" scaled="1"/>
            </a:gradFill>
            <a:ln w="12700">
              <a:solidFill>
                <a:schemeClr val="hlink"/>
              </a:solidFill>
              <a:miter lim="800000"/>
              <a:headEnd/>
              <a:tailEnd/>
            </a:ln>
            <a:effectLst/>
          </p:spPr>
          <p:txBody>
            <a:bodyPr wrap="none" anchor="ctr"/>
            <a:lstStyle/>
            <a:p>
              <a:endParaRPr lang="en-US"/>
            </a:p>
          </p:txBody>
        </p:sp>
        <p:sp>
          <p:nvSpPr>
            <p:cNvPr id="168971" name="AutoShape 11"/>
            <p:cNvSpPr>
              <a:spLocks noChangeArrowheads="1"/>
            </p:cNvSpPr>
            <p:nvPr/>
          </p:nvSpPr>
          <p:spPr bwMode="auto">
            <a:xfrm>
              <a:off x="1678" y="1543"/>
              <a:ext cx="391" cy="202"/>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a:effectLst/>
          </p:spPr>
          <p:txBody>
            <a:bodyPr wrap="none" anchor="ctr"/>
            <a:lstStyle/>
            <a:p>
              <a:endParaRPr lang="en-US"/>
            </a:p>
          </p:txBody>
        </p:sp>
        <p:sp>
          <p:nvSpPr>
            <p:cNvPr id="168972" name="AutoShape 12"/>
            <p:cNvSpPr>
              <a:spLocks noChangeArrowheads="1"/>
            </p:cNvSpPr>
            <p:nvPr/>
          </p:nvSpPr>
          <p:spPr bwMode="auto">
            <a:xfrm>
              <a:off x="3574" y="2122"/>
              <a:ext cx="391" cy="202"/>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a:effectLst/>
          </p:spPr>
          <p:txBody>
            <a:bodyPr wrap="none" anchor="ctr"/>
            <a:lstStyle/>
            <a:p>
              <a:endParaRPr lang="en-US"/>
            </a:p>
          </p:txBody>
        </p:sp>
      </p:grpSp>
      <p:grpSp>
        <p:nvGrpSpPr>
          <p:cNvPr id="5" name="Group 13"/>
          <p:cNvGrpSpPr>
            <a:grpSpLocks/>
          </p:cNvGrpSpPr>
          <p:nvPr/>
        </p:nvGrpSpPr>
        <p:grpSpPr bwMode="auto">
          <a:xfrm>
            <a:off x="3262313" y="2478084"/>
            <a:ext cx="2392362" cy="1323973"/>
            <a:chOff x="2055" y="1561"/>
            <a:chExt cx="1507" cy="834"/>
          </a:xfrm>
        </p:grpSpPr>
        <p:sp>
          <p:nvSpPr>
            <p:cNvPr id="168974" name="AutoShape 14"/>
            <p:cNvSpPr>
              <a:spLocks noChangeArrowheads="1"/>
            </p:cNvSpPr>
            <p:nvPr/>
          </p:nvSpPr>
          <p:spPr bwMode="auto">
            <a:xfrm>
              <a:off x="2055" y="1561"/>
              <a:ext cx="1507" cy="763"/>
            </a:xfrm>
            <a:prstGeom prst="octagon">
              <a:avLst>
                <a:gd name="adj" fmla="val 29282"/>
              </a:avLst>
            </a:prstGeom>
            <a:solidFill>
              <a:schemeClr val="accent1"/>
            </a:solidFill>
            <a:ln w="12700">
              <a:solidFill>
                <a:schemeClr val="tx1"/>
              </a:solidFill>
              <a:miter lim="800000"/>
              <a:headEnd/>
              <a:tailEnd/>
            </a:ln>
            <a:effectLst/>
          </p:spPr>
          <p:txBody>
            <a:bodyPr wrap="none" anchor="ctr"/>
            <a:lstStyle/>
            <a:p>
              <a:endParaRPr lang="en-US"/>
            </a:p>
          </p:txBody>
        </p:sp>
        <p:sp>
          <p:nvSpPr>
            <p:cNvPr id="168975" name="Rectangle 15"/>
            <p:cNvSpPr>
              <a:spLocks noChangeArrowheads="1"/>
            </p:cNvSpPr>
            <p:nvPr/>
          </p:nvSpPr>
          <p:spPr bwMode="auto">
            <a:xfrm>
              <a:off x="2256" y="1603"/>
              <a:ext cx="1119" cy="792"/>
            </a:xfrm>
            <a:prstGeom prst="rect">
              <a:avLst/>
            </a:prstGeom>
            <a:noFill/>
            <a:ln w="9525">
              <a:noFill/>
              <a:miter lim="800000"/>
              <a:headEnd/>
              <a:tailEnd/>
            </a:ln>
            <a:effectLst/>
          </p:spPr>
          <p:txBody>
            <a:bodyPr lIns="92075" tIns="46038" rIns="92075" bIns="46038">
              <a:spAutoFit/>
            </a:bodyPr>
            <a:lstStyle/>
            <a:p>
              <a:pPr algn="ctr">
                <a:lnSpc>
                  <a:spcPct val="115000"/>
                </a:lnSpc>
                <a:spcBef>
                  <a:spcPct val="50000"/>
                </a:spcBef>
              </a:pPr>
              <a:r>
                <a:rPr lang="ru-RU" sz="2800" b="1" dirty="0" smtClean="0">
                  <a:solidFill>
                    <a:schemeClr val="bg1"/>
                  </a:solidFill>
                  <a:latin typeface="Arial" charset="0"/>
                </a:rPr>
                <a:t>Траст</a:t>
              </a:r>
            </a:p>
            <a:p>
              <a:pPr algn="ctr">
                <a:lnSpc>
                  <a:spcPct val="115000"/>
                </a:lnSpc>
                <a:spcBef>
                  <a:spcPct val="50000"/>
                </a:spcBef>
              </a:pPr>
              <a:r>
                <a:rPr lang="en-US" sz="2800" b="1" dirty="0" smtClean="0">
                  <a:solidFill>
                    <a:schemeClr val="bg1"/>
                  </a:solidFill>
                  <a:latin typeface="Arial" charset="0"/>
                </a:rPr>
                <a:t>$200,000</a:t>
              </a:r>
              <a:endParaRPr lang="en-US" sz="2800" b="1" dirty="0">
                <a:solidFill>
                  <a:schemeClr val="bg1"/>
                </a:solidFill>
                <a:latin typeface="Arial" charset="0"/>
              </a:endParaRPr>
            </a:p>
          </p:txBody>
        </p:sp>
      </p:grpSp>
      <p:grpSp>
        <p:nvGrpSpPr>
          <p:cNvPr id="6" name="Group 16"/>
          <p:cNvGrpSpPr>
            <a:grpSpLocks/>
          </p:cNvGrpSpPr>
          <p:nvPr/>
        </p:nvGrpSpPr>
        <p:grpSpPr bwMode="auto">
          <a:xfrm>
            <a:off x="6197600" y="3268663"/>
            <a:ext cx="2606675" cy="1344612"/>
            <a:chOff x="3904" y="2059"/>
            <a:chExt cx="1642" cy="847"/>
          </a:xfrm>
        </p:grpSpPr>
        <p:sp>
          <p:nvSpPr>
            <p:cNvPr id="168977" name="AutoShape 17"/>
            <p:cNvSpPr>
              <a:spLocks noChangeArrowheads="1"/>
            </p:cNvSpPr>
            <p:nvPr/>
          </p:nvSpPr>
          <p:spPr bwMode="auto">
            <a:xfrm>
              <a:off x="3904" y="2059"/>
              <a:ext cx="1642" cy="847"/>
            </a:xfrm>
            <a:prstGeom prst="hexagon">
              <a:avLst>
                <a:gd name="adj" fmla="val 48456"/>
                <a:gd name="vf" fmla="val 115470"/>
              </a:avLst>
            </a:prstGeom>
            <a:solidFill>
              <a:schemeClr val="accent1"/>
            </a:solidFill>
            <a:ln w="12700">
              <a:solidFill>
                <a:schemeClr val="tx1"/>
              </a:solidFill>
              <a:miter lim="800000"/>
              <a:headEnd/>
              <a:tailEnd/>
            </a:ln>
            <a:effectLst/>
          </p:spPr>
          <p:txBody>
            <a:bodyPr wrap="none" anchor="ctr"/>
            <a:lstStyle/>
            <a:p>
              <a:endParaRPr lang="en-US"/>
            </a:p>
          </p:txBody>
        </p:sp>
        <p:sp>
          <p:nvSpPr>
            <p:cNvPr id="168978" name="Rectangle 18"/>
            <p:cNvSpPr>
              <a:spLocks noChangeArrowheads="1"/>
            </p:cNvSpPr>
            <p:nvPr/>
          </p:nvSpPr>
          <p:spPr bwMode="auto">
            <a:xfrm>
              <a:off x="4112" y="2092"/>
              <a:ext cx="1258" cy="735"/>
            </a:xfrm>
            <a:prstGeom prst="rect">
              <a:avLst/>
            </a:prstGeom>
            <a:noFill/>
            <a:ln w="9525">
              <a:noFill/>
              <a:miter lim="800000"/>
              <a:headEnd/>
              <a:tailEnd/>
            </a:ln>
            <a:effectLst/>
          </p:spPr>
          <p:txBody>
            <a:bodyPr lIns="92075" tIns="46038" rIns="92075" bIns="46038">
              <a:spAutoFit/>
            </a:bodyPr>
            <a:lstStyle/>
            <a:p>
              <a:pPr algn="ctr">
                <a:lnSpc>
                  <a:spcPct val="115000"/>
                </a:lnSpc>
                <a:spcBef>
                  <a:spcPct val="50000"/>
                </a:spcBef>
              </a:pPr>
              <a:r>
                <a:rPr lang="ru-RU" sz="1200" b="1" dirty="0" smtClean="0">
                  <a:solidFill>
                    <a:schemeClr val="bg1"/>
                  </a:solidFill>
                  <a:latin typeface="Arial" charset="0"/>
                </a:rPr>
                <a:t>Благотворительность</a:t>
              </a:r>
            </a:p>
            <a:p>
              <a:pPr algn="ctr">
                <a:lnSpc>
                  <a:spcPct val="115000"/>
                </a:lnSpc>
                <a:spcBef>
                  <a:spcPct val="50000"/>
                </a:spcBef>
              </a:pPr>
              <a:r>
                <a:rPr lang="en-US" sz="2000" b="1" dirty="0" smtClean="0">
                  <a:solidFill>
                    <a:schemeClr val="bg1"/>
                  </a:solidFill>
                  <a:latin typeface="Arial" charset="0"/>
                </a:rPr>
                <a:t>$200,000  </a:t>
              </a:r>
              <a:r>
                <a:rPr lang="en-US" sz="2000" b="1" dirty="0">
                  <a:solidFill>
                    <a:schemeClr val="bg1"/>
                  </a:solidFill>
                  <a:latin typeface="Arial" charset="0"/>
                </a:rPr>
                <a:t>(After income)</a:t>
              </a:r>
            </a:p>
          </p:txBody>
        </p:sp>
      </p:grpSp>
      <p:sp>
        <p:nvSpPr>
          <p:cNvPr id="168979" name="Rectangle 19"/>
          <p:cNvSpPr>
            <a:spLocks noChangeArrowheads="1"/>
          </p:cNvSpPr>
          <p:nvPr/>
        </p:nvSpPr>
        <p:spPr bwMode="auto">
          <a:xfrm>
            <a:off x="1295400" y="4119563"/>
            <a:ext cx="5333999" cy="831639"/>
          </a:xfrm>
          <a:prstGeom prst="rect">
            <a:avLst/>
          </a:prstGeom>
          <a:noFill/>
          <a:ln w="9525">
            <a:noFill/>
            <a:miter lim="800000"/>
            <a:headEnd/>
            <a:tailEnd/>
          </a:ln>
          <a:effectLst/>
        </p:spPr>
        <p:txBody>
          <a:bodyPr wrap="square" lIns="92075" tIns="46038" rIns="92075" bIns="46038">
            <a:spAutoFit/>
          </a:bodyPr>
          <a:lstStyle/>
          <a:p>
            <a:pPr algn="ctr">
              <a:spcBef>
                <a:spcPct val="50000"/>
              </a:spcBef>
            </a:pPr>
            <a:r>
              <a:rPr lang="ru-RU" sz="2400" b="1" dirty="0" smtClean="0">
                <a:latin typeface="Arial" charset="0"/>
              </a:rPr>
              <a:t>Выплата инвестиционного дохода</a:t>
            </a:r>
            <a:r>
              <a:rPr lang="en-US" sz="2400" b="1" dirty="0" smtClean="0">
                <a:latin typeface="Arial" charset="0"/>
              </a:rPr>
              <a:t> </a:t>
            </a:r>
            <a:endParaRPr lang="en-US" sz="2400" b="1" dirty="0">
              <a:latin typeface="Arial" charset="0"/>
            </a:endParaRPr>
          </a:p>
        </p:txBody>
      </p:sp>
      <p:sp>
        <p:nvSpPr>
          <p:cNvPr id="168981" name="Rectangle 21"/>
          <p:cNvSpPr>
            <a:spLocks noChangeArrowheads="1"/>
          </p:cNvSpPr>
          <p:nvPr/>
        </p:nvSpPr>
        <p:spPr bwMode="auto">
          <a:xfrm>
            <a:off x="0" y="304800"/>
            <a:ext cx="9144000" cy="1143000"/>
          </a:xfrm>
          <a:prstGeom prst="rect">
            <a:avLst/>
          </a:prstGeom>
          <a:noFill/>
          <a:ln w="9525">
            <a:noFill/>
            <a:miter lim="800000"/>
            <a:headEnd/>
            <a:tailEnd/>
          </a:ln>
          <a:effectLst/>
        </p:spPr>
        <p:txBody>
          <a:bodyPr lIns="92075" tIns="46038" rIns="92075" bIns="46038" anchor="ctr"/>
          <a:lstStyle/>
          <a:p>
            <a:pPr algn="ctr" eaLnBrk="1" hangingPunct="1"/>
            <a:r>
              <a:rPr lang="ru-RU" sz="4000" b="1" dirty="0" smtClean="0">
                <a:solidFill>
                  <a:srgbClr val="003300"/>
                </a:solidFill>
                <a:latin typeface="AGaramond" pitchFamily="18" charset="0"/>
              </a:rPr>
              <a:t>Траст «</a:t>
            </a:r>
            <a:r>
              <a:rPr lang="ru-RU" sz="4000" b="1" dirty="0" smtClean="0">
                <a:solidFill>
                  <a:srgbClr val="003300"/>
                </a:solidFill>
                <a:latin typeface="AGaramond" pitchFamily="18" charset="0"/>
              </a:rPr>
              <a:t>двойных </a:t>
            </a:r>
            <a:r>
              <a:rPr lang="ru-RU" sz="4000" b="1" dirty="0" smtClean="0">
                <a:solidFill>
                  <a:srgbClr val="003300"/>
                </a:solidFill>
                <a:latin typeface="AGaramond" pitchFamily="18" charset="0"/>
              </a:rPr>
              <a:t>пожертвований»</a:t>
            </a:r>
            <a:endParaRPr lang="en-US" sz="3600" dirty="0">
              <a:solidFill>
                <a:schemeClr val="tx2"/>
              </a:solidFill>
            </a:endParaRPr>
          </a:p>
        </p:txBody>
      </p:sp>
      <p:sp>
        <p:nvSpPr>
          <p:cNvPr id="168982" name="Line 22"/>
          <p:cNvSpPr>
            <a:spLocks noChangeShapeType="1"/>
          </p:cNvSpPr>
          <p:nvPr/>
        </p:nvSpPr>
        <p:spPr bwMode="auto">
          <a:xfrm>
            <a:off x="457200" y="12954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68979"/>
                                        </p:tgtEl>
                                        <p:attrNameLst>
                                          <p:attrName>style.visibility</p:attrName>
                                        </p:attrNameLst>
                                      </p:cBhvr>
                                      <p:to>
                                        <p:strVal val="visible"/>
                                      </p:to>
                                    </p:set>
                                    <p:animEffect transition="in" filter="dissolve">
                                      <p:cBhvr>
                                        <p:cTn id="30" dur="500"/>
                                        <p:tgtEl>
                                          <p:spTgt spid="168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274638"/>
            <a:ext cx="8229600" cy="563562"/>
          </a:xfrm>
        </p:spPr>
        <p:txBody>
          <a:bodyPr>
            <a:normAutofit fontScale="90000"/>
          </a:bodyPr>
          <a:lstStyle/>
          <a:p>
            <a:pPr eaLnBrk="1" hangingPunct="1">
              <a:defRPr/>
            </a:pPr>
            <a:r>
              <a:rPr lang="ru-RU" dirty="0" smtClean="0">
                <a:solidFill>
                  <a:srgbClr val="993300"/>
                </a:solidFill>
                <a:effectLst>
                  <a:outerShdw blurRad="38100" dist="38100" dir="2700000" algn="tl">
                    <a:srgbClr val="000000"/>
                  </a:outerShdw>
                </a:effectLst>
              </a:rPr>
              <a:t>Благотворительность включает в себя</a:t>
            </a:r>
            <a:r>
              <a:rPr lang="en-US" dirty="0" smtClean="0">
                <a:solidFill>
                  <a:srgbClr val="993300"/>
                </a:solidFill>
                <a:effectLst>
                  <a:outerShdw blurRad="38100" dist="38100" dir="2700000" algn="tl">
                    <a:srgbClr val="000000"/>
                  </a:outerShdw>
                </a:effectLst>
              </a:rPr>
              <a:t>:</a:t>
            </a:r>
          </a:p>
        </p:txBody>
      </p:sp>
      <p:sp>
        <p:nvSpPr>
          <p:cNvPr id="18434" name="Rectangle 3"/>
          <p:cNvSpPr>
            <a:spLocks noGrp="1" noChangeArrowheads="1"/>
          </p:cNvSpPr>
          <p:nvPr>
            <p:ph idx="1"/>
          </p:nvPr>
        </p:nvSpPr>
        <p:spPr>
          <a:xfrm>
            <a:off x="228600" y="1143000"/>
            <a:ext cx="8686800" cy="5410200"/>
          </a:xfrm>
        </p:spPr>
        <p:txBody>
          <a:bodyPr>
            <a:normAutofit fontScale="92500" lnSpcReduction="10000"/>
          </a:bodyPr>
          <a:lstStyle/>
          <a:p>
            <a:pPr marL="1366838" lvl="2" indent="-457200"/>
            <a:r>
              <a:rPr lang="ru-RU" sz="2800" b="1" dirty="0" smtClean="0">
                <a:solidFill>
                  <a:srgbClr val="993300"/>
                </a:solidFill>
              </a:rPr>
              <a:t>Личные цели дарителя</a:t>
            </a:r>
            <a:endParaRPr lang="en-US" sz="2800" b="1" dirty="0" smtClean="0">
              <a:solidFill>
                <a:srgbClr val="993300"/>
              </a:solidFill>
            </a:endParaRPr>
          </a:p>
          <a:p>
            <a:pPr marL="1366838" lvl="2" indent="-457200"/>
            <a:r>
              <a:rPr lang="ru-RU" sz="2800" b="1" dirty="0" smtClean="0">
                <a:solidFill>
                  <a:srgbClr val="993300"/>
                </a:solidFill>
              </a:rPr>
              <a:t>Цели семьи дарителя</a:t>
            </a:r>
          </a:p>
          <a:p>
            <a:pPr marL="1366838" lvl="2" indent="-457200"/>
            <a:r>
              <a:rPr lang="ru-RU" sz="2800" b="1" dirty="0" smtClean="0">
                <a:solidFill>
                  <a:srgbClr val="993300"/>
                </a:solidFill>
              </a:rPr>
              <a:t>Благотворительные цели дарителя</a:t>
            </a:r>
          </a:p>
          <a:p>
            <a:pPr marL="1366838" lvl="2" indent="-457200"/>
            <a:r>
              <a:rPr lang="ru-RU" sz="2800" b="1" dirty="0" smtClean="0">
                <a:solidFill>
                  <a:srgbClr val="993300"/>
                </a:solidFill>
              </a:rPr>
              <a:t>Планирование пожертвований на благотворительные цели</a:t>
            </a:r>
          </a:p>
          <a:p>
            <a:pPr marL="566738" indent="-457200" eaLnBrk="1" hangingPunct="1">
              <a:buFontTx/>
              <a:buNone/>
            </a:pPr>
            <a:r>
              <a:rPr lang="ru-RU" b="1" dirty="0" smtClean="0">
                <a:solidFill>
                  <a:srgbClr val="008000"/>
                </a:solidFill>
              </a:rPr>
              <a:t>Использует множество документов и стратегий</a:t>
            </a:r>
          </a:p>
          <a:p>
            <a:pPr marL="87313" indent="22225" eaLnBrk="1" hangingPunct="1">
              <a:buFontTx/>
              <a:buNone/>
            </a:pPr>
            <a:r>
              <a:rPr lang="ru-RU" b="1" dirty="0" smtClean="0">
                <a:solidFill>
                  <a:srgbClr val="008000"/>
                </a:solidFill>
              </a:rPr>
              <a:t>Включает советника и благотворительность дарителя</a:t>
            </a:r>
          </a:p>
          <a:p>
            <a:pPr marL="773113" lvl="1" indent="-381000" eaLnBrk="1" hangingPunct="1">
              <a:buFontTx/>
              <a:buNone/>
            </a:pPr>
            <a:r>
              <a:rPr lang="en-US" b="1" dirty="0" smtClean="0">
                <a:solidFill>
                  <a:srgbClr val="993300"/>
                </a:solidFill>
              </a:rPr>
              <a:t>	</a:t>
            </a:r>
            <a:r>
              <a:rPr lang="ru-RU" b="1" dirty="0" smtClean="0">
                <a:solidFill>
                  <a:srgbClr val="993300"/>
                </a:solidFill>
              </a:rPr>
              <a:t>Может обеспечить поток прижизненного дохода</a:t>
            </a:r>
          </a:p>
          <a:p>
            <a:pPr marL="773113" lvl="1" indent="-381000" eaLnBrk="1" hangingPunct="1">
              <a:buFontTx/>
              <a:buNone/>
            </a:pPr>
            <a:r>
              <a:rPr lang="ru-RU" b="1" dirty="0" smtClean="0">
                <a:solidFill>
                  <a:srgbClr val="993300"/>
                </a:solidFill>
              </a:rPr>
              <a:t>	Может включать отсроченное дарение</a:t>
            </a:r>
          </a:p>
          <a:p>
            <a:pPr marL="773113" lvl="1" indent="-381000" eaLnBrk="1" hangingPunct="1">
              <a:buFontTx/>
              <a:buNone/>
            </a:pPr>
            <a:r>
              <a:rPr lang="ru-RU" b="1" dirty="0" smtClean="0">
                <a:solidFill>
                  <a:srgbClr val="993300"/>
                </a:solidFill>
              </a:rPr>
              <a:t>	Может включать настоящие дары</a:t>
            </a:r>
          </a:p>
          <a:p>
            <a:pPr marL="773113" lvl="1" indent="-381000" eaLnBrk="1" hangingPunct="1">
              <a:buFontTx/>
              <a:buNone/>
            </a:pPr>
            <a:r>
              <a:rPr lang="ru-RU" b="1" dirty="0" smtClean="0">
                <a:solidFill>
                  <a:srgbClr val="993300"/>
                </a:solidFill>
              </a:rPr>
              <a:t>	Может включать разнообразные активы</a:t>
            </a:r>
            <a:endParaRPr lang="en-US" b="1" dirty="0" smtClean="0">
              <a:solidFill>
                <a:srgbClr val="993300"/>
              </a:solidFill>
            </a:endParaRPr>
          </a:p>
          <a:p>
            <a:pPr marL="773113" lvl="1" indent="-381000" eaLnBrk="1" hangingPunct="1"/>
            <a:endParaRPr lang="en-US" dirty="0" smtClean="0">
              <a:solidFill>
                <a:srgbClr val="008000"/>
              </a:solidFill>
            </a:endParaRPr>
          </a:p>
          <a:p>
            <a:pPr marL="773113" lvl="1" indent="-381000" eaLnBrk="1" hangingPunct="1">
              <a:buFontTx/>
              <a:buNone/>
            </a:pPr>
            <a:endParaRPr lang="en-US" dirty="0" smtClean="0">
              <a:solidFill>
                <a:srgbClr val="008000"/>
              </a:solidFill>
            </a:endParaRPr>
          </a:p>
          <a:p>
            <a:pPr marL="773113" lvl="1" indent="-381000" eaLnBrk="1" hangingPunct="1"/>
            <a:endParaRPr lang="en-US" dirty="0" smtClean="0">
              <a:solidFill>
                <a:srgbClr val="008000"/>
              </a:solidFill>
            </a:endParaRPr>
          </a:p>
          <a:p>
            <a:pPr marL="773113" lvl="1" indent="-381000" eaLnBrk="1" hangingPunct="1">
              <a:buFontTx/>
              <a:buNone/>
            </a:pPr>
            <a:endParaRPr lang="en-US" dirty="0" smtClean="0">
              <a:solidFill>
                <a:srgbClr val="008000"/>
              </a:solidFill>
            </a:endParaRPr>
          </a:p>
          <a:p>
            <a:pPr marL="773113" lvl="1" indent="-381000" eaLnBrk="1" hangingPunct="1">
              <a:buFontTx/>
              <a:buNone/>
            </a:pPr>
            <a:endParaRPr lang="en-US" dirty="0" smtClean="0">
              <a:solidFill>
                <a:srgbClr val="008000"/>
              </a:solidFill>
            </a:endParaRPr>
          </a:p>
          <a:p>
            <a:pPr marL="566738" indent="-457200" eaLnBrk="1" hangingPunct="1"/>
            <a:endParaRPr lang="en-US" dirty="0" smtClean="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4">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4000"/>
                                  </p:stCondLst>
                                  <p:childTnLst>
                                    <p:set>
                                      <p:cBhvr>
                                        <p:cTn id="23" dur="1" fill="hold">
                                          <p:stCondLst>
                                            <p:cond delay="0"/>
                                          </p:stCondLst>
                                        </p:cTn>
                                        <p:tgtEl>
                                          <p:spTgt spid="18434">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434">
                                            <p:txEl>
                                              <p:pRg st="7" end="7"/>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434">
                                            <p:txEl>
                                              <p:pRg st="8" end="8"/>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4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idx="1"/>
          </p:nvPr>
        </p:nvSpPr>
        <p:spPr>
          <a:xfrm>
            <a:off x="3800475" y="1662113"/>
            <a:ext cx="4886325" cy="4738687"/>
          </a:xfrm>
          <a:noFill/>
        </p:spPr>
        <p:txBody>
          <a:bodyPr lIns="92075" tIns="46038" rIns="92075" bIns="46038">
            <a:normAutofit lnSpcReduction="10000"/>
          </a:bodyPr>
          <a:lstStyle/>
          <a:p>
            <a:pPr eaLnBrk="1" hangingPunct="1">
              <a:lnSpc>
                <a:spcPct val="115000"/>
              </a:lnSpc>
            </a:pPr>
            <a:r>
              <a:rPr lang="ru-RU" sz="2800" dirty="0" smtClean="0">
                <a:solidFill>
                  <a:srgbClr val="008000"/>
                </a:solidFill>
                <a:latin typeface="Arial Black" pitchFamily="34" charset="0"/>
              </a:rPr>
              <a:t>Договор</a:t>
            </a:r>
            <a:endParaRPr lang="en-US" sz="2800" dirty="0" smtClean="0">
              <a:solidFill>
                <a:srgbClr val="008000"/>
              </a:solidFill>
              <a:latin typeface="Arial Black" pitchFamily="34" charset="0"/>
            </a:endParaRPr>
          </a:p>
          <a:p>
            <a:pPr eaLnBrk="1" hangingPunct="1">
              <a:lnSpc>
                <a:spcPct val="115000"/>
              </a:lnSpc>
            </a:pPr>
            <a:r>
              <a:rPr lang="ru-RU" sz="2800" dirty="0" smtClean="0">
                <a:solidFill>
                  <a:srgbClr val="008000"/>
                </a:solidFill>
                <a:latin typeface="Arial Black" pitchFamily="34" charset="0"/>
              </a:rPr>
              <a:t>Получатель ежегодной ренты</a:t>
            </a:r>
            <a:endParaRPr lang="en-US" sz="2800" dirty="0" smtClean="0">
              <a:solidFill>
                <a:srgbClr val="008000"/>
              </a:solidFill>
              <a:latin typeface="Arial Black" pitchFamily="34" charset="0"/>
            </a:endParaRPr>
          </a:p>
          <a:p>
            <a:pPr eaLnBrk="1" hangingPunct="1">
              <a:lnSpc>
                <a:spcPct val="115000"/>
              </a:lnSpc>
            </a:pPr>
            <a:r>
              <a:rPr lang="ru-RU" sz="2800" dirty="0" smtClean="0">
                <a:solidFill>
                  <a:srgbClr val="008000"/>
                </a:solidFill>
                <a:latin typeface="Arial Black" pitchFamily="34" charset="0"/>
              </a:rPr>
              <a:t>Благотворительность</a:t>
            </a:r>
            <a:endParaRPr lang="en-US" sz="2800" dirty="0" smtClean="0">
              <a:solidFill>
                <a:srgbClr val="008000"/>
              </a:solidFill>
              <a:latin typeface="Arial Black" pitchFamily="34" charset="0"/>
            </a:endParaRPr>
          </a:p>
          <a:p>
            <a:pPr eaLnBrk="1" hangingPunct="1">
              <a:lnSpc>
                <a:spcPct val="115000"/>
              </a:lnSpc>
            </a:pPr>
            <a:r>
              <a:rPr lang="ru-RU" sz="2800" dirty="0" smtClean="0">
                <a:solidFill>
                  <a:srgbClr val="008000"/>
                </a:solidFill>
                <a:latin typeface="Arial Black" pitchFamily="34" charset="0"/>
              </a:rPr>
              <a:t>Получатель</a:t>
            </a:r>
            <a:endParaRPr lang="en-US" sz="2800" dirty="0" smtClean="0">
              <a:solidFill>
                <a:srgbClr val="008000"/>
              </a:solidFill>
              <a:latin typeface="Arial Black" pitchFamily="34" charset="0"/>
            </a:endParaRPr>
          </a:p>
          <a:p>
            <a:pPr eaLnBrk="1" hangingPunct="1">
              <a:lnSpc>
                <a:spcPct val="115000"/>
              </a:lnSpc>
            </a:pPr>
            <a:r>
              <a:rPr lang="ru-RU" sz="2800" dirty="0" smtClean="0">
                <a:solidFill>
                  <a:srgbClr val="008000"/>
                </a:solidFill>
                <a:latin typeface="Arial Black" pitchFamily="34" charset="0"/>
              </a:rPr>
              <a:t>Зависимый от сроков</a:t>
            </a:r>
            <a:endParaRPr lang="en-US" sz="2800" dirty="0" smtClean="0">
              <a:solidFill>
                <a:srgbClr val="008000"/>
              </a:solidFill>
              <a:latin typeface="Arial Black" pitchFamily="34" charset="0"/>
            </a:endParaRPr>
          </a:p>
          <a:p>
            <a:pPr eaLnBrk="1" hangingPunct="1">
              <a:lnSpc>
                <a:spcPct val="115000"/>
              </a:lnSpc>
            </a:pPr>
            <a:r>
              <a:rPr lang="ru-RU" sz="2800" dirty="0" smtClean="0">
                <a:solidFill>
                  <a:srgbClr val="008000"/>
                </a:solidFill>
                <a:latin typeface="Arial Black" pitchFamily="34" charset="0"/>
              </a:rPr>
              <a:t>Фиксированные платежи</a:t>
            </a:r>
            <a:endParaRPr lang="en-US" sz="2800" dirty="0" smtClean="0">
              <a:solidFill>
                <a:srgbClr val="008000"/>
              </a:solidFill>
              <a:latin typeface="Arial Black" pitchFamily="34" charset="0"/>
            </a:endParaRPr>
          </a:p>
        </p:txBody>
      </p:sp>
      <p:sp>
        <p:nvSpPr>
          <p:cNvPr id="6148" name="Rectangle 4"/>
          <p:cNvSpPr>
            <a:spLocks noChangeArrowheads="1"/>
          </p:cNvSpPr>
          <p:nvPr/>
        </p:nvSpPr>
        <p:spPr bwMode="auto">
          <a:xfrm>
            <a:off x="0" y="304800"/>
            <a:ext cx="9144000" cy="838200"/>
          </a:xfrm>
          <a:prstGeom prst="rect">
            <a:avLst/>
          </a:prstGeom>
          <a:noFill/>
          <a:ln w="9525">
            <a:noFill/>
            <a:miter lim="800000"/>
            <a:headEnd/>
            <a:tailEnd/>
          </a:ln>
        </p:spPr>
        <p:txBody>
          <a:bodyPr lIns="92075" tIns="46038" rIns="92075" bIns="46038" anchor="ctr"/>
          <a:lstStyle/>
          <a:p>
            <a:pPr algn="ctr"/>
            <a:r>
              <a:rPr lang="ru-RU" sz="3200" b="1" u="none" dirty="0" smtClean="0">
                <a:solidFill>
                  <a:srgbClr val="008000"/>
                </a:solidFill>
                <a:latin typeface="AGaramond" pitchFamily="18" charset="0"/>
              </a:rPr>
              <a:t>Что такое </a:t>
            </a:r>
          </a:p>
          <a:p>
            <a:pPr algn="ctr"/>
            <a:r>
              <a:rPr lang="ru-RU" sz="3200" b="1" u="none" dirty="0" smtClean="0">
                <a:solidFill>
                  <a:srgbClr val="008000"/>
                </a:solidFill>
                <a:latin typeface="AGaramond" pitchFamily="18" charset="0"/>
              </a:rPr>
              <a:t>ежегодная выплата пожертвований</a:t>
            </a:r>
          </a:p>
          <a:p>
            <a:pPr algn="ctr"/>
            <a:r>
              <a:rPr lang="ru-RU" sz="3200" b="1" u="none" dirty="0" smtClean="0">
                <a:solidFill>
                  <a:srgbClr val="008000"/>
                </a:solidFill>
                <a:latin typeface="AGaramond" pitchFamily="18" charset="0"/>
              </a:rPr>
              <a:t> на благотворительные цели?</a:t>
            </a:r>
            <a:endParaRPr lang="en-US" sz="2800" b="1" u="none" dirty="0">
              <a:solidFill>
                <a:srgbClr val="008000"/>
              </a:solidFill>
            </a:endParaRPr>
          </a:p>
        </p:txBody>
      </p:sp>
      <p:sp>
        <p:nvSpPr>
          <p:cNvPr id="6149" name="Line 5"/>
          <p:cNvSpPr>
            <a:spLocks noChangeShapeType="1"/>
          </p:cNvSpPr>
          <p:nvPr/>
        </p:nvSpPr>
        <p:spPr bwMode="auto">
          <a:xfrm>
            <a:off x="457200" y="1524000"/>
            <a:ext cx="8229600" cy="0"/>
          </a:xfrm>
          <a:prstGeom prst="line">
            <a:avLst/>
          </a:prstGeom>
          <a:noFill/>
          <a:ln w="28575">
            <a:solidFill>
              <a:schemeClr val="tx1"/>
            </a:solidFill>
            <a:round/>
            <a:headEnd/>
            <a:tailEnd/>
          </a:ln>
        </p:spPr>
        <p:txBody>
          <a:bodyPr wrap="none" anchor="ctr"/>
          <a:lstStyle/>
          <a:p>
            <a:endParaRPr lang="en-US"/>
          </a:p>
        </p:txBody>
      </p:sp>
      <p:graphicFrame>
        <p:nvGraphicFramePr>
          <p:cNvPr id="6146" name="Object 6"/>
          <p:cNvGraphicFramePr>
            <a:graphicFrameLocks noChangeAspect="1"/>
          </p:cNvGraphicFramePr>
          <p:nvPr/>
        </p:nvGraphicFramePr>
        <p:xfrm>
          <a:off x="304800" y="2133600"/>
          <a:ext cx="3276600" cy="3505200"/>
        </p:xfrm>
        <a:graphic>
          <a:graphicData uri="http://schemas.openxmlformats.org/presentationml/2006/ole">
            <p:oleObj spid="_x0000_s47109" name="Clip" r:id="rId4" imgW="2742857" imgH="2742857" progId="">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95263" y="5133975"/>
            <a:ext cx="3281362" cy="144719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200" b="1" u="none" dirty="0" smtClean="0">
                <a:solidFill>
                  <a:srgbClr val="008000"/>
                </a:solidFill>
              </a:rPr>
              <a:t>Ставка с дохода с благотворительными вычетами в зависимости от возраста</a:t>
            </a:r>
            <a:endParaRPr lang="en-US" sz="2200" b="1" u="none" dirty="0">
              <a:solidFill>
                <a:srgbClr val="008000"/>
              </a:solidFill>
            </a:endParaRPr>
          </a:p>
        </p:txBody>
      </p:sp>
      <p:sp>
        <p:nvSpPr>
          <p:cNvPr id="81923" name="Rectangle 3"/>
          <p:cNvSpPr>
            <a:spLocks noChangeArrowheads="1"/>
          </p:cNvSpPr>
          <p:nvPr/>
        </p:nvSpPr>
        <p:spPr bwMode="auto">
          <a:xfrm>
            <a:off x="6172200" y="5133975"/>
            <a:ext cx="2851150" cy="770084"/>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ru-RU" sz="2200" b="1" u="none" dirty="0" smtClean="0">
                <a:solidFill>
                  <a:srgbClr val="008000"/>
                </a:solidFill>
              </a:rPr>
              <a:t>Преимущество благотворительности</a:t>
            </a:r>
            <a:endParaRPr lang="en-US" sz="2200" b="1" u="none" dirty="0">
              <a:solidFill>
                <a:srgbClr val="008000"/>
              </a:solidFill>
            </a:endParaRPr>
          </a:p>
        </p:txBody>
      </p:sp>
      <p:grpSp>
        <p:nvGrpSpPr>
          <p:cNvPr id="2" name="Group 4"/>
          <p:cNvGrpSpPr>
            <a:grpSpLocks/>
          </p:cNvGrpSpPr>
          <p:nvPr/>
        </p:nvGrpSpPr>
        <p:grpSpPr bwMode="auto">
          <a:xfrm>
            <a:off x="3429000" y="4724399"/>
            <a:ext cx="2578100" cy="1330325"/>
            <a:chOff x="2146" y="3043"/>
            <a:chExt cx="1624" cy="838"/>
          </a:xfrm>
        </p:grpSpPr>
        <p:sp>
          <p:nvSpPr>
            <p:cNvPr id="42004" name="Oval 5"/>
            <p:cNvSpPr>
              <a:spLocks noChangeArrowheads="1"/>
            </p:cNvSpPr>
            <p:nvPr/>
          </p:nvSpPr>
          <p:spPr bwMode="auto">
            <a:xfrm>
              <a:off x="2146" y="3043"/>
              <a:ext cx="1624" cy="838"/>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2005" name="Rectangle 6"/>
            <p:cNvSpPr>
              <a:spLocks noChangeArrowheads="1"/>
            </p:cNvSpPr>
            <p:nvPr/>
          </p:nvSpPr>
          <p:spPr bwMode="auto">
            <a:xfrm>
              <a:off x="2334" y="3191"/>
              <a:ext cx="1248" cy="64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000" b="1" u="none" dirty="0">
                  <a:solidFill>
                    <a:schemeClr val="bg1"/>
                  </a:solidFill>
                </a:rPr>
                <a:t>1 </a:t>
              </a:r>
              <a:r>
                <a:rPr lang="ru-RU" sz="2000" b="1" u="none" dirty="0" smtClean="0">
                  <a:solidFill>
                    <a:schemeClr val="bg1"/>
                  </a:solidFill>
                </a:rPr>
                <a:t>или </a:t>
              </a:r>
              <a:r>
                <a:rPr lang="en-US" sz="2000" b="1" u="none" dirty="0" smtClean="0">
                  <a:solidFill>
                    <a:schemeClr val="bg1"/>
                  </a:solidFill>
                </a:rPr>
                <a:t>2 </a:t>
              </a:r>
              <a:r>
                <a:rPr lang="ru-RU" sz="2000" b="1" u="none" dirty="0" smtClean="0">
                  <a:solidFill>
                    <a:schemeClr val="bg1"/>
                  </a:solidFill>
                </a:rPr>
                <a:t>пожизненных дохода</a:t>
              </a:r>
              <a:endParaRPr lang="en-US" sz="2000" b="1" u="none" dirty="0">
                <a:solidFill>
                  <a:schemeClr val="bg1"/>
                </a:solidFill>
              </a:endParaRPr>
            </a:p>
          </p:txBody>
        </p:sp>
      </p:grpSp>
      <p:sp>
        <p:nvSpPr>
          <p:cNvPr id="81927" name="AutoShape 7"/>
          <p:cNvSpPr>
            <a:spLocks noChangeArrowheads="1"/>
          </p:cNvSpPr>
          <p:nvPr/>
        </p:nvSpPr>
        <p:spPr bwMode="auto">
          <a:xfrm>
            <a:off x="4511675" y="3840163"/>
            <a:ext cx="315913" cy="754062"/>
          </a:xfrm>
          <a:prstGeom prst="downArrow">
            <a:avLst>
              <a:gd name="adj1" fmla="val 50000"/>
              <a:gd name="adj2" fmla="val 119358"/>
            </a:avLst>
          </a:prstGeom>
          <a:gradFill rotWithShape="0">
            <a:gsLst>
              <a:gs pos="0">
                <a:schemeClr val="accent2"/>
              </a:gs>
              <a:gs pos="100000">
                <a:schemeClr val="hlink"/>
              </a:gs>
            </a:gsLst>
            <a:lin ang="5400000" scaled="1"/>
          </a:gradFill>
          <a:ln w="12700">
            <a:solidFill>
              <a:schemeClr val="hlink"/>
            </a:solidFill>
            <a:miter lim="800000"/>
            <a:headEnd/>
            <a:tailEnd/>
          </a:ln>
        </p:spPr>
        <p:txBody>
          <a:bodyPr wrap="none" anchor="ctr"/>
          <a:lstStyle/>
          <a:p>
            <a:endParaRPr lang="en-US"/>
          </a:p>
        </p:txBody>
      </p:sp>
      <p:sp>
        <p:nvSpPr>
          <p:cNvPr id="81928" name="AutoShape 8"/>
          <p:cNvSpPr>
            <a:spLocks noChangeArrowheads="1"/>
          </p:cNvSpPr>
          <p:nvPr/>
        </p:nvSpPr>
        <p:spPr bwMode="auto">
          <a:xfrm>
            <a:off x="2878138" y="2425700"/>
            <a:ext cx="620712" cy="320675"/>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p:spPr>
        <p:txBody>
          <a:bodyPr wrap="none" anchor="ctr"/>
          <a:lstStyle/>
          <a:p>
            <a:endParaRPr lang="en-US"/>
          </a:p>
        </p:txBody>
      </p:sp>
      <p:sp>
        <p:nvSpPr>
          <p:cNvPr id="81929" name="AutoShape 9"/>
          <p:cNvSpPr>
            <a:spLocks noChangeArrowheads="1"/>
          </p:cNvSpPr>
          <p:nvPr/>
        </p:nvSpPr>
        <p:spPr bwMode="auto">
          <a:xfrm>
            <a:off x="5888038" y="3344863"/>
            <a:ext cx="620712" cy="320675"/>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p:spPr>
        <p:txBody>
          <a:bodyPr wrap="none" anchor="ctr"/>
          <a:lstStyle/>
          <a:p>
            <a:endParaRPr lang="en-US"/>
          </a:p>
        </p:txBody>
      </p:sp>
      <p:grpSp>
        <p:nvGrpSpPr>
          <p:cNvPr id="3" name="Group 10"/>
          <p:cNvGrpSpPr>
            <a:grpSpLocks/>
          </p:cNvGrpSpPr>
          <p:nvPr/>
        </p:nvGrpSpPr>
        <p:grpSpPr bwMode="auto">
          <a:xfrm>
            <a:off x="558800" y="1525588"/>
            <a:ext cx="2259013" cy="1211262"/>
            <a:chOff x="352" y="961"/>
            <a:chExt cx="1423" cy="763"/>
          </a:xfrm>
        </p:grpSpPr>
        <p:sp>
          <p:nvSpPr>
            <p:cNvPr id="42002" name="AutoShape 11"/>
            <p:cNvSpPr>
              <a:spLocks noChangeArrowheads="1"/>
            </p:cNvSpPr>
            <p:nvPr/>
          </p:nvSpPr>
          <p:spPr bwMode="auto">
            <a:xfrm>
              <a:off x="352" y="961"/>
              <a:ext cx="1423" cy="763"/>
            </a:xfrm>
            <a:prstGeom prst="octagon">
              <a:avLst>
                <a:gd name="adj" fmla="val 29282"/>
              </a:avLst>
            </a:prstGeom>
            <a:solidFill>
              <a:schemeClr val="accent1"/>
            </a:solidFill>
            <a:ln w="12700">
              <a:solidFill>
                <a:schemeClr val="tx1"/>
              </a:solidFill>
              <a:miter lim="800000"/>
              <a:headEnd/>
              <a:tailEnd/>
            </a:ln>
          </p:spPr>
          <p:txBody>
            <a:bodyPr wrap="none" anchor="ctr"/>
            <a:lstStyle/>
            <a:p>
              <a:endParaRPr lang="en-US"/>
            </a:p>
          </p:txBody>
        </p:sp>
        <p:sp>
          <p:nvSpPr>
            <p:cNvPr id="42003" name="Rectangle 12"/>
            <p:cNvSpPr>
              <a:spLocks noChangeArrowheads="1"/>
            </p:cNvSpPr>
            <p:nvPr/>
          </p:nvSpPr>
          <p:spPr bwMode="auto">
            <a:xfrm>
              <a:off x="420" y="1129"/>
              <a:ext cx="1317" cy="394"/>
            </a:xfrm>
            <a:prstGeom prst="rect">
              <a:avLst/>
            </a:prstGeom>
            <a:noFill/>
            <a:ln w="9525">
              <a:noFill/>
              <a:miter lim="800000"/>
              <a:headEnd/>
              <a:tailEnd/>
            </a:ln>
          </p:spPr>
          <p:txBody>
            <a:bodyPr lIns="92075" tIns="46038" rIns="92075" bIns="46038">
              <a:spAutoFit/>
            </a:bodyPr>
            <a:lstStyle/>
            <a:p>
              <a:pPr algn="ctr" eaLnBrk="0" hangingPunct="0">
                <a:lnSpc>
                  <a:spcPct val="115000"/>
                </a:lnSpc>
                <a:spcBef>
                  <a:spcPct val="50000"/>
                </a:spcBef>
              </a:pPr>
              <a:r>
                <a:rPr lang="ru-RU" sz="3200" b="1" u="none" dirty="0" smtClean="0">
                  <a:solidFill>
                    <a:schemeClr val="bg1"/>
                  </a:solidFill>
                </a:rPr>
                <a:t>Активы</a:t>
              </a:r>
              <a:endParaRPr lang="en-US" sz="3200" b="1" u="none" dirty="0">
                <a:solidFill>
                  <a:schemeClr val="bg1"/>
                </a:solidFill>
              </a:endParaRPr>
            </a:p>
          </p:txBody>
        </p:sp>
      </p:grpSp>
      <p:grpSp>
        <p:nvGrpSpPr>
          <p:cNvPr id="4" name="Group 13"/>
          <p:cNvGrpSpPr>
            <a:grpSpLocks/>
          </p:cNvGrpSpPr>
          <p:nvPr/>
        </p:nvGrpSpPr>
        <p:grpSpPr bwMode="auto">
          <a:xfrm>
            <a:off x="3476625" y="2454276"/>
            <a:ext cx="2392363" cy="1211263"/>
            <a:chOff x="2190" y="1546"/>
            <a:chExt cx="1507" cy="763"/>
          </a:xfrm>
        </p:grpSpPr>
        <p:sp>
          <p:nvSpPr>
            <p:cNvPr id="42000" name="AutoShape 14"/>
            <p:cNvSpPr>
              <a:spLocks noChangeArrowheads="1"/>
            </p:cNvSpPr>
            <p:nvPr/>
          </p:nvSpPr>
          <p:spPr bwMode="auto">
            <a:xfrm>
              <a:off x="2190" y="1546"/>
              <a:ext cx="1507" cy="763"/>
            </a:xfrm>
            <a:prstGeom prst="octagon">
              <a:avLst>
                <a:gd name="adj" fmla="val 29282"/>
              </a:avLst>
            </a:prstGeom>
            <a:solidFill>
              <a:schemeClr val="accent1"/>
            </a:solidFill>
            <a:ln w="12700">
              <a:solidFill>
                <a:schemeClr val="tx1"/>
              </a:solidFill>
              <a:miter lim="800000"/>
              <a:headEnd/>
              <a:tailEnd/>
            </a:ln>
          </p:spPr>
          <p:txBody>
            <a:bodyPr wrap="none" anchor="ctr"/>
            <a:lstStyle/>
            <a:p>
              <a:endParaRPr lang="en-US"/>
            </a:p>
          </p:txBody>
        </p:sp>
        <p:sp>
          <p:nvSpPr>
            <p:cNvPr id="42001" name="Rectangle 15"/>
            <p:cNvSpPr>
              <a:spLocks noChangeArrowheads="1"/>
            </p:cNvSpPr>
            <p:nvPr/>
          </p:nvSpPr>
          <p:spPr bwMode="auto">
            <a:xfrm>
              <a:off x="2352" y="1632"/>
              <a:ext cx="1164" cy="491"/>
            </a:xfrm>
            <a:prstGeom prst="rect">
              <a:avLst/>
            </a:prstGeom>
            <a:noFill/>
            <a:ln w="9525">
              <a:noFill/>
              <a:miter lim="800000"/>
              <a:headEnd/>
              <a:tailEnd/>
            </a:ln>
          </p:spPr>
          <p:txBody>
            <a:bodyPr lIns="92075" tIns="46038" rIns="92075" bIns="46038">
              <a:spAutoFit/>
            </a:bodyPr>
            <a:lstStyle/>
            <a:p>
              <a:pPr algn="ctr" eaLnBrk="0" hangingPunct="0">
                <a:lnSpc>
                  <a:spcPct val="115000"/>
                </a:lnSpc>
                <a:spcBef>
                  <a:spcPct val="50000"/>
                </a:spcBef>
              </a:pPr>
              <a:r>
                <a:rPr lang="ru-RU" sz="2000" b="1" u="none" dirty="0" smtClean="0">
                  <a:solidFill>
                    <a:schemeClr val="bg1"/>
                  </a:solidFill>
                </a:rPr>
                <a:t>Ежегодная выплата</a:t>
              </a:r>
              <a:endParaRPr lang="en-US" sz="2000" b="1" u="none" dirty="0">
                <a:solidFill>
                  <a:schemeClr val="bg1"/>
                </a:solidFill>
              </a:endParaRPr>
            </a:p>
          </p:txBody>
        </p:sp>
      </p:grpSp>
      <p:grpSp>
        <p:nvGrpSpPr>
          <p:cNvPr id="5" name="Group 16"/>
          <p:cNvGrpSpPr>
            <a:grpSpLocks/>
          </p:cNvGrpSpPr>
          <p:nvPr/>
        </p:nvGrpSpPr>
        <p:grpSpPr bwMode="auto">
          <a:xfrm>
            <a:off x="6340475" y="3363915"/>
            <a:ext cx="2463800" cy="1182688"/>
            <a:chOff x="3994" y="2119"/>
            <a:chExt cx="1552" cy="745"/>
          </a:xfrm>
        </p:grpSpPr>
        <p:sp>
          <p:nvSpPr>
            <p:cNvPr id="41998" name="AutoShape 17"/>
            <p:cNvSpPr>
              <a:spLocks noChangeArrowheads="1"/>
            </p:cNvSpPr>
            <p:nvPr/>
          </p:nvSpPr>
          <p:spPr bwMode="auto">
            <a:xfrm>
              <a:off x="3994" y="2119"/>
              <a:ext cx="1552" cy="745"/>
            </a:xfrm>
            <a:prstGeom prst="hexagon">
              <a:avLst>
                <a:gd name="adj" fmla="val 52071"/>
                <a:gd name="vf" fmla="val 115470"/>
              </a:avLst>
            </a:prstGeom>
            <a:solidFill>
              <a:schemeClr val="accent1"/>
            </a:solidFill>
            <a:ln w="12700">
              <a:solidFill>
                <a:schemeClr val="tx1"/>
              </a:solidFill>
              <a:miter lim="800000"/>
              <a:headEnd/>
              <a:tailEnd/>
            </a:ln>
          </p:spPr>
          <p:txBody>
            <a:bodyPr wrap="none" anchor="ctr"/>
            <a:lstStyle/>
            <a:p>
              <a:endParaRPr lang="en-US"/>
            </a:p>
          </p:txBody>
        </p:sp>
        <p:sp>
          <p:nvSpPr>
            <p:cNvPr id="41999" name="Rectangle 18"/>
            <p:cNvSpPr>
              <a:spLocks noChangeArrowheads="1"/>
            </p:cNvSpPr>
            <p:nvPr/>
          </p:nvSpPr>
          <p:spPr bwMode="auto">
            <a:xfrm>
              <a:off x="4080" y="2287"/>
              <a:ext cx="1275" cy="205"/>
            </a:xfrm>
            <a:prstGeom prst="rect">
              <a:avLst/>
            </a:prstGeom>
            <a:noFill/>
            <a:ln w="9525">
              <a:noFill/>
              <a:miter lim="800000"/>
              <a:headEnd/>
              <a:tailEnd/>
            </a:ln>
          </p:spPr>
          <p:txBody>
            <a:bodyPr wrap="square" lIns="92075" tIns="46038" rIns="92075" bIns="46038">
              <a:spAutoFit/>
            </a:bodyPr>
            <a:lstStyle/>
            <a:p>
              <a:pPr algn="ctr" eaLnBrk="0" hangingPunct="0">
                <a:lnSpc>
                  <a:spcPct val="115000"/>
                </a:lnSpc>
                <a:spcBef>
                  <a:spcPct val="50000"/>
                </a:spcBef>
              </a:pPr>
              <a:r>
                <a:rPr lang="ru-RU" sz="1400" b="1" u="none" dirty="0" smtClean="0">
                  <a:solidFill>
                    <a:schemeClr val="bg1"/>
                  </a:solidFill>
                </a:rPr>
                <a:t>Благотворительность</a:t>
              </a:r>
              <a:endParaRPr lang="en-US" sz="1400" b="1" u="none" dirty="0">
                <a:solidFill>
                  <a:schemeClr val="bg1"/>
                </a:solidFill>
              </a:endParaRPr>
            </a:p>
          </p:txBody>
        </p:sp>
      </p:grpSp>
      <p:sp>
        <p:nvSpPr>
          <p:cNvPr id="81939" name="Rectangle 19"/>
          <p:cNvSpPr>
            <a:spLocks noChangeArrowheads="1"/>
          </p:cNvSpPr>
          <p:nvPr/>
        </p:nvSpPr>
        <p:spPr bwMode="auto">
          <a:xfrm>
            <a:off x="3500438" y="3738563"/>
            <a:ext cx="3433762" cy="585418"/>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ru-RU" sz="3200" b="1" u="none" dirty="0" smtClean="0">
                <a:solidFill>
                  <a:srgbClr val="008000"/>
                </a:solidFill>
              </a:rPr>
              <a:t>Две 	       жизни</a:t>
            </a:r>
            <a:endParaRPr lang="en-US" sz="3200" b="1" u="none" dirty="0">
              <a:solidFill>
                <a:srgbClr val="008000"/>
              </a:solidFill>
            </a:endParaRPr>
          </a:p>
        </p:txBody>
      </p:sp>
      <p:sp>
        <p:nvSpPr>
          <p:cNvPr id="41996" name="Rectangle 20"/>
          <p:cNvSpPr>
            <a:spLocks noChangeArrowheads="1"/>
          </p:cNvSpPr>
          <p:nvPr/>
        </p:nvSpPr>
        <p:spPr bwMode="auto">
          <a:xfrm>
            <a:off x="152400" y="152400"/>
            <a:ext cx="8991600" cy="1143000"/>
          </a:xfrm>
          <a:prstGeom prst="rect">
            <a:avLst/>
          </a:prstGeom>
          <a:noFill/>
          <a:ln w="9525">
            <a:noFill/>
            <a:miter lim="800000"/>
            <a:headEnd/>
            <a:tailEnd/>
          </a:ln>
        </p:spPr>
        <p:txBody>
          <a:bodyPr lIns="92075" tIns="46038" rIns="92075" bIns="46038" anchor="ctr"/>
          <a:lstStyle/>
          <a:p>
            <a:pPr algn="ctr"/>
            <a:r>
              <a:rPr lang="ru-RU" sz="3600" b="1" u="none" dirty="0" smtClean="0">
                <a:solidFill>
                  <a:srgbClr val="008000"/>
                </a:solidFill>
                <a:latin typeface="AGaramond" pitchFamily="18" charset="0"/>
              </a:rPr>
              <a:t>Ежегодная рента с пожертвованиями на благотворительные цели</a:t>
            </a:r>
            <a:endParaRPr lang="en-US" sz="3200" u="none" dirty="0">
              <a:solidFill>
                <a:srgbClr val="008000"/>
              </a:solidFill>
            </a:endParaRPr>
          </a:p>
        </p:txBody>
      </p:sp>
      <p:sp>
        <p:nvSpPr>
          <p:cNvPr id="41997" name="Line 21"/>
          <p:cNvSpPr>
            <a:spLocks noChangeShapeType="1"/>
          </p:cNvSpPr>
          <p:nvPr/>
        </p:nvSpPr>
        <p:spPr bwMode="auto">
          <a:xfrm>
            <a:off x="457200" y="1295400"/>
            <a:ext cx="8229600"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81939"/>
                                        </p:tgtEl>
                                        <p:attrNameLst>
                                          <p:attrName>style.visibility</p:attrName>
                                        </p:attrNameLst>
                                      </p:cBhvr>
                                      <p:to>
                                        <p:strVal val="visible"/>
                                      </p:to>
                                    </p:set>
                                    <p:animEffect transition="in" filter="dissolve">
                                      <p:cBhvr>
                                        <p:cTn id="20" dur="500"/>
                                        <p:tgtEl>
                                          <p:spTgt spid="819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1929"/>
                                        </p:tgtEl>
                                        <p:attrNameLst>
                                          <p:attrName>style.visibility</p:attrName>
                                        </p:attrNameLst>
                                      </p:cBhvr>
                                      <p:to>
                                        <p:strVal val="visible"/>
                                      </p:to>
                                    </p:set>
                                    <p:animEffect transition="in" filter="wipe(left)">
                                      <p:cBhvr>
                                        <p:cTn id="25" dur="500"/>
                                        <p:tgtEl>
                                          <p:spTgt spid="81929"/>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81923"/>
                                        </p:tgtEl>
                                        <p:attrNameLst>
                                          <p:attrName>style.visibility</p:attrName>
                                        </p:attrNameLst>
                                      </p:cBhvr>
                                      <p:to>
                                        <p:strVal val="visible"/>
                                      </p:to>
                                    </p:set>
                                    <p:animEffect transition="in" filter="dissolve">
                                      <p:cBhvr>
                                        <p:cTn id="33" dur="500"/>
                                        <p:tgtEl>
                                          <p:spTgt spid="819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1927"/>
                                        </p:tgtEl>
                                        <p:attrNameLst>
                                          <p:attrName>style.visibility</p:attrName>
                                        </p:attrNameLst>
                                      </p:cBhvr>
                                      <p:to>
                                        <p:strVal val="visible"/>
                                      </p:to>
                                    </p:set>
                                    <p:animEffect transition="in" filter="wipe(up)">
                                      <p:cBhvr>
                                        <p:cTn id="38" dur="500"/>
                                        <p:tgtEl>
                                          <p:spTgt spid="81927"/>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81922"/>
                                        </p:tgtEl>
                                        <p:attrNameLst>
                                          <p:attrName>style.visibility</p:attrName>
                                        </p:attrNameLst>
                                      </p:cBhvr>
                                      <p:to>
                                        <p:strVal val="visible"/>
                                      </p:to>
                                    </p:set>
                                    <p:animEffect transition="in" filter="dissolve">
                                      <p:cBhvr>
                                        <p:cTn id="46"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autoUpdateAnimBg="0"/>
      <p:bldP spid="81927" grpId="0" animBg="1"/>
      <p:bldP spid="81928" grpId="0" animBg="1"/>
      <p:bldP spid="81929" grpId="0" animBg="1"/>
      <p:bldP spid="8193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3048000"/>
            <a:ext cx="3690937" cy="263213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2200" b="1" dirty="0" smtClean="0">
                <a:solidFill>
                  <a:srgbClr val="008000"/>
                </a:solidFill>
              </a:rPr>
              <a:t>Ставка дохода с благотворительными вычетами в зависимости от  возраста </a:t>
            </a:r>
            <a:r>
              <a:rPr lang="en-US" sz="2200" b="1" u="none" dirty="0" smtClean="0">
                <a:solidFill>
                  <a:srgbClr val="008000"/>
                </a:solidFill>
              </a:rPr>
              <a:t>– </a:t>
            </a:r>
            <a:r>
              <a:rPr lang="en-US" sz="2200" b="1" u="none" dirty="0">
                <a:solidFill>
                  <a:srgbClr val="008000"/>
                </a:solidFill>
              </a:rPr>
              <a:t>6.45%</a:t>
            </a:r>
          </a:p>
          <a:p>
            <a:pPr eaLnBrk="0" hangingPunct="0">
              <a:spcBef>
                <a:spcPct val="50000"/>
              </a:spcBef>
            </a:pPr>
            <a:r>
              <a:rPr lang="ru-RU" sz="2200" b="1" u="none" dirty="0" smtClean="0">
                <a:solidFill>
                  <a:srgbClr val="008000"/>
                </a:solidFill>
              </a:rPr>
              <a:t>Отсроченный прирост капитала </a:t>
            </a:r>
            <a:r>
              <a:rPr lang="en-US" sz="2200" b="1" u="none" dirty="0" smtClean="0">
                <a:solidFill>
                  <a:srgbClr val="008000"/>
                </a:solidFill>
              </a:rPr>
              <a:t>-  </a:t>
            </a:r>
            <a:r>
              <a:rPr lang="ru-RU" sz="2200" b="1" u="none" dirty="0" smtClean="0">
                <a:solidFill>
                  <a:srgbClr val="008000"/>
                </a:solidFill>
              </a:rPr>
              <a:t>сбережения </a:t>
            </a:r>
            <a:r>
              <a:rPr lang="en-US" sz="2200" b="1" u="none" dirty="0" smtClean="0">
                <a:solidFill>
                  <a:srgbClr val="008000"/>
                </a:solidFill>
              </a:rPr>
              <a:t>$11,250</a:t>
            </a:r>
          </a:p>
        </p:txBody>
      </p:sp>
      <p:sp>
        <p:nvSpPr>
          <p:cNvPr id="83971" name="Rectangle 3"/>
          <p:cNvSpPr>
            <a:spLocks noChangeArrowheads="1"/>
          </p:cNvSpPr>
          <p:nvPr/>
        </p:nvSpPr>
        <p:spPr bwMode="auto">
          <a:xfrm>
            <a:off x="6019800" y="5133975"/>
            <a:ext cx="3003550" cy="770084"/>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ru-RU" sz="2200" b="1" u="none" dirty="0" smtClean="0">
                <a:solidFill>
                  <a:srgbClr val="008000"/>
                </a:solidFill>
              </a:rPr>
              <a:t>Преимущества благотворительности</a:t>
            </a:r>
            <a:endParaRPr lang="en-US" sz="2200" b="1" u="none" dirty="0">
              <a:solidFill>
                <a:srgbClr val="008000"/>
              </a:solidFill>
            </a:endParaRPr>
          </a:p>
        </p:txBody>
      </p:sp>
      <p:grpSp>
        <p:nvGrpSpPr>
          <p:cNvPr id="2" name="Group 4"/>
          <p:cNvGrpSpPr>
            <a:grpSpLocks/>
          </p:cNvGrpSpPr>
          <p:nvPr/>
        </p:nvGrpSpPr>
        <p:grpSpPr bwMode="auto">
          <a:xfrm>
            <a:off x="3429000" y="4724400"/>
            <a:ext cx="2578100" cy="1330325"/>
            <a:chOff x="2146" y="3043"/>
            <a:chExt cx="1624" cy="838"/>
          </a:xfrm>
        </p:grpSpPr>
        <p:sp>
          <p:nvSpPr>
            <p:cNvPr id="43028" name="Oval 5"/>
            <p:cNvSpPr>
              <a:spLocks noChangeArrowheads="1"/>
            </p:cNvSpPr>
            <p:nvPr/>
          </p:nvSpPr>
          <p:spPr bwMode="auto">
            <a:xfrm>
              <a:off x="2146" y="3043"/>
              <a:ext cx="1624" cy="838"/>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3029" name="Rectangle 6"/>
            <p:cNvSpPr>
              <a:spLocks noChangeArrowheads="1"/>
            </p:cNvSpPr>
            <p:nvPr/>
          </p:nvSpPr>
          <p:spPr bwMode="auto">
            <a:xfrm>
              <a:off x="2334" y="3191"/>
              <a:ext cx="1248" cy="601"/>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800" b="1" u="none" dirty="0">
                  <a:solidFill>
                    <a:schemeClr val="bg1"/>
                  </a:solidFill>
                </a:rPr>
                <a:t>$4,837 </a:t>
              </a:r>
              <a:r>
                <a:rPr lang="ru-RU" sz="2800" b="1" u="none" dirty="0" smtClean="0">
                  <a:solidFill>
                    <a:schemeClr val="bg1"/>
                  </a:solidFill>
                </a:rPr>
                <a:t>Ежегодно</a:t>
              </a:r>
              <a:endParaRPr lang="en-US" sz="2800" b="1" u="none" dirty="0">
                <a:solidFill>
                  <a:schemeClr val="bg1"/>
                </a:solidFill>
              </a:endParaRPr>
            </a:p>
          </p:txBody>
        </p:sp>
      </p:grpSp>
      <p:sp>
        <p:nvSpPr>
          <p:cNvPr id="83975" name="AutoShape 7"/>
          <p:cNvSpPr>
            <a:spLocks noChangeArrowheads="1"/>
          </p:cNvSpPr>
          <p:nvPr/>
        </p:nvSpPr>
        <p:spPr bwMode="auto">
          <a:xfrm>
            <a:off x="4511675" y="3840163"/>
            <a:ext cx="315913" cy="754062"/>
          </a:xfrm>
          <a:prstGeom prst="downArrow">
            <a:avLst>
              <a:gd name="adj1" fmla="val 50000"/>
              <a:gd name="adj2" fmla="val 119358"/>
            </a:avLst>
          </a:prstGeom>
          <a:gradFill rotWithShape="0">
            <a:gsLst>
              <a:gs pos="0">
                <a:schemeClr val="accent2"/>
              </a:gs>
              <a:gs pos="100000">
                <a:schemeClr val="hlink"/>
              </a:gs>
            </a:gsLst>
            <a:lin ang="5400000" scaled="1"/>
          </a:gradFill>
          <a:ln w="12700">
            <a:solidFill>
              <a:schemeClr val="hlink"/>
            </a:solidFill>
            <a:miter lim="800000"/>
            <a:headEnd/>
            <a:tailEnd/>
          </a:ln>
        </p:spPr>
        <p:txBody>
          <a:bodyPr wrap="none" anchor="ctr"/>
          <a:lstStyle/>
          <a:p>
            <a:endParaRPr lang="en-US"/>
          </a:p>
        </p:txBody>
      </p:sp>
      <p:sp>
        <p:nvSpPr>
          <p:cNvPr id="83976" name="AutoShape 8"/>
          <p:cNvSpPr>
            <a:spLocks noChangeArrowheads="1"/>
          </p:cNvSpPr>
          <p:nvPr/>
        </p:nvSpPr>
        <p:spPr bwMode="auto">
          <a:xfrm>
            <a:off x="2878138" y="2425700"/>
            <a:ext cx="620712" cy="320675"/>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p:spPr>
        <p:txBody>
          <a:bodyPr wrap="none" anchor="ctr"/>
          <a:lstStyle/>
          <a:p>
            <a:endParaRPr lang="en-US"/>
          </a:p>
        </p:txBody>
      </p:sp>
      <p:sp>
        <p:nvSpPr>
          <p:cNvPr id="83977" name="AutoShape 9"/>
          <p:cNvSpPr>
            <a:spLocks noChangeArrowheads="1"/>
          </p:cNvSpPr>
          <p:nvPr/>
        </p:nvSpPr>
        <p:spPr bwMode="auto">
          <a:xfrm>
            <a:off x="5888038" y="3344863"/>
            <a:ext cx="620712" cy="320675"/>
          </a:xfrm>
          <a:prstGeom prst="rightArrow">
            <a:avLst>
              <a:gd name="adj1" fmla="val 50000"/>
              <a:gd name="adj2" fmla="val 96791"/>
            </a:avLst>
          </a:prstGeom>
          <a:gradFill rotWithShape="0">
            <a:gsLst>
              <a:gs pos="0">
                <a:schemeClr val="accent2"/>
              </a:gs>
              <a:gs pos="100000">
                <a:schemeClr val="folHlink"/>
              </a:gs>
            </a:gsLst>
            <a:lin ang="0" scaled="1"/>
          </a:gradFill>
          <a:ln w="12700">
            <a:solidFill>
              <a:schemeClr val="folHlink"/>
            </a:solidFill>
            <a:miter lim="800000"/>
            <a:headEnd/>
            <a:tailEnd/>
          </a:ln>
        </p:spPr>
        <p:txBody>
          <a:bodyPr wrap="none" anchor="ctr"/>
          <a:lstStyle/>
          <a:p>
            <a:endParaRPr lang="en-US"/>
          </a:p>
        </p:txBody>
      </p:sp>
      <p:grpSp>
        <p:nvGrpSpPr>
          <p:cNvPr id="3" name="Group 10"/>
          <p:cNvGrpSpPr>
            <a:grpSpLocks/>
          </p:cNvGrpSpPr>
          <p:nvPr/>
        </p:nvGrpSpPr>
        <p:grpSpPr bwMode="auto">
          <a:xfrm>
            <a:off x="533400" y="1447800"/>
            <a:ext cx="2259013" cy="1287463"/>
            <a:chOff x="352" y="961"/>
            <a:chExt cx="1423" cy="763"/>
          </a:xfrm>
        </p:grpSpPr>
        <p:sp>
          <p:nvSpPr>
            <p:cNvPr id="43026" name="AutoShape 11"/>
            <p:cNvSpPr>
              <a:spLocks noChangeArrowheads="1"/>
            </p:cNvSpPr>
            <p:nvPr/>
          </p:nvSpPr>
          <p:spPr bwMode="auto">
            <a:xfrm>
              <a:off x="352" y="961"/>
              <a:ext cx="1423" cy="763"/>
            </a:xfrm>
            <a:prstGeom prst="octagon">
              <a:avLst>
                <a:gd name="adj" fmla="val 29282"/>
              </a:avLst>
            </a:prstGeom>
            <a:solidFill>
              <a:schemeClr val="accent1"/>
            </a:solidFill>
            <a:ln w="12700">
              <a:solidFill>
                <a:schemeClr val="tx1"/>
              </a:solidFill>
              <a:miter lim="800000"/>
              <a:headEnd/>
              <a:tailEnd/>
            </a:ln>
          </p:spPr>
          <p:txBody>
            <a:bodyPr wrap="none" anchor="ctr"/>
            <a:lstStyle/>
            <a:p>
              <a:endParaRPr lang="en-US"/>
            </a:p>
          </p:txBody>
        </p:sp>
        <p:sp>
          <p:nvSpPr>
            <p:cNvPr id="43027" name="Rectangle 12"/>
            <p:cNvSpPr>
              <a:spLocks noChangeArrowheads="1"/>
            </p:cNvSpPr>
            <p:nvPr/>
          </p:nvSpPr>
          <p:spPr bwMode="auto">
            <a:xfrm>
              <a:off x="420" y="1129"/>
              <a:ext cx="1317" cy="371"/>
            </a:xfrm>
            <a:prstGeom prst="rect">
              <a:avLst/>
            </a:prstGeom>
            <a:noFill/>
            <a:ln w="9525">
              <a:noFill/>
              <a:miter lim="800000"/>
              <a:headEnd/>
              <a:tailEnd/>
            </a:ln>
          </p:spPr>
          <p:txBody>
            <a:bodyPr lIns="92075" tIns="46038" rIns="92075" bIns="46038">
              <a:spAutoFit/>
            </a:bodyPr>
            <a:lstStyle/>
            <a:p>
              <a:pPr algn="ctr" eaLnBrk="0" hangingPunct="0">
                <a:lnSpc>
                  <a:spcPct val="115000"/>
                </a:lnSpc>
                <a:spcBef>
                  <a:spcPct val="50000"/>
                </a:spcBef>
              </a:pPr>
              <a:r>
                <a:rPr lang="en-US" sz="3200" b="1" u="none" dirty="0">
                  <a:solidFill>
                    <a:schemeClr val="bg1"/>
                  </a:solidFill>
                </a:rPr>
                <a:t>$ </a:t>
              </a:r>
              <a:r>
                <a:rPr lang="ru-RU" sz="3200" b="1" dirty="0" smtClean="0">
                  <a:solidFill>
                    <a:schemeClr val="bg1"/>
                  </a:solidFill>
                </a:rPr>
                <a:t>Активы</a:t>
              </a:r>
              <a:endParaRPr lang="en-US" sz="3200" b="1" u="none" dirty="0">
                <a:solidFill>
                  <a:schemeClr val="bg1"/>
                </a:solidFill>
              </a:endParaRPr>
            </a:p>
          </p:txBody>
        </p:sp>
      </p:grpSp>
      <p:grpSp>
        <p:nvGrpSpPr>
          <p:cNvPr id="4" name="Group 13"/>
          <p:cNvGrpSpPr>
            <a:grpSpLocks/>
          </p:cNvGrpSpPr>
          <p:nvPr/>
        </p:nvGrpSpPr>
        <p:grpSpPr bwMode="auto">
          <a:xfrm>
            <a:off x="3505200" y="2286000"/>
            <a:ext cx="2392363" cy="1461482"/>
            <a:chOff x="2190" y="1546"/>
            <a:chExt cx="1507" cy="813"/>
          </a:xfrm>
        </p:grpSpPr>
        <p:sp>
          <p:nvSpPr>
            <p:cNvPr id="43024" name="AutoShape 14"/>
            <p:cNvSpPr>
              <a:spLocks noChangeArrowheads="1"/>
            </p:cNvSpPr>
            <p:nvPr/>
          </p:nvSpPr>
          <p:spPr bwMode="auto">
            <a:xfrm>
              <a:off x="2190" y="1546"/>
              <a:ext cx="1507" cy="763"/>
            </a:xfrm>
            <a:prstGeom prst="octagon">
              <a:avLst>
                <a:gd name="adj" fmla="val 29282"/>
              </a:avLst>
            </a:prstGeom>
            <a:solidFill>
              <a:schemeClr val="accent1"/>
            </a:solidFill>
            <a:ln w="12700">
              <a:solidFill>
                <a:schemeClr val="tx1"/>
              </a:solidFill>
              <a:miter lim="800000"/>
              <a:headEnd/>
              <a:tailEnd/>
            </a:ln>
          </p:spPr>
          <p:txBody>
            <a:bodyPr wrap="none" anchor="ctr"/>
            <a:lstStyle/>
            <a:p>
              <a:endParaRPr lang="en-US"/>
            </a:p>
          </p:txBody>
        </p:sp>
        <p:sp>
          <p:nvSpPr>
            <p:cNvPr id="43025" name="Rectangle 15"/>
            <p:cNvSpPr>
              <a:spLocks noChangeArrowheads="1"/>
            </p:cNvSpPr>
            <p:nvPr/>
          </p:nvSpPr>
          <p:spPr bwMode="auto">
            <a:xfrm>
              <a:off x="2430" y="1588"/>
              <a:ext cx="1164" cy="771"/>
            </a:xfrm>
            <a:prstGeom prst="rect">
              <a:avLst/>
            </a:prstGeom>
            <a:noFill/>
            <a:ln w="9525">
              <a:noFill/>
              <a:miter lim="800000"/>
              <a:headEnd/>
              <a:tailEnd/>
            </a:ln>
          </p:spPr>
          <p:txBody>
            <a:bodyPr lIns="92075" tIns="46038" rIns="92075" bIns="46038">
              <a:spAutoFit/>
            </a:bodyPr>
            <a:lstStyle/>
            <a:p>
              <a:pPr algn="ctr" eaLnBrk="0" hangingPunct="0">
                <a:lnSpc>
                  <a:spcPct val="115000"/>
                </a:lnSpc>
                <a:spcBef>
                  <a:spcPct val="50000"/>
                </a:spcBef>
              </a:pPr>
              <a:r>
                <a:rPr lang="ru-RU" b="1" dirty="0" smtClean="0">
                  <a:solidFill>
                    <a:schemeClr val="bg1"/>
                  </a:solidFill>
                </a:rPr>
                <a:t>Ежегодная выплата</a:t>
              </a:r>
              <a:endParaRPr lang="en-US" b="1" dirty="0" smtClean="0">
                <a:solidFill>
                  <a:schemeClr val="bg1"/>
                </a:solidFill>
              </a:endParaRPr>
            </a:p>
            <a:p>
              <a:pPr algn="ctr" eaLnBrk="0" hangingPunct="0">
                <a:lnSpc>
                  <a:spcPct val="115000"/>
                </a:lnSpc>
                <a:spcBef>
                  <a:spcPct val="50000"/>
                </a:spcBef>
              </a:pPr>
              <a:r>
                <a:rPr lang="en-US" sz="2400" b="1" u="none" dirty="0" smtClean="0">
                  <a:solidFill>
                    <a:schemeClr val="bg1"/>
                  </a:solidFill>
                </a:rPr>
                <a:t>$</a:t>
              </a:r>
              <a:r>
                <a:rPr lang="en-US" sz="2400" b="1" u="none" dirty="0">
                  <a:solidFill>
                    <a:schemeClr val="bg1"/>
                  </a:solidFill>
                </a:rPr>
                <a:t>75,000</a:t>
              </a:r>
            </a:p>
          </p:txBody>
        </p:sp>
      </p:grpSp>
      <p:grpSp>
        <p:nvGrpSpPr>
          <p:cNvPr id="5" name="Group 16"/>
          <p:cNvGrpSpPr>
            <a:grpSpLocks/>
          </p:cNvGrpSpPr>
          <p:nvPr/>
        </p:nvGrpSpPr>
        <p:grpSpPr bwMode="auto">
          <a:xfrm>
            <a:off x="6553200" y="2895600"/>
            <a:ext cx="2438400" cy="1452563"/>
            <a:chOff x="3994" y="2119"/>
            <a:chExt cx="1552" cy="745"/>
          </a:xfrm>
        </p:grpSpPr>
        <p:sp>
          <p:nvSpPr>
            <p:cNvPr id="43022" name="AutoShape 17"/>
            <p:cNvSpPr>
              <a:spLocks noChangeArrowheads="1"/>
            </p:cNvSpPr>
            <p:nvPr/>
          </p:nvSpPr>
          <p:spPr bwMode="auto">
            <a:xfrm>
              <a:off x="3994" y="2119"/>
              <a:ext cx="1552" cy="745"/>
            </a:xfrm>
            <a:prstGeom prst="hexagon">
              <a:avLst>
                <a:gd name="adj" fmla="val 52071"/>
                <a:gd name="vf" fmla="val 115470"/>
              </a:avLst>
            </a:prstGeom>
            <a:solidFill>
              <a:schemeClr val="accent1"/>
            </a:solidFill>
            <a:ln w="12700">
              <a:solidFill>
                <a:schemeClr val="tx1"/>
              </a:solidFill>
              <a:miter lim="800000"/>
              <a:headEnd/>
              <a:tailEnd/>
            </a:ln>
          </p:spPr>
          <p:txBody>
            <a:bodyPr wrap="none" anchor="ctr"/>
            <a:lstStyle/>
            <a:p>
              <a:endParaRPr lang="en-US"/>
            </a:p>
          </p:txBody>
        </p:sp>
        <p:sp>
          <p:nvSpPr>
            <p:cNvPr id="43023" name="Rectangle 18"/>
            <p:cNvSpPr>
              <a:spLocks noChangeArrowheads="1"/>
            </p:cNvSpPr>
            <p:nvPr/>
          </p:nvSpPr>
          <p:spPr bwMode="auto">
            <a:xfrm>
              <a:off x="4223" y="2287"/>
              <a:ext cx="1132" cy="483"/>
            </a:xfrm>
            <a:prstGeom prst="rect">
              <a:avLst/>
            </a:prstGeom>
            <a:noFill/>
            <a:ln w="9525">
              <a:noFill/>
              <a:miter lim="800000"/>
              <a:headEnd/>
              <a:tailEnd/>
            </a:ln>
          </p:spPr>
          <p:txBody>
            <a:bodyPr lIns="92075" tIns="46038" rIns="92075" bIns="46038">
              <a:spAutoFit/>
            </a:bodyPr>
            <a:lstStyle/>
            <a:p>
              <a:pPr algn="ctr" eaLnBrk="0" hangingPunct="0">
                <a:lnSpc>
                  <a:spcPct val="115000"/>
                </a:lnSpc>
                <a:spcBef>
                  <a:spcPct val="50000"/>
                </a:spcBef>
              </a:pPr>
              <a:r>
                <a:rPr lang="ru-RU" sz="1200" b="1" dirty="0" smtClean="0">
                  <a:solidFill>
                    <a:schemeClr val="bg1"/>
                  </a:solidFill>
                </a:rPr>
                <a:t>Благотворительность</a:t>
              </a:r>
              <a:r>
                <a:rPr lang="ru-RU" sz="2400" b="1" dirty="0" smtClean="0">
                  <a:solidFill>
                    <a:schemeClr val="bg1"/>
                  </a:solidFill>
                </a:rPr>
                <a:t> </a:t>
              </a:r>
              <a:r>
                <a:rPr lang="en-US" sz="2400" b="1" u="none" dirty="0" smtClean="0">
                  <a:solidFill>
                    <a:schemeClr val="bg1"/>
                  </a:solidFill>
                </a:rPr>
                <a:t>$$$$</a:t>
              </a:r>
              <a:endParaRPr lang="en-US" sz="2400" b="1" u="none" dirty="0">
                <a:solidFill>
                  <a:schemeClr val="bg1"/>
                </a:solidFill>
              </a:endParaRPr>
            </a:p>
          </p:txBody>
        </p:sp>
      </p:grpSp>
      <p:sp>
        <p:nvSpPr>
          <p:cNvPr id="83987" name="Rectangle 19"/>
          <p:cNvSpPr>
            <a:spLocks noChangeArrowheads="1"/>
          </p:cNvSpPr>
          <p:nvPr/>
        </p:nvSpPr>
        <p:spPr bwMode="auto">
          <a:xfrm>
            <a:off x="3500438" y="3738563"/>
            <a:ext cx="2905125" cy="58541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ru-RU" sz="3200" b="1" u="none" dirty="0" smtClean="0">
                <a:solidFill>
                  <a:srgbClr val="008000"/>
                </a:solidFill>
              </a:rPr>
              <a:t>Две         жизни</a:t>
            </a:r>
            <a:endParaRPr lang="en-US" sz="3200" b="1" u="none" dirty="0">
              <a:solidFill>
                <a:srgbClr val="008000"/>
              </a:solidFill>
            </a:endParaRPr>
          </a:p>
        </p:txBody>
      </p:sp>
      <p:sp>
        <p:nvSpPr>
          <p:cNvPr id="43020" name="Rectangle 20"/>
          <p:cNvSpPr>
            <a:spLocks noChangeArrowheads="1"/>
          </p:cNvSpPr>
          <p:nvPr/>
        </p:nvSpPr>
        <p:spPr bwMode="auto">
          <a:xfrm>
            <a:off x="457200" y="304800"/>
            <a:ext cx="8229600" cy="1143000"/>
          </a:xfrm>
          <a:prstGeom prst="rect">
            <a:avLst/>
          </a:prstGeom>
          <a:noFill/>
          <a:ln w="9525">
            <a:noFill/>
            <a:miter lim="800000"/>
            <a:headEnd/>
            <a:tailEnd/>
          </a:ln>
        </p:spPr>
        <p:txBody>
          <a:bodyPr lIns="92075" tIns="46038" rIns="92075" bIns="46038" anchor="ctr"/>
          <a:lstStyle/>
          <a:p>
            <a:pPr algn="ctr"/>
            <a:r>
              <a:rPr lang="ru-RU" sz="3200" b="1" dirty="0" smtClean="0">
                <a:solidFill>
                  <a:srgbClr val="008000"/>
                </a:solidFill>
                <a:latin typeface="AGaramond" pitchFamily="18" charset="0"/>
              </a:rPr>
              <a:t>Ежегодная рента с пожертвованиями на благотворительные цели</a:t>
            </a:r>
            <a:endParaRPr lang="en-US" sz="2800" b="1" dirty="0" smtClean="0">
              <a:solidFill>
                <a:srgbClr val="008000"/>
              </a:solidFill>
            </a:endParaRPr>
          </a:p>
          <a:p>
            <a:pPr algn="ctr"/>
            <a:endParaRPr lang="en-US" sz="2800" b="1" u="none" dirty="0">
              <a:solidFill>
                <a:srgbClr val="008000"/>
              </a:solidFill>
            </a:endParaRPr>
          </a:p>
        </p:txBody>
      </p:sp>
      <p:sp>
        <p:nvSpPr>
          <p:cNvPr id="43021" name="Line 21"/>
          <p:cNvSpPr>
            <a:spLocks noChangeShapeType="1"/>
          </p:cNvSpPr>
          <p:nvPr/>
        </p:nvSpPr>
        <p:spPr bwMode="auto">
          <a:xfrm>
            <a:off x="457200" y="1295400"/>
            <a:ext cx="8229600" cy="0"/>
          </a:xfrm>
          <a:prstGeom prst="line">
            <a:avLst/>
          </a:prstGeom>
          <a:noFill/>
          <a:ln w="28575">
            <a:solidFill>
              <a:schemeClr val="tx1"/>
            </a:solidFill>
            <a:round/>
            <a:headEnd/>
            <a:tailEnd/>
          </a:ln>
        </p:spPr>
        <p:txBody>
          <a:bodyPr wrap="none" anchor="ctr"/>
          <a:lstStyle/>
          <a:p>
            <a:endParaRPr lang="en-US"/>
          </a:p>
        </p:txBody>
      </p:sp>
      <p:sp>
        <p:nvSpPr>
          <p:cNvPr id="23" name="Rectangle 19"/>
          <p:cNvSpPr>
            <a:spLocks noChangeArrowheads="1"/>
          </p:cNvSpPr>
          <p:nvPr/>
        </p:nvSpPr>
        <p:spPr bwMode="auto">
          <a:xfrm>
            <a:off x="0" y="6026361"/>
            <a:ext cx="8991600" cy="831639"/>
          </a:xfrm>
          <a:prstGeom prst="rect">
            <a:avLst/>
          </a:prstGeom>
          <a:noFill/>
          <a:ln w="9525">
            <a:noFill/>
            <a:miter lim="800000"/>
            <a:headEnd/>
            <a:tailEnd/>
          </a:ln>
        </p:spPr>
        <p:txBody>
          <a:bodyPr wrap="square" lIns="92075" tIns="46038" rIns="92075" bIns="46038">
            <a:spAutoFit/>
          </a:bodyPr>
          <a:lstStyle/>
          <a:p>
            <a:pPr eaLnBrk="0" hangingPunct="0">
              <a:spcBef>
                <a:spcPct val="50000"/>
              </a:spcBef>
            </a:pPr>
            <a:r>
              <a:rPr lang="ru-RU" sz="2400" b="1" dirty="0" smtClean="0">
                <a:solidFill>
                  <a:srgbClr val="008000"/>
                </a:solidFill>
              </a:rPr>
              <a:t>Вычет подоходного налога</a:t>
            </a:r>
            <a:r>
              <a:rPr lang="en-US" sz="2400" b="1" dirty="0" smtClean="0">
                <a:solidFill>
                  <a:srgbClr val="008000"/>
                </a:solidFill>
              </a:rPr>
              <a:t> $18,609 </a:t>
            </a:r>
            <a:r>
              <a:rPr lang="ru-RU" sz="2400" b="1" dirty="0" smtClean="0">
                <a:solidFill>
                  <a:srgbClr val="008000"/>
                </a:solidFill>
              </a:rPr>
              <a:t>сумма, сэкономленная за счет уменьшения налоговых платежей </a:t>
            </a:r>
            <a:r>
              <a:rPr lang="en-US" sz="2400" b="1" dirty="0" smtClean="0">
                <a:solidFill>
                  <a:srgbClr val="008000"/>
                </a:solidFill>
              </a:rPr>
              <a:t>$4,652</a:t>
            </a:r>
            <a:endParaRPr lang="en-US" sz="2400" b="1" dirty="0">
              <a:solidFill>
                <a:srgbClr val="008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6"/>
                                        </p:tgtEl>
                                        <p:attrNameLst>
                                          <p:attrName>style.visibility</p:attrName>
                                        </p:attrNameLst>
                                      </p:cBhvr>
                                      <p:to>
                                        <p:strVal val="visible"/>
                                      </p:to>
                                    </p:set>
                                    <p:animEffect transition="in" filter="wipe(left)">
                                      <p:cBhvr>
                                        <p:cTn id="12" dur="500"/>
                                        <p:tgtEl>
                                          <p:spTgt spid="8397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83987"/>
                                        </p:tgtEl>
                                        <p:attrNameLst>
                                          <p:attrName>style.visibility</p:attrName>
                                        </p:attrNameLst>
                                      </p:cBhvr>
                                      <p:to>
                                        <p:strVal val="visible"/>
                                      </p:to>
                                    </p:set>
                                    <p:animEffect transition="in" filter="dissolve">
                                      <p:cBhvr>
                                        <p:cTn id="20" dur="500"/>
                                        <p:tgtEl>
                                          <p:spTgt spid="8398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3977"/>
                                        </p:tgtEl>
                                        <p:attrNameLst>
                                          <p:attrName>style.visibility</p:attrName>
                                        </p:attrNameLst>
                                      </p:cBhvr>
                                      <p:to>
                                        <p:strVal val="visible"/>
                                      </p:to>
                                    </p:set>
                                    <p:animEffect transition="in" filter="wipe(left)">
                                      <p:cBhvr>
                                        <p:cTn id="25" dur="500"/>
                                        <p:tgtEl>
                                          <p:spTgt spid="83977"/>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83971"/>
                                        </p:tgtEl>
                                        <p:attrNameLst>
                                          <p:attrName>style.visibility</p:attrName>
                                        </p:attrNameLst>
                                      </p:cBhvr>
                                      <p:to>
                                        <p:strVal val="visible"/>
                                      </p:to>
                                    </p:set>
                                    <p:animEffect transition="in" filter="dissolve">
                                      <p:cBhvr>
                                        <p:cTn id="33" dur="500"/>
                                        <p:tgtEl>
                                          <p:spTgt spid="8397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3975"/>
                                        </p:tgtEl>
                                        <p:attrNameLst>
                                          <p:attrName>style.visibility</p:attrName>
                                        </p:attrNameLst>
                                      </p:cBhvr>
                                      <p:to>
                                        <p:strVal val="visible"/>
                                      </p:to>
                                    </p:set>
                                    <p:animEffect transition="in" filter="wipe(up)">
                                      <p:cBhvr>
                                        <p:cTn id="38" dur="500"/>
                                        <p:tgtEl>
                                          <p:spTgt spid="83975"/>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up)">
                                      <p:cBhvr>
                                        <p:cTn id="42" dur="500"/>
                                        <p:tgtEl>
                                          <p:spTgt spid="2"/>
                                        </p:tgtEl>
                                      </p:cBhvr>
                                    </p:animEffect>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83970"/>
                                        </p:tgtEl>
                                        <p:attrNameLst>
                                          <p:attrName>style.visibility</p:attrName>
                                        </p:attrNameLst>
                                      </p:cBhvr>
                                      <p:to>
                                        <p:strVal val="visible"/>
                                      </p:to>
                                    </p:set>
                                    <p:animEffect transition="in" filter="dissolve">
                                      <p:cBhvr>
                                        <p:cTn id="46" dur="500"/>
                                        <p:tgtEl>
                                          <p:spTgt spid="83970"/>
                                        </p:tgtEl>
                                      </p:cBhvr>
                                    </p:animEffect>
                                  </p:childTnLst>
                                </p:cTn>
                              </p:par>
                            </p:childTnLst>
                          </p:cTn>
                        </p:par>
                        <p:par>
                          <p:cTn id="47" fill="hold">
                            <p:stCondLst>
                              <p:cond delay="1500"/>
                            </p:stCondLst>
                            <p:childTnLst>
                              <p:par>
                                <p:cTn id="48" presetID="9"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autoUpdateAnimBg="0"/>
      <p:bldP spid="83975" grpId="0" animBg="1"/>
      <p:bldP spid="83976" grpId="0" animBg="1"/>
      <p:bldP spid="83977" grpId="0" animBg="1"/>
      <p:bldP spid="83987" grpId="0" autoUpdateAnimBg="0"/>
      <p:bldP spid="2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ru-RU" dirty="0" smtClean="0"/>
              <a:t>ЕЖЕГОДНАЯ РЕНТА</a:t>
            </a:r>
            <a:br>
              <a:rPr lang="ru-RU" dirty="0" smtClean="0"/>
            </a:br>
            <a:r>
              <a:rPr lang="ru-RU" dirty="0" smtClean="0"/>
              <a:t> ОТСРОЧЕНЫХ ДАРОВ</a:t>
            </a:r>
            <a:endParaRPr lang="en-US" dirty="0"/>
          </a:p>
        </p:txBody>
      </p:sp>
      <p:sp>
        <p:nvSpPr>
          <p:cNvPr id="13315" name="Text Placeholder 2"/>
          <p:cNvSpPr>
            <a:spLocks noGrp="1"/>
          </p:cNvSpPr>
          <p:nvPr>
            <p:ph type="body" idx="1"/>
          </p:nvPr>
        </p:nvSpPr>
        <p:spPr>
          <a:xfrm>
            <a:off x="304800" y="685801"/>
            <a:ext cx="8839200" cy="2514600"/>
          </a:xfrm>
        </p:spPr>
        <p:txBody>
          <a:bodyPr>
            <a:noAutofit/>
          </a:bodyPr>
          <a:lstStyle/>
          <a:p>
            <a:pPr>
              <a:buFont typeface="Arial" pitchFamily="34" charset="0"/>
              <a:buChar char="•"/>
            </a:pPr>
            <a:r>
              <a:rPr lang="ru-RU" sz="3600" dirty="0" smtClean="0">
                <a:solidFill>
                  <a:schemeClr val="bg1"/>
                </a:solidFill>
              </a:rPr>
              <a:t> </a:t>
            </a:r>
            <a:r>
              <a:rPr lang="ru-RU" sz="3600" b="1" dirty="0" smtClean="0">
                <a:solidFill>
                  <a:schemeClr val="tx2"/>
                </a:solidFill>
              </a:rPr>
              <a:t>Прямой налоговый вычет</a:t>
            </a:r>
            <a:endParaRPr lang="en-US" sz="3600" b="1" dirty="0" smtClean="0">
              <a:solidFill>
                <a:schemeClr val="tx2"/>
              </a:solidFill>
            </a:endParaRPr>
          </a:p>
          <a:p>
            <a:pPr>
              <a:buFont typeface="Arial" pitchFamily="34" charset="0"/>
              <a:buChar char="•"/>
            </a:pPr>
            <a:r>
              <a:rPr lang="ru-RU" sz="3600" b="1" dirty="0" smtClean="0">
                <a:solidFill>
                  <a:schemeClr val="tx2"/>
                </a:solidFill>
              </a:rPr>
              <a:t> Фиксированная оплата на будущее</a:t>
            </a:r>
          </a:p>
          <a:p>
            <a:pPr>
              <a:buFont typeface="Arial" pitchFamily="34" charset="0"/>
              <a:buChar char="•"/>
            </a:pPr>
            <a:r>
              <a:rPr lang="ru-RU" sz="3600" b="1" dirty="0" smtClean="0">
                <a:solidFill>
                  <a:schemeClr val="tx2"/>
                </a:solidFill>
              </a:rPr>
              <a:t> После смерти дарителя дар переходит на благотворительность</a:t>
            </a:r>
            <a:endParaRPr lang="en-US" sz="3600" b="1"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alphaModFix amt="4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732712" cy="1143000"/>
          </a:xfrm>
        </p:spPr>
        <p:txBody>
          <a:bodyPr>
            <a:normAutofit fontScale="90000"/>
          </a:bodyPr>
          <a:lstStyle/>
          <a:p>
            <a:pPr algn="ctr"/>
            <a:r>
              <a:rPr lang="ru-RU" sz="3600" dirty="0" smtClean="0"/>
              <a:t>ПРИМЕР ЕЖЕГОДНОЙ РЕНТЫ ОТСРОЧЕНЫХ ДАРОВ</a:t>
            </a:r>
            <a:endParaRPr lang="en-US" sz="3600" dirty="0"/>
          </a:p>
        </p:txBody>
      </p:sp>
      <p:sp>
        <p:nvSpPr>
          <p:cNvPr id="3" name="Text Placeholder 2"/>
          <p:cNvSpPr>
            <a:spLocks noGrp="1"/>
          </p:cNvSpPr>
          <p:nvPr>
            <p:ph type="body" idx="1"/>
          </p:nvPr>
        </p:nvSpPr>
        <p:spPr>
          <a:xfrm>
            <a:off x="304800" y="533400"/>
            <a:ext cx="8610600" cy="4648200"/>
          </a:xfrm>
        </p:spPr>
        <p:txBody>
          <a:bodyPr>
            <a:normAutofit fontScale="85000" lnSpcReduction="10000"/>
          </a:bodyPr>
          <a:lstStyle/>
          <a:p>
            <a:pPr>
              <a:buFont typeface="Arial" pitchFamily="34" charset="0"/>
              <a:buChar char="•"/>
            </a:pPr>
            <a:r>
              <a:rPr lang="ru-RU" sz="3200" dirty="0" smtClean="0">
                <a:solidFill>
                  <a:srgbClr val="993300"/>
                </a:solidFill>
              </a:rPr>
              <a:t>Вам и вашему(</a:t>
            </a:r>
            <a:r>
              <a:rPr lang="ru-RU" sz="3200" dirty="0" err="1" smtClean="0">
                <a:solidFill>
                  <a:srgbClr val="993300"/>
                </a:solidFill>
              </a:rPr>
              <a:t>й</a:t>
            </a:r>
            <a:r>
              <a:rPr lang="ru-RU" sz="3200" dirty="0" smtClean="0">
                <a:solidFill>
                  <a:srgbClr val="993300"/>
                </a:solidFill>
              </a:rPr>
              <a:t>) супругу(е) 50 лет а к 65 годам вы бы хотели дополнить свой доход, а также после смерти сделать пожертвование на благотворительные цели.</a:t>
            </a:r>
          </a:p>
          <a:p>
            <a:pPr>
              <a:buFont typeface="Arial" pitchFamily="34" charset="0"/>
              <a:buChar char="•"/>
            </a:pPr>
            <a:endParaRPr lang="ru-RU" sz="3200" dirty="0" smtClean="0">
              <a:solidFill>
                <a:srgbClr val="993300"/>
              </a:solidFill>
            </a:endParaRPr>
          </a:p>
          <a:p>
            <a:pPr>
              <a:buFont typeface="Arial" pitchFamily="34" charset="0"/>
              <a:buChar char="•"/>
            </a:pPr>
            <a:r>
              <a:rPr lang="ru-RU" sz="3200" dirty="0" smtClean="0">
                <a:solidFill>
                  <a:srgbClr val="993300"/>
                </a:solidFill>
              </a:rPr>
              <a:t>Ваш дар</a:t>
            </a:r>
            <a:r>
              <a:rPr lang="en-US" sz="3200" dirty="0" smtClean="0">
                <a:solidFill>
                  <a:srgbClr val="993300"/>
                </a:solidFill>
              </a:rPr>
              <a:t> $50,000 </a:t>
            </a:r>
            <a:r>
              <a:rPr lang="ru-RU" sz="3200" dirty="0" smtClean="0">
                <a:solidFill>
                  <a:srgbClr val="993300"/>
                </a:solidFill>
              </a:rPr>
              <a:t>ежегодной ренте отсроченных даров</a:t>
            </a:r>
            <a:r>
              <a:rPr lang="en-US" sz="3200" dirty="0" smtClean="0">
                <a:solidFill>
                  <a:srgbClr val="993300"/>
                </a:solidFill>
              </a:rPr>
              <a:t>.  </a:t>
            </a:r>
            <a:r>
              <a:rPr lang="ru-RU" sz="3200" dirty="0" smtClean="0">
                <a:solidFill>
                  <a:srgbClr val="993300"/>
                </a:solidFill>
              </a:rPr>
              <a:t>Получаете </a:t>
            </a:r>
            <a:r>
              <a:rPr lang="en-US" sz="3200" dirty="0" smtClean="0">
                <a:solidFill>
                  <a:srgbClr val="993300"/>
                </a:solidFill>
              </a:rPr>
              <a:t>$8,157 </a:t>
            </a:r>
            <a:r>
              <a:rPr lang="ru-RU" sz="3200" dirty="0" smtClean="0">
                <a:solidFill>
                  <a:srgbClr val="993300"/>
                </a:solidFill>
              </a:rPr>
              <a:t>благотворительных вычетов</a:t>
            </a:r>
            <a:r>
              <a:rPr lang="en-US" sz="3200" dirty="0" smtClean="0">
                <a:solidFill>
                  <a:srgbClr val="993300"/>
                </a:solidFill>
              </a:rPr>
              <a:t>.</a:t>
            </a:r>
          </a:p>
          <a:p>
            <a:pPr>
              <a:buFont typeface="Arial" pitchFamily="34" charset="0"/>
              <a:buChar char="•"/>
            </a:pPr>
            <a:r>
              <a:rPr lang="ru-RU" sz="3200" dirty="0" smtClean="0">
                <a:solidFill>
                  <a:srgbClr val="993300"/>
                </a:solidFill>
              </a:rPr>
              <a:t>Получаете ежегодно на жизнь </a:t>
            </a:r>
            <a:r>
              <a:rPr lang="en-US" sz="3200" dirty="0" smtClean="0">
                <a:solidFill>
                  <a:srgbClr val="993300"/>
                </a:solidFill>
              </a:rPr>
              <a:t>$3,940 (41.8% </a:t>
            </a:r>
            <a:r>
              <a:rPr lang="ru-RU" sz="3200" dirty="0" smtClean="0">
                <a:solidFill>
                  <a:srgbClr val="993300"/>
                </a:solidFill>
              </a:rPr>
              <a:t>не облагаемые налогом</a:t>
            </a:r>
            <a:r>
              <a:rPr lang="en-US" sz="3200" dirty="0" smtClean="0">
                <a:solidFill>
                  <a:srgbClr val="993300"/>
                </a:solidFill>
              </a:rPr>
              <a:t>) – 7.88%</a:t>
            </a:r>
          </a:p>
          <a:p>
            <a:pPr>
              <a:buFont typeface="Arial" pitchFamily="34" charset="0"/>
              <a:buChar char="•"/>
            </a:pPr>
            <a:r>
              <a:rPr lang="ru-RU" sz="3200" dirty="0" smtClean="0">
                <a:solidFill>
                  <a:srgbClr val="993300"/>
                </a:solidFill>
              </a:rPr>
              <a:t>В момент смерти баланс ежегодной ренты переходит на благотворительность согласно вашему выбору.</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ru-RU" dirty="0" smtClean="0"/>
              <a:t>ЕЖЕГОДНАЯ РЕНТА ПОЖЕРТВОВАНИЙ НА БЛАГОТВОРИТЕЛЬНЫЕ ЦЕЛИ</a:t>
            </a:r>
            <a:endParaRPr lang="en-US" dirty="0"/>
          </a:p>
        </p:txBody>
      </p:sp>
      <p:sp>
        <p:nvSpPr>
          <p:cNvPr id="14339" name="Text Placeholder 2"/>
          <p:cNvSpPr>
            <a:spLocks noGrp="1"/>
          </p:cNvSpPr>
          <p:nvPr>
            <p:ph type="body" idx="1"/>
          </p:nvPr>
        </p:nvSpPr>
        <p:spPr>
          <a:xfrm>
            <a:off x="722313" y="1219201"/>
            <a:ext cx="7772400" cy="2362199"/>
          </a:xfrm>
        </p:spPr>
        <p:txBody>
          <a:bodyPr>
            <a:normAutofit/>
          </a:bodyPr>
          <a:lstStyle/>
          <a:p>
            <a:pPr>
              <a:buFont typeface="Arial" pitchFamily="34" charset="0"/>
              <a:buChar char="•"/>
            </a:pPr>
            <a:r>
              <a:rPr lang="ru-RU" sz="3200" dirty="0" smtClean="0">
                <a:solidFill>
                  <a:srgbClr val="993300"/>
                </a:solidFill>
              </a:rPr>
              <a:t> </a:t>
            </a:r>
            <a:r>
              <a:rPr lang="ru-RU" sz="3200" dirty="0" smtClean="0">
                <a:solidFill>
                  <a:srgbClr val="993300"/>
                </a:solidFill>
              </a:rPr>
              <a:t> Прямой </a:t>
            </a:r>
            <a:r>
              <a:rPr lang="ru-RU" sz="3200" dirty="0" smtClean="0">
                <a:solidFill>
                  <a:srgbClr val="993300"/>
                </a:solidFill>
              </a:rPr>
              <a:t>налоговый вычет</a:t>
            </a:r>
            <a:endParaRPr lang="en-US" sz="3200" dirty="0" smtClean="0">
              <a:solidFill>
                <a:srgbClr val="993300"/>
              </a:solidFill>
            </a:endParaRPr>
          </a:p>
          <a:p>
            <a:pPr>
              <a:buFont typeface="Arial" pitchFamily="34" charset="0"/>
              <a:buChar char="•"/>
            </a:pPr>
            <a:r>
              <a:rPr lang="ru-RU" sz="3200" dirty="0" smtClean="0">
                <a:solidFill>
                  <a:srgbClr val="993300"/>
                </a:solidFill>
              </a:rPr>
              <a:t>  Срочный </a:t>
            </a:r>
            <a:r>
              <a:rPr lang="ru-RU" sz="3200" dirty="0" smtClean="0">
                <a:solidFill>
                  <a:srgbClr val="993300"/>
                </a:solidFill>
              </a:rPr>
              <a:t>платеж</a:t>
            </a:r>
            <a:endParaRPr lang="en-US" sz="3200" dirty="0" smtClean="0">
              <a:solidFill>
                <a:srgbClr val="993300"/>
              </a:solidFill>
            </a:endParaRPr>
          </a:p>
          <a:p>
            <a:pPr>
              <a:buFont typeface="Arial" pitchFamily="34" charset="0"/>
              <a:buChar char="•"/>
            </a:pPr>
            <a:r>
              <a:rPr lang="ru-RU" sz="3200" dirty="0" smtClean="0">
                <a:solidFill>
                  <a:srgbClr val="993300"/>
                </a:solidFill>
              </a:rPr>
              <a:t> </a:t>
            </a:r>
            <a:r>
              <a:rPr lang="ru-RU" sz="3200" dirty="0" smtClean="0">
                <a:solidFill>
                  <a:srgbClr val="993300"/>
                </a:solidFill>
              </a:rPr>
              <a:t> После </a:t>
            </a:r>
            <a:r>
              <a:rPr lang="ru-RU" sz="3200" dirty="0" smtClean="0">
                <a:solidFill>
                  <a:srgbClr val="993300"/>
                </a:solidFill>
              </a:rPr>
              <a:t>смерти дарителя дар передается на благотворительность</a:t>
            </a:r>
            <a:endParaRPr lang="en-US" sz="3200" dirty="0" smtClean="0">
              <a:solidFill>
                <a:srgbClr val="99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title"/>
          </p:nvPr>
        </p:nvSpPr>
        <p:spPr/>
        <p:txBody>
          <a:bodyPr/>
          <a:lstStyle/>
          <a:p>
            <a:pPr algn="ctr"/>
            <a:r>
              <a:rPr lang="ru-RU" dirty="0" smtClean="0">
                <a:latin typeface="Arial" pitchFamily="34" charset="0"/>
                <a:cs typeface="Arial" pitchFamily="34" charset="0"/>
              </a:rPr>
              <a:t>Почему планирование так важно?</a:t>
            </a:r>
            <a:endParaRPr lang="en-US" dirty="0">
              <a:latin typeface="Arial" pitchFamily="34" charset="0"/>
              <a:cs typeface="Arial" pitchFamily="34" charset="0"/>
            </a:endParaRPr>
          </a:p>
        </p:txBody>
      </p:sp>
      <p:sp>
        <p:nvSpPr>
          <p:cNvPr id="5131" name="Rectangle 11"/>
          <p:cNvSpPr>
            <a:spLocks noGrp="1" noChangeArrowheads="1"/>
          </p:cNvSpPr>
          <p:nvPr>
            <p:ph idx="1"/>
          </p:nvPr>
        </p:nvSpPr>
        <p:spPr/>
        <p:txBody>
          <a:bodyPr/>
          <a:lstStyle/>
          <a:p>
            <a:r>
              <a:rPr lang="ru-RU" b="1" dirty="0" smtClean="0">
                <a:latin typeface="Arial" pitchFamily="34" charset="0"/>
                <a:cs typeface="Arial" pitchFamily="34" charset="0"/>
              </a:rPr>
              <a:t>Цель</a:t>
            </a:r>
            <a:r>
              <a:rPr lang="en-US" b="1" dirty="0" smtClean="0">
                <a:latin typeface="Arial" pitchFamily="34" charset="0"/>
                <a:cs typeface="Arial" pitchFamily="34" charset="0"/>
              </a:rPr>
              <a:t>:</a:t>
            </a:r>
            <a:r>
              <a:rPr lang="en-US" dirty="0" smtClean="0">
                <a:latin typeface="Arial" pitchFamily="34" charset="0"/>
                <a:cs typeface="Arial" pitchFamily="34" charset="0"/>
              </a:rPr>
              <a:t> </a:t>
            </a:r>
            <a:r>
              <a:rPr lang="ru-RU" dirty="0" smtClean="0">
                <a:latin typeface="Arial" pitchFamily="34" charset="0"/>
                <a:cs typeface="Arial" pitchFamily="34" charset="0"/>
              </a:rPr>
              <a:t>Чтобы быть хорошими управителями, мы должны в молитве размышлять о том, что Бог вверил нам и как он хочет чтобы мы распоряжались этими благословениями.</a:t>
            </a:r>
          </a:p>
          <a:p>
            <a:r>
              <a:rPr lang="ru-RU" b="1" dirty="0" smtClean="0">
                <a:latin typeface="Arial" pitchFamily="34" charset="0"/>
                <a:cs typeface="Arial" pitchFamily="34" charset="0"/>
              </a:rPr>
              <a:t>Фактически</a:t>
            </a:r>
            <a:r>
              <a:rPr lang="en-US"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 </a:t>
            </a:r>
            <a:r>
              <a:rPr lang="ru-RU" dirty="0" smtClean="0">
                <a:solidFill>
                  <a:schemeClr val="accent4">
                    <a:lumMod val="10000"/>
                  </a:schemeClr>
                </a:solidFill>
                <a:latin typeface="Arial" pitchFamily="34" charset="0"/>
                <a:cs typeface="Arial" pitchFamily="34" charset="0"/>
              </a:rPr>
              <a:t>Нам часто не удается планировать и тогда мы оказываемся пленниками законов о наследстве оставленном без завещания, и не можем заботиться о тех, о ком мы раньше заботились.</a:t>
            </a:r>
            <a:endParaRPr lang="en-US" dirty="0">
              <a:solidFill>
                <a:schemeClr val="accent4">
                  <a:lumMod val="10000"/>
                </a:schemeClr>
              </a:solidFill>
              <a:latin typeface="Arial" pitchFamily="34" charset="0"/>
              <a:cs typeface="Arial" pitchFamily="34" charset="0"/>
            </a:endParaRPr>
          </a:p>
        </p:txBody>
      </p:sp>
    </p:spTree>
    <p:extLst>
      <p:ext uri="{BB962C8B-B14F-4D97-AF65-F5344CB8AC3E}">
        <p14:creationId xmlns="" xmlns:p14="http://schemas.microsoft.com/office/powerpoint/2010/main" val="129381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diamond(in)">
                                      <p:cBhvr>
                                        <p:cTn id="7" dur="1000"/>
                                        <p:tgtEl>
                                          <p:spTgt spid="51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31">
                                            <p:txEl>
                                              <p:pRg st="0" end="0"/>
                                            </p:txEl>
                                          </p:spTgt>
                                        </p:tgtEl>
                                        <p:attrNameLst>
                                          <p:attrName>style.visibility</p:attrName>
                                        </p:attrNameLst>
                                      </p:cBhvr>
                                      <p:to>
                                        <p:strVal val="visible"/>
                                      </p:to>
                                    </p:set>
                                    <p:animEffect transition="in" filter="checkerboard(across)">
                                      <p:cBhvr>
                                        <p:cTn id="12" dur="500"/>
                                        <p:tgtEl>
                                          <p:spTgt spid="5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31">
                                            <p:txEl>
                                              <p:pRg st="1" end="1"/>
                                            </p:txEl>
                                          </p:spTgt>
                                        </p:tgtEl>
                                        <p:attrNameLst>
                                          <p:attrName>style.visibility</p:attrName>
                                        </p:attrNameLst>
                                      </p:cBhvr>
                                      <p:to>
                                        <p:strVal val="visible"/>
                                      </p:to>
                                    </p:set>
                                    <p:animEffect transition="in" filter="checkerboard(across)">
                                      <p:cBhvr>
                                        <p:cTn id="17" dur="500"/>
                                        <p:tgtEl>
                                          <p:spTgt spid="5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bg>
      <p:bgPr shadeToTitle="1">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732712" cy="1143000"/>
          </a:xfrm>
        </p:spPr>
        <p:txBody>
          <a:bodyPr>
            <a:normAutofit/>
          </a:bodyPr>
          <a:lstStyle/>
          <a:p>
            <a:pPr algn="ctr"/>
            <a:r>
              <a:rPr lang="ru-RU" sz="3600" dirty="0" smtClean="0"/>
              <a:t>ПРИМЕР ЕЖЕГОДНОЙ РЕНТЫ</a:t>
            </a:r>
            <a:endParaRPr lang="en-US" sz="3600" dirty="0"/>
          </a:p>
        </p:txBody>
      </p:sp>
      <p:sp>
        <p:nvSpPr>
          <p:cNvPr id="3" name="Text Placeholder 2"/>
          <p:cNvSpPr>
            <a:spLocks noGrp="1"/>
          </p:cNvSpPr>
          <p:nvPr>
            <p:ph type="body" idx="1"/>
          </p:nvPr>
        </p:nvSpPr>
        <p:spPr>
          <a:xfrm>
            <a:off x="685800" y="838201"/>
            <a:ext cx="7808913" cy="4572000"/>
          </a:xfrm>
        </p:spPr>
        <p:txBody>
          <a:bodyPr>
            <a:normAutofit fontScale="92500" lnSpcReduction="20000"/>
          </a:bodyPr>
          <a:lstStyle/>
          <a:p>
            <a:pPr>
              <a:buFont typeface="Arial" pitchFamily="34" charset="0"/>
              <a:buChar char="•"/>
            </a:pPr>
            <a:r>
              <a:rPr lang="ru-RU" sz="3200" dirty="0" smtClean="0">
                <a:solidFill>
                  <a:srgbClr val="993300"/>
                </a:solidFill>
              </a:rPr>
              <a:t>Вам </a:t>
            </a:r>
            <a:r>
              <a:rPr lang="en-US" sz="3200" dirty="0" smtClean="0">
                <a:solidFill>
                  <a:srgbClr val="993300"/>
                </a:solidFill>
              </a:rPr>
              <a:t>67</a:t>
            </a:r>
            <a:r>
              <a:rPr lang="ru-RU" sz="3200" dirty="0" smtClean="0">
                <a:solidFill>
                  <a:srgbClr val="993300"/>
                </a:solidFill>
              </a:rPr>
              <a:t> лет и вы бы хотели дополнить ваш доход, а также после смерти сделать пожертвование на благотворительные цели.</a:t>
            </a:r>
          </a:p>
          <a:p>
            <a:pPr>
              <a:buFont typeface="Arial" pitchFamily="34" charset="0"/>
              <a:buChar char="•"/>
            </a:pPr>
            <a:r>
              <a:rPr lang="ru-RU" sz="3200" dirty="0" smtClean="0">
                <a:solidFill>
                  <a:srgbClr val="993300"/>
                </a:solidFill>
              </a:rPr>
              <a:t>Ваш дар ежегодной ренте отсроченных даров </a:t>
            </a:r>
            <a:r>
              <a:rPr lang="en-US" sz="3200" dirty="0" smtClean="0">
                <a:solidFill>
                  <a:srgbClr val="993300"/>
                </a:solidFill>
              </a:rPr>
              <a:t>$20,000</a:t>
            </a:r>
            <a:r>
              <a:rPr lang="ru-RU" sz="3200" dirty="0" smtClean="0">
                <a:solidFill>
                  <a:srgbClr val="993300"/>
                </a:solidFill>
              </a:rPr>
              <a:t>. Вы получаете </a:t>
            </a:r>
            <a:r>
              <a:rPr lang="en-US" sz="3200" dirty="0" smtClean="0">
                <a:solidFill>
                  <a:srgbClr val="993300"/>
                </a:solidFill>
              </a:rPr>
              <a:t>$7,199 </a:t>
            </a:r>
            <a:r>
              <a:rPr lang="ru-RU" sz="3200" dirty="0" smtClean="0">
                <a:solidFill>
                  <a:srgbClr val="993300"/>
                </a:solidFill>
              </a:rPr>
              <a:t>благотворительных вычетов</a:t>
            </a:r>
            <a:r>
              <a:rPr lang="en-US" sz="3200" dirty="0" smtClean="0">
                <a:solidFill>
                  <a:srgbClr val="993300"/>
                </a:solidFill>
              </a:rPr>
              <a:t>.</a:t>
            </a:r>
          </a:p>
          <a:p>
            <a:pPr>
              <a:buFont typeface="Arial" pitchFamily="34" charset="0"/>
              <a:buChar char="•"/>
            </a:pPr>
            <a:r>
              <a:rPr lang="ru-RU" sz="3200" dirty="0" smtClean="0">
                <a:solidFill>
                  <a:srgbClr val="993300"/>
                </a:solidFill>
              </a:rPr>
              <a:t>Вы получаете ежегодно на жизнь </a:t>
            </a:r>
            <a:r>
              <a:rPr lang="en-US" sz="3200" dirty="0" smtClean="0">
                <a:solidFill>
                  <a:srgbClr val="993300"/>
                </a:solidFill>
              </a:rPr>
              <a:t>$1,080 (5.4%) </a:t>
            </a:r>
            <a:r>
              <a:rPr lang="ru-RU" sz="3200" dirty="0" smtClean="0">
                <a:solidFill>
                  <a:srgbClr val="993300"/>
                </a:solidFill>
              </a:rPr>
              <a:t>и </a:t>
            </a:r>
            <a:r>
              <a:rPr lang="en-US" sz="3200" dirty="0" smtClean="0">
                <a:solidFill>
                  <a:srgbClr val="993300"/>
                </a:solidFill>
              </a:rPr>
              <a:t>$700 </a:t>
            </a:r>
            <a:r>
              <a:rPr lang="ru-RU" sz="3200" dirty="0" smtClean="0">
                <a:solidFill>
                  <a:srgbClr val="993300"/>
                </a:solidFill>
              </a:rPr>
              <a:t>не облагаемых налогом</a:t>
            </a:r>
            <a:r>
              <a:rPr lang="en-US" sz="3200" dirty="0" smtClean="0">
                <a:solidFill>
                  <a:srgbClr val="993300"/>
                </a:solidFill>
              </a:rPr>
              <a:t>.</a:t>
            </a:r>
          </a:p>
          <a:p>
            <a:pPr>
              <a:buFont typeface="Arial" pitchFamily="34" charset="0"/>
              <a:buChar char="•"/>
            </a:pPr>
            <a:r>
              <a:rPr lang="ru-RU" sz="3200" dirty="0" smtClean="0">
                <a:solidFill>
                  <a:srgbClr val="993300"/>
                </a:solidFill>
              </a:rPr>
              <a:t>В момент смерти баланс ежегодной ренты переходит на благотворительность согласно вашему выбору.</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5362" name="Title 3"/>
          <p:cNvSpPr>
            <a:spLocks noGrp="1"/>
          </p:cNvSpPr>
          <p:nvPr>
            <p:ph type="title"/>
          </p:nvPr>
        </p:nvSpPr>
        <p:spPr>
          <a:xfrm>
            <a:off x="1066800" y="1773238"/>
            <a:ext cx="7620000" cy="1350962"/>
          </a:xfrm>
        </p:spPr>
        <p:txBody>
          <a:bodyPr>
            <a:normAutofit/>
          </a:bodyPr>
          <a:lstStyle/>
          <a:p>
            <a:pPr algn="ctr"/>
            <a:r>
              <a:rPr lang="ru-RU" sz="4000" dirty="0" smtClean="0"/>
              <a:t>Ежегодная рента отсроченных даров на образование</a:t>
            </a:r>
            <a:endParaRPr lang="en-US" sz="4000" dirty="0" smtClean="0"/>
          </a:p>
        </p:txBody>
      </p:sp>
      <p:sp>
        <p:nvSpPr>
          <p:cNvPr id="15363" name="Content Placeholder 4"/>
          <p:cNvSpPr>
            <a:spLocks noGrp="1"/>
          </p:cNvSpPr>
          <p:nvPr>
            <p:ph idx="1"/>
          </p:nvPr>
        </p:nvSpPr>
        <p:spPr>
          <a:xfrm>
            <a:off x="990600" y="3276600"/>
            <a:ext cx="7696200" cy="3394074"/>
          </a:xfrm>
        </p:spPr>
        <p:txBody>
          <a:bodyPr/>
          <a:lstStyle/>
          <a:p>
            <a:r>
              <a:rPr lang="ru-RU" dirty="0" smtClean="0"/>
              <a:t>Прямые налоговые вычеты</a:t>
            </a:r>
            <a:endParaRPr lang="en-US" dirty="0" smtClean="0"/>
          </a:p>
          <a:p>
            <a:r>
              <a:rPr lang="ru-RU" dirty="0" smtClean="0"/>
              <a:t>Может выплачиваться на протяжении многих лет</a:t>
            </a:r>
            <a:endParaRPr lang="en-US" dirty="0" smtClean="0"/>
          </a:p>
          <a:p>
            <a:r>
              <a:rPr lang="ru-RU" dirty="0" smtClean="0"/>
              <a:t>После многолетнего срока остаток переходит на благотворительность</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0" y="5410200"/>
            <a:ext cx="7808913" cy="1143000"/>
          </a:xfrm>
        </p:spPr>
        <p:txBody>
          <a:bodyPr>
            <a:normAutofit fontScale="90000"/>
          </a:bodyPr>
          <a:lstStyle/>
          <a:p>
            <a:pPr algn="ctr"/>
            <a:r>
              <a:rPr lang="ru-RU" sz="3600" dirty="0" smtClean="0"/>
              <a:t>ПРИМЕР ЕЖЕГОДНОЙ РЕНТЫ</a:t>
            </a:r>
            <a:br>
              <a:rPr lang="ru-RU" sz="3600" dirty="0" smtClean="0"/>
            </a:br>
            <a:r>
              <a:rPr lang="ru-RU" sz="3600" dirty="0" smtClean="0"/>
              <a:t> ОТСРОЧЕНЫХ ДАРОВ</a:t>
            </a:r>
            <a:endParaRPr lang="en-US" sz="3600" dirty="0"/>
          </a:p>
        </p:txBody>
      </p:sp>
      <p:sp>
        <p:nvSpPr>
          <p:cNvPr id="4" name="Text Placeholder 3"/>
          <p:cNvSpPr>
            <a:spLocks noGrp="1"/>
          </p:cNvSpPr>
          <p:nvPr>
            <p:ph type="body" idx="1"/>
          </p:nvPr>
        </p:nvSpPr>
        <p:spPr>
          <a:xfrm>
            <a:off x="762000" y="533401"/>
            <a:ext cx="7732712" cy="4572000"/>
          </a:xfrm>
        </p:spPr>
        <p:txBody>
          <a:bodyPr>
            <a:noAutofit/>
          </a:bodyPr>
          <a:lstStyle/>
          <a:p>
            <a:pPr>
              <a:buFont typeface="Arial" pitchFamily="34" charset="0"/>
              <a:buChar char="•"/>
            </a:pPr>
            <a:r>
              <a:rPr lang="ru-RU" sz="3200" dirty="0" smtClean="0">
                <a:solidFill>
                  <a:srgbClr val="993300"/>
                </a:solidFill>
              </a:rPr>
              <a:t>Внучке</a:t>
            </a:r>
            <a:r>
              <a:rPr lang="en-US" sz="3200" dirty="0" smtClean="0">
                <a:solidFill>
                  <a:srgbClr val="993300"/>
                </a:solidFill>
              </a:rPr>
              <a:t> 2 </a:t>
            </a:r>
            <a:r>
              <a:rPr lang="ru-RU" sz="3200" dirty="0" smtClean="0">
                <a:solidFill>
                  <a:srgbClr val="993300"/>
                </a:solidFill>
              </a:rPr>
              <a:t>года. Вам нужно оплатить за четыре года обучения в академии.</a:t>
            </a:r>
          </a:p>
          <a:p>
            <a:pPr>
              <a:buFont typeface="Arial" pitchFamily="34" charset="0"/>
              <a:buChar char="•"/>
            </a:pPr>
            <a:r>
              <a:rPr lang="ru-RU" sz="3200" dirty="0" smtClean="0">
                <a:solidFill>
                  <a:srgbClr val="993300"/>
                </a:solidFill>
              </a:rPr>
              <a:t>Дар</a:t>
            </a:r>
            <a:r>
              <a:rPr lang="en-US" sz="3200" dirty="0" smtClean="0">
                <a:solidFill>
                  <a:srgbClr val="993300"/>
                </a:solidFill>
              </a:rPr>
              <a:t> $30,000 </a:t>
            </a:r>
            <a:r>
              <a:rPr lang="ru-RU" sz="3200" dirty="0" smtClean="0">
                <a:solidFill>
                  <a:srgbClr val="993300"/>
                </a:solidFill>
              </a:rPr>
              <a:t>ежегодной ренте отсроченных даров,</a:t>
            </a:r>
            <a:r>
              <a:rPr lang="en-US" sz="3200" dirty="0" smtClean="0">
                <a:solidFill>
                  <a:srgbClr val="993300"/>
                </a:solidFill>
              </a:rPr>
              <a:t> </a:t>
            </a:r>
            <a:r>
              <a:rPr lang="ru-RU" sz="3200" dirty="0" smtClean="0">
                <a:solidFill>
                  <a:srgbClr val="993300"/>
                </a:solidFill>
              </a:rPr>
              <a:t>получаете </a:t>
            </a:r>
            <a:r>
              <a:rPr lang="en-US" sz="3200" dirty="0" smtClean="0">
                <a:solidFill>
                  <a:srgbClr val="993300"/>
                </a:solidFill>
              </a:rPr>
              <a:t>$6,274 </a:t>
            </a:r>
            <a:r>
              <a:rPr lang="ru-RU" sz="3200" dirty="0" smtClean="0">
                <a:solidFill>
                  <a:srgbClr val="993300"/>
                </a:solidFill>
              </a:rPr>
              <a:t>удержания налога</a:t>
            </a:r>
            <a:r>
              <a:rPr lang="en-US" sz="3200" dirty="0" smtClean="0">
                <a:solidFill>
                  <a:srgbClr val="993300"/>
                </a:solidFill>
              </a:rPr>
              <a:t>.</a:t>
            </a:r>
          </a:p>
          <a:p>
            <a:pPr>
              <a:buFont typeface="Arial" pitchFamily="34" charset="0"/>
              <a:buChar char="•"/>
            </a:pPr>
            <a:r>
              <a:rPr lang="ru-RU" sz="3200" dirty="0" smtClean="0">
                <a:solidFill>
                  <a:srgbClr val="993300"/>
                </a:solidFill>
              </a:rPr>
              <a:t>В возрасте </a:t>
            </a:r>
            <a:r>
              <a:rPr lang="en-US" sz="3200" dirty="0" smtClean="0">
                <a:solidFill>
                  <a:srgbClr val="993300"/>
                </a:solidFill>
              </a:rPr>
              <a:t>15 </a:t>
            </a:r>
            <a:r>
              <a:rPr lang="ru-RU" sz="3200" dirty="0" smtClean="0">
                <a:solidFill>
                  <a:srgbClr val="993300"/>
                </a:solidFill>
              </a:rPr>
              <a:t>лет внучка ежегодно получает  </a:t>
            </a:r>
            <a:r>
              <a:rPr lang="en-US" sz="3200" dirty="0" smtClean="0">
                <a:solidFill>
                  <a:srgbClr val="993300"/>
                </a:solidFill>
              </a:rPr>
              <a:t>$9,853</a:t>
            </a:r>
            <a:r>
              <a:rPr lang="ru-RU" sz="3200" dirty="0" smtClean="0">
                <a:solidFill>
                  <a:srgbClr val="993300"/>
                </a:solidFill>
              </a:rPr>
              <a:t> не протяжении четырех лет.</a:t>
            </a:r>
            <a:endParaRPr lang="en-US" sz="3200" dirty="0" smtClean="0">
              <a:solidFill>
                <a:srgbClr val="993300"/>
              </a:solidFill>
            </a:endParaRPr>
          </a:p>
          <a:p>
            <a:pPr>
              <a:buFont typeface="Arial" pitchFamily="34" charset="0"/>
              <a:buChar char="•"/>
            </a:pPr>
            <a:r>
              <a:rPr lang="ru-RU" sz="3200" dirty="0" smtClean="0">
                <a:solidFill>
                  <a:srgbClr val="993300"/>
                </a:solidFill>
              </a:rPr>
              <a:t>В конце четырех лет баланс на благотворительность выбираете вы.</a:t>
            </a:r>
            <a:endParaRPr lang="en-US" sz="3200" dirty="0">
              <a:solidFill>
                <a:srgbClr val="99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609600"/>
            <a:ext cx="8305800" cy="5867399"/>
          </a:xfrm>
        </p:spPr>
        <p:txBody>
          <a:bodyPr>
            <a:normAutofit/>
          </a:bodyPr>
          <a:lstStyle/>
          <a:p>
            <a:r>
              <a:rPr lang="ru-RU" dirty="0" smtClean="0"/>
              <a:t>Не замечательно ли несмотря на то, что с вами произойдет, </a:t>
            </a:r>
            <a:br>
              <a:rPr lang="ru-RU" dirty="0" smtClean="0"/>
            </a:br>
            <a:r>
              <a:rPr lang="ru-RU" dirty="0" smtClean="0"/>
              <a:t>знать что вы уже приготовили подарок для ваших детей или внуков и средства для благотворительности?</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t="-44000" b="-44000"/>
          </a:stretch>
        </a:blipFill>
        <a:effectLst/>
      </p:bgPr>
    </p:bg>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152400" y="1447800"/>
            <a:ext cx="8763000" cy="4339650"/>
          </a:xfrm>
          <a:prstGeom prst="rect">
            <a:avLst/>
          </a:prstGeom>
          <a:noFill/>
          <a:ln w="9525">
            <a:noFill/>
            <a:miter lim="800000"/>
            <a:headEnd/>
            <a:tailEnd/>
          </a:ln>
          <a:effectLst/>
        </p:spPr>
        <p:txBody>
          <a:bodyPr wrap="square">
            <a:spAutoFit/>
          </a:bodyPr>
          <a:lstStyle/>
          <a:p>
            <a:pPr algn="ctr"/>
            <a:r>
              <a:rPr lang="ru-RU" sz="4400" b="1" dirty="0" smtClean="0">
                <a:solidFill>
                  <a:srgbClr val="660066"/>
                </a:solidFill>
                <a:latin typeface="AGaramond" pitchFamily="18" charset="0"/>
              </a:rPr>
              <a:t>Божья программа планируемых пожертвований</a:t>
            </a:r>
            <a:endParaRPr lang="en-US" sz="2800" b="1" dirty="0" smtClean="0">
              <a:solidFill>
                <a:srgbClr val="660066"/>
              </a:solidFill>
              <a:latin typeface="AGaramond" pitchFamily="18" charset="0"/>
            </a:endParaRPr>
          </a:p>
          <a:p>
            <a:pPr algn="ctr"/>
            <a:endParaRPr lang="en-US" sz="2800" b="1" dirty="0" smtClean="0">
              <a:solidFill>
                <a:srgbClr val="660066"/>
              </a:solidFill>
              <a:latin typeface="AGaramond" pitchFamily="18" charset="0"/>
            </a:endParaRPr>
          </a:p>
          <a:p>
            <a:pPr algn="ctr"/>
            <a:r>
              <a:rPr lang="en-US" sz="4000" b="1" u="sng" dirty="0" smtClean="0">
                <a:solidFill>
                  <a:srgbClr val="A50021"/>
                </a:solidFill>
                <a:effectLst>
                  <a:outerShdw blurRad="38100" dist="38100" dir="2700000" algn="tl">
                    <a:srgbClr val="C0C0C0"/>
                  </a:outerShdw>
                </a:effectLst>
                <a:latin typeface="AGaramond" pitchFamily="18" charset="0"/>
              </a:rPr>
              <a:t>“</a:t>
            </a:r>
            <a:r>
              <a:rPr lang="ru-RU" sz="4000" b="1" u="sng" dirty="0" smtClean="0">
                <a:solidFill>
                  <a:srgbClr val="A50021"/>
                </a:solidFill>
                <a:effectLst>
                  <a:outerShdw blurRad="38100" dist="38100" dir="2700000" algn="tl">
                    <a:srgbClr val="C0C0C0"/>
                  </a:outerShdw>
                </a:effectLst>
                <a:latin typeface="AGaramond" pitchFamily="18" charset="0"/>
              </a:rPr>
              <a:t>Пожертвования </a:t>
            </a:r>
            <a:r>
              <a:rPr lang="ru-RU" sz="4000" b="1" u="sng" dirty="0" smtClean="0">
                <a:solidFill>
                  <a:srgbClr val="A50021"/>
                </a:solidFill>
                <a:effectLst>
                  <a:outerShdw blurRad="38100" dist="38100" dir="2700000" algn="tl">
                    <a:srgbClr val="C0C0C0"/>
                  </a:outerShdw>
                </a:effectLst>
                <a:latin typeface="AGaramond" pitchFamily="18" charset="0"/>
              </a:rPr>
              <a:t>- это не Божий метод </a:t>
            </a:r>
            <a:r>
              <a:rPr lang="ru-RU" sz="4000" b="1" u="sng" dirty="0" smtClean="0">
                <a:solidFill>
                  <a:srgbClr val="A50021"/>
                </a:solidFill>
                <a:effectLst>
                  <a:outerShdw blurRad="38100" dist="38100" dir="2700000" algn="tl">
                    <a:srgbClr val="C0C0C0"/>
                  </a:outerShdw>
                </a:effectLst>
                <a:latin typeface="AGaramond" pitchFamily="18" charset="0"/>
              </a:rPr>
              <a:t>зарабатывать деньги; </a:t>
            </a:r>
            <a:r>
              <a:rPr lang="ru-RU" sz="4000" b="1" u="sng" dirty="0" smtClean="0">
                <a:solidFill>
                  <a:srgbClr val="A50021"/>
                </a:solidFill>
                <a:effectLst>
                  <a:outerShdw blurRad="38100" dist="38100" dir="2700000" algn="tl">
                    <a:srgbClr val="C0C0C0"/>
                  </a:outerShdw>
                </a:effectLst>
                <a:latin typeface="AGaramond" pitchFamily="18" charset="0"/>
              </a:rPr>
              <a:t>это возможность собрать людей у </a:t>
            </a:r>
            <a:r>
              <a:rPr lang="ru-RU" sz="4000" b="1" u="sng" dirty="0" smtClean="0">
                <a:solidFill>
                  <a:srgbClr val="A50021"/>
                </a:solidFill>
                <a:effectLst>
                  <a:outerShdw blurRad="38100" dist="38100" dir="2700000" algn="tl">
                    <a:srgbClr val="C0C0C0"/>
                  </a:outerShdw>
                </a:effectLst>
                <a:latin typeface="AGaramond" pitchFamily="18" charset="0"/>
              </a:rPr>
              <a:t>ног </a:t>
            </a:r>
            <a:r>
              <a:rPr lang="ru-RU" sz="4000" b="1" u="sng" dirty="0" smtClean="0">
                <a:solidFill>
                  <a:srgbClr val="A50021"/>
                </a:solidFill>
                <a:effectLst>
                  <a:outerShdw blurRad="38100" dist="38100" dir="2700000" algn="tl">
                    <a:srgbClr val="C0C0C0"/>
                  </a:outerShdw>
                </a:effectLst>
                <a:latin typeface="AGaramond" pitchFamily="18" charset="0"/>
              </a:rPr>
              <a:t> </a:t>
            </a:r>
            <a:r>
              <a:rPr lang="ru-RU" sz="4000" b="1" u="sng" dirty="0" smtClean="0">
                <a:solidFill>
                  <a:srgbClr val="A50021"/>
                </a:solidFill>
                <a:effectLst>
                  <a:outerShdw blurRad="38100" dist="38100" dir="2700000" algn="tl">
                    <a:srgbClr val="C0C0C0"/>
                  </a:outerShdw>
                </a:effectLst>
                <a:latin typeface="AGaramond" pitchFamily="18" charset="0"/>
              </a:rPr>
              <a:t>Его Сына»</a:t>
            </a:r>
            <a:endParaRPr lang="en-US" sz="4000" b="1" u="sng" dirty="0">
              <a:solidFill>
                <a:srgbClr val="A50021"/>
              </a:solidFill>
              <a:effectLst>
                <a:outerShdw blurRad="38100" dist="38100" dir="2700000" algn="tl">
                  <a:srgbClr val="C0C0C0"/>
                </a:outerShdw>
              </a:effectLst>
              <a:latin typeface="AGaramond" pitchFamily="18" charset="0"/>
            </a:endParaRPr>
          </a:p>
        </p:txBody>
      </p:sp>
      <p:sp>
        <p:nvSpPr>
          <p:cNvPr id="64519" name="Text Box 7"/>
          <p:cNvSpPr txBox="1">
            <a:spLocks noChangeArrowheads="1"/>
          </p:cNvSpPr>
          <p:nvPr/>
        </p:nvSpPr>
        <p:spPr bwMode="auto">
          <a:xfrm>
            <a:off x="685800" y="3886200"/>
            <a:ext cx="8229600" cy="584775"/>
          </a:xfrm>
          <a:prstGeom prst="rect">
            <a:avLst/>
          </a:prstGeom>
          <a:noFill/>
          <a:ln w="9525">
            <a:noFill/>
            <a:miter lim="800000"/>
            <a:headEnd/>
            <a:tailEnd/>
          </a:ln>
          <a:effectLst/>
        </p:spPr>
        <p:txBody>
          <a:bodyPr>
            <a:spAutoFit/>
          </a:bodyPr>
          <a:lstStyle/>
          <a:p>
            <a:pPr algn="l"/>
            <a:r>
              <a:rPr lang="en-US" dirty="0" smtClean="0">
                <a:solidFill>
                  <a:srgbClr val="660066"/>
                </a:solidFill>
                <a:latin typeface="Arial" charset="0"/>
              </a:rPr>
              <a:t>  </a:t>
            </a:r>
            <a:endParaRPr lang="en-US" dirty="0">
              <a:solidFill>
                <a:srgbClr val="660066"/>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ppt_x"/>
                                          </p:val>
                                        </p:tav>
                                        <p:tav tm="100000">
                                          <p:val>
                                            <p:strVal val="#ppt_x"/>
                                          </p:val>
                                        </p:tav>
                                      </p:tavLst>
                                    </p:anim>
                                    <p:anim calcmode="lin" valueType="num">
                                      <p:cBhvr additive="base">
                                        <p:cTn id="8" dur="500" fill="hold"/>
                                        <p:tgtEl>
                                          <p:spTgt spid="64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1143000" y="1447800"/>
            <a:ext cx="6934200" cy="2973122"/>
          </a:xfrm>
          <a:prstGeom prst="rect">
            <a:avLst/>
          </a:prstGeom>
          <a:noFill/>
          <a:ln w="9525">
            <a:noFill/>
            <a:miter lim="800000"/>
            <a:headEnd/>
            <a:tailEnd/>
          </a:ln>
          <a:effectLst/>
        </p:spPr>
        <p:txBody>
          <a:bodyPr>
            <a:spAutoFit/>
          </a:bodyPr>
          <a:lstStyle/>
          <a:p>
            <a:pPr algn="ctr">
              <a:lnSpc>
                <a:spcPct val="130000"/>
              </a:lnSpc>
              <a:spcBef>
                <a:spcPct val="50000"/>
              </a:spcBef>
            </a:pPr>
            <a:r>
              <a:rPr lang="ru-RU" sz="3600" b="1" dirty="0" smtClean="0">
                <a:solidFill>
                  <a:srgbClr val="0E0EF2"/>
                </a:solidFill>
                <a:latin typeface="Tahoma" charset="0"/>
              </a:rPr>
              <a:t>Те, кому нравится все что у них </a:t>
            </a:r>
            <a:r>
              <a:rPr lang="ru-RU" sz="3600" b="1" dirty="0" smtClean="0">
                <a:solidFill>
                  <a:srgbClr val="0E0EF2"/>
                </a:solidFill>
                <a:latin typeface="Tahoma" charset="0"/>
              </a:rPr>
              <a:t>есть,- </a:t>
            </a:r>
            <a:r>
              <a:rPr lang="ru-RU" sz="3600" b="1" dirty="0" smtClean="0">
                <a:solidFill>
                  <a:srgbClr val="0E0EF2"/>
                </a:solidFill>
                <a:latin typeface="Tahoma" charset="0"/>
              </a:rPr>
              <a:t>счастливее, чем те, которые пытаются иметь все, что им нравится.</a:t>
            </a:r>
          </a:p>
        </p:txBody>
      </p:sp>
      <p:sp>
        <p:nvSpPr>
          <p:cNvPr id="3078" name="Line 6"/>
          <p:cNvSpPr>
            <a:spLocks noChangeShapeType="1"/>
          </p:cNvSpPr>
          <p:nvPr/>
        </p:nvSpPr>
        <p:spPr bwMode="auto">
          <a:xfrm>
            <a:off x="1295400" y="1447800"/>
            <a:ext cx="6248400" cy="0"/>
          </a:xfrm>
          <a:prstGeom prst="line">
            <a:avLst/>
          </a:prstGeom>
          <a:noFill/>
          <a:ln w="57150">
            <a:solidFill>
              <a:srgbClr val="003366"/>
            </a:solidFill>
            <a:round/>
            <a:headEnd/>
            <a:tailEnd/>
          </a:ln>
          <a:effectLst/>
        </p:spPr>
        <p:txBody>
          <a:bodyPr wrap="none" anchor="ctr"/>
          <a:lstStyle/>
          <a:p>
            <a:endParaRPr lang="en-US"/>
          </a:p>
        </p:txBody>
      </p:sp>
      <p:sp>
        <p:nvSpPr>
          <p:cNvPr id="3079" name="Line 7"/>
          <p:cNvSpPr>
            <a:spLocks noChangeShapeType="1"/>
          </p:cNvSpPr>
          <p:nvPr/>
        </p:nvSpPr>
        <p:spPr bwMode="auto">
          <a:xfrm>
            <a:off x="1295400" y="4572000"/>
            <a:ext cx="6248400" cy="0"/>
          </a:xfrm>
          <a:prstGeom prst="line">
            <a:avLst/>
          </a:prstGeom>
          <a:noFill/>
          <a:ln w="57150">
            <a:solidFill>
              <a:srgbClr val="003366"/>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ssolve">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a:bodyPr>
          <a:lstStyle/>
          <a:p>
            <a:r>
              <a:rPr lang="ru-RU" dirty="0" smtClean="0">
                <a:solidFill>
                  <a:schemeClr val="bg1"/>
                </a:solidFill>
              </a:rPr>
              <a:t>Вопросы </a:t>
            </a:r>
            <a:r>
              <a:rPr lang="ru-RU" smtClean="0">
                <a:solidFill>
                  <a:schemeClr val="bg1"/>
                </a:solidFill>
              </a:rPr>
              <a:t>и договоренности</a:t>
            </a:r>
            <a:r>
              <a:rPr lang="en-US" smtClean="0">
                <a:solidFill>
                  <a:schemeClr val="bg1"/>
                </a:solidFill>
              </a:rPr>
              <a:t>?</a:t>
            </a:r>
            <a:endParaRPr lang="en-US" dirty="0">
              <a:solidFill>
                <a:schemeClr val="bg1"/>
              </a:solidFill>
            </a:endParaRPr>
          </a:p>
        </p:txBody>
      </p:sp>
      <p:pic>
        <p:nvPicPr>
          <p:cNvPr id="41986" name="Picture 2" descr="C:\Documents and Settings\gary.dodge\My Documents\My Pictures\Alaska July 06\Alaska July 06 175.jpg"/>
          <p:cNvPicPr>
            <a:picLocks noGrp="1" noChangeAspect="1" noChangeArrowheads="1"/>
          </p:cNvPicPr>
          <p:nvPr>
            <p:ph idx="1"/>
          </p:nvPr>
        </p:nvPicPr>
        <p:blipFill>
          <a:blip r:embed="rId2" cstate="print"/>
          <a:stretch>
            <a:fillRect/>
          </a:stretch>
        </p:blipFill>
        <p:spPr bwMode="auto">
          <a:xfrm>
            <a:off x="719167" y="1600200"/>
            <a:ext cx="7705665" cy="4525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90600"/>
            <a:ext cx="7086600" cy="1371600"/>
          </a:xfrm>
        </p:spPr>
        <p:txBody>
          <a:bodyPr/>
          <a:lstStyle/>
          <a:p>
            <a:pPr algn="ctr"/>
            <a:r>
              <a:rPr lang="ru-RU" dirty="0" smtClean="0">
                <a:solidFill>
                  <a:schemeClr val="tx2"/>
                </a:solidFill>
              </a:rPr>
              <a:t>Четыре основных инструмента планирования имущества</a:t>
            </a:r>
            <a:br>
              <a:rPr lang="ru-RU" dirty="0" smtClean="0">
                <a:solidFill>
                  <a:schemeClr val="tx2"/>
                </a:solidFill>
              </a:rPr>
            </a:br>
            <a:endParaRPr lang="en-US" dirty="0">
              <a:solidFill>
                <a:schemeClr val="tx2"/>
              </a:solidFill>
            </a:endParaRPr>
          </a:p>
        </p:txBody>
      </p:sp>
      <p:sp>
        <p:nvSpPr>
          <p:cNvPr id="3" name="Content Placeholder 2"/>
          <p:cNvSpPr>
            <a:spLocks noGrp="1"/>
          </p:cNvSpPr>
          <p:nvPr>
            <p:ph idx="1"/>
          </p:nvPr>
        </p:nvSpPr>
        <p:spPr>
          <a:xfrm>
            <a:off x="228600" y="2286000"/>
            <a:ext cx="8664575" cy="4383088"/>
          </a:xfrm>
        </p:spPr>
        <p:txBody>
          <a:bodyPr/>
          <a:lstStyle/>
          <a:p>
            <a:r>
              <a:rPr lang="ru-RU" sz="3600" dirty="0" smtClean="0"/>
              <a:t>Завещание</a:t>
            </a:r>
            <a:endParaRPr lang="en-US" sz="3600" dirty="0" smtClean="0"/>
          </a:p>
          <a:p>
            <a:r>
              <a:rPr lang="ru-RU" sz="3600" dirty="0" smtClean="0"/>
              <a:t>Долговременная доверенность</a:t>
            </a:r>
          </a:p>
          <a:p>
            <a:r>
              <a:rPr lang="ru-RU" sz="3600" dirty="0" smtClean="0"/>
              <a:t>Передача другому лицу прав по принятию важных медицинских решений в случае утраты дееспособности</a:t>
            </a:r>
            <a:endParaRPr lang="en-US" sz="3600" dirty="0" smtClean="0"/>
          </a:p>
          <a:p>
            <a:r>
              <a:rPr lang="ru-RU" sz="3600" dirty="0" smtClean="0"/>
              <a:t>Директивное письмо</a:t>
            </a:r>
            <a:endParaRPr lang="en-US" sz="3600" dirty="0" smtClean="0"/>
          </a:p>
          <a:p>
            <a:pPr>
              <a:buNone/>
            </a:pPr>
            <a:endParaRPr lang="en-US" sz="3600" dirty="0"/>
          </a:p>
        </p:txBody>
      </p:sp>
    </p:spTree>
    <p:extLst>
      <p:ext uri="{BB962C8B-B14F-4D97-AF65-F5344CB8AC3E}">
        <p14:creationId xmlns="" xmlns:p14="http://schemas.microsoft.com/office/powerpoint/2010/main" val="26554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5907088" cy="914400"/>
          </a:xfrm>
        </p:spPr>
        <p:txBody>
          <a:bodyPr/>
          <a:lstStyle/>
          <a:p>
            <a:pPr algn="ctr"/>
            <a:r>
              <a:rPr lang="ru-RU" sz="3600" dirty="0" smtClean="0">
                <a:solidFill>
                  <a:schemeClr val="tx2"/>
                </a:solidFill>
              </a:rPr>
              <a:t>Что может сделать завещание</a:t>
            </a:r>
            <a:endParaRPr lang="en-US" sz="3600" dirty="0">
              <a:solidFill>
                <a:schemeClr val="tx2"/>
              </a:solidFill>
            </a:endParaRPr>
          </a:p>
        </p:txBody>
      </p:sp>
      <p:sp>
        <p:nvSpPr>
          <p:cNvPr id="4" name="Text Placeholder 3"/>
          <p:cNvSpPr>
            <a:spLocks noGrp="1"/>
          </p:cNvSpPr>
          <p:nvPr>
            <p:ph type="body" sz="half" idx="2"/>
          </p:nvPr>
        </p:nvSpPr>
        <p:spPr>
          <a:xfrm>
            <a:off x="152400" y="2057400"/>
            <a:ext cx="8382000" cy="4114800"/>
          </a:xfrm>
        </p:spPr>
        <p:txBody>
          <a:bodyPr/>
          <a:lstStyle/>
          <a:p>
            <a:pPr>
              <a:buFont typeface="Arial" pitchFamily="34" charset="0"/>
              <a:buChar char="•"/>
            </a:pPr>
            <a:r>
              <a:rPr lang="ru-RU" sz="2800" dirty="0" smtClean="0"/>
              <a:t>Завещание – это законное заявление, влекущее определенные обязательства указывающее кто получит вашу собственность после вашей смерти.</a:t>
            </a:r>
          </a:p>
          <a:p>
            <a:pPr>
              <a:buFont typeface="Arial" pitchFamily="34" charset="0"/>
              <a:buChar char="•"/>
            </a:pPr>
            <a:r>
              <a:rPr lang="ru-RU" sz="2800" dirty="0" smtClean="0"/>
              <a:t>В завещании указывается законный представитель, который исполнит ваши пожелания.</a:t>
            </a:r>
            <a:endParaRPr lang="en-US" sz="2800" dirty="0" smtClean="0"/>
          </a:p>
          <a:p>
            <a:pPr>
              <a:buFont typeface="Arial" pitchFamily="34" charset="0"/>
              <a:buChar char="•"/>
            </a:pPr>
            <a:r>
              <a:rPr lang="ru-RU" sz="2800" dirty="0" smtClean="0"/>
              <a:t>Завещание включает только ваше имущество официально утвержденное судом.</a:t>
            </a:r>
            <a:endParaRPr lang="en-US" sz="2400" dirty="0"/>
          </a:p>
        </p:txBody>
      </p:sp>
    </p:spTree>
    <p:extLst>
      <p:ext uri="{BB962C8B-B14F-4D97-AF65-F5344CB8AC3E}">
        <p14:creationId xmlns="" xmlns:p14="http://schemas.microsoft.com/office/powerpoint/2010/main" val="75595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1325563" y="1600200"/>
            <a:ext cx="5530850" cy="3521075"/>
          </a:xfrm>
          <a:noFill/>
        </p:spPr>
        <p:txBody>
          <a:bodyPr lIns="92075" tIns="46038" rIns="92075" bIns="46038">
            <a:normAutofit fontScale="70000" lnSpcReduction="20000"/>
          </a:bodyPr>
          <a:lstStyle/>
          <a:p>
            <a:pPr eaLnBrk="1" hangingPunct="1">
              <a:lnSpc>
                <a:spcPct val="110000"/>
              </a:lnSpc>
            </a:pPr>
            <a:r>
              <a:rPr lang="ru-RU" sz="3600" dirty="0" smtClean="0">
                <a:latin typeface="Arial" charset="0"/>
              </a:rPr>
              <a:t>ВЫ определяете распределение</a:t>
            </a:r>
            <a:endParaRPr lang="en-US" sz="3600" dirty="0" smtClean="0">
              <a:latin typeface="Arial" charset="0"/>
            </a:endParaRPr>
          </a:p>
          <a:p>
            <a:pPr eaLnBrk="1" hangingPunct="1">
              <a:lnSpc>
                <a:spcPct val="110000"/>
              </a:lnSpc>
            </a:pPr>
            <a:r>
              <a:rPr lang="ru-RU" sz="3600" dirty="0" smtClean="0">
                <a:latin typeface="Arial" charset="0"/>
              </a:rPr>
              <a:t>Вы назначаете опекуна</a:t>
            </a:r>
            <a:endParaRPr lang="en-US" sz="3600" dirty="0" smtClean="0">
              <a:latin typeface="Arial" charset="0"/>
            </a:endParaRPr>
          </a:p>
          <a:p>
            <a:pPr eaLnBrk="1" hangingPunct="1">
              <a:lnSpc>
                <a:spcPct val="110000"/>
              </a:lnSpc>
            </a:pPr>
            <a:r>
              <a:rPr lang="ru-RU" sz="3600" dirty="0" smtClean="0">
                <a:latin typeface="Arial" charset="0"/>
              </a:rPr>
              <a:t>ВЫ назначаете исполнителя завещания</a:t>
            </a:r>
          </a:p>
          <a:p>
            <a:pPr eaLnBrk="1" hangingPunct="1">
              <a:lnSpc>
                <a:spcPct val="110000"/>
              </a:lnSpc>
            </a:pPr>
            <a:r>
              <a:rPr lang="ru-RU" sz="3600" dirty="0" smtClean="0">
                <a:latin typeface="Arial" charset="0"/>
              </a:rPr>
              <a:t>ВЫ можете создать трасты</a:t>
            </a:r>
            <a:r>
              <a:rPr lang="en-US" sz="3600" dirty="0" smtClean="0">
                <a:latin typeface="Arial" charset="0"/>
              </a:rPr>
              <a:t> </a:t>
            </a:r>
          </a:p>
          <a:p>
            <a:pPr eaLnBrk="1" hangingPunct="1">
              <a:lnSpc>
                <a:spcPct val="110000"/>
              </a:lnSpc>
            </a:pPr>
            <a:r>
              <a:rPr lang="ru-RU" sz="3600" dirty="0" smtClean="0">
                <a:latin typeface="Arial" charset="0"/>
              </a:rPr>
              <a:t>Вы можете жертвовать на благотворительность</a:t>
            </a:r>
            <a:endParaRPr lang="en-US" sz="3600" dirty="0" smtClean="0">
              <a:latin typeface="Arial" charset="0"/>
            </a:endParaRPr>
          </a:p>
        </p:txBody>
      </p:sp>
      <p:grpSp>
        <p:nvGrpSpPr>
          <p:cNvPr id="2" name="Group 4"/>
          <p:cNvGrpSpPr>
            <a:grpSpLocks/>
          </p:cNvGrpSpPr>
          <p:nvPr/>
        </p:nvGrpSpPr>
        <p:grpSpPr bwMode="auto">
          <a:xfrm>
            <a:off x="6943725" y="1765300"/>
            <a:ext cx="1531938" cy="2405063"/>
            <a:chOff x="4374" y="1112"/>
            <a:chExt cx="965" cy="1515"/>
          </a:xfrm>
        </p:grpSpPr>
        <p:sp>
          <p:nvSpPr>
            <p:cNvPr id="93190" name="Freeform 5"/>
            <p:cNvSpPr>
              <a:spLocks/>
            </p:cNvSpPr>
            <p:nvPr/>
          </p:nvSpPr>
          <p:spPr bwMode="auto">
            <a:xfrm>
              <a:off x="4886" y="1244"/>
              <a:ext cx="215" cy="446"/>
            </a:xfrm>
            <a:custGeom>
              <a:avLst/>
              <a:gdLst>
                <a:gd name="T0" fmla="*/ 212 w 215"/>
                <a:gd name="T1" fmla="*/ 438 h 446"/>
                <a:gd name="T2" fmla="*/ 208 w 215"/>
                <a:gd name="T3" fmla="*/ 428 h 446"/>
                <a:gd name="T4" fmla="*/ 204 w 215"/>
                <a:gd name="T5" fmla="*/ 418 h 446"/>
                <a:gd name="T6" fmla="*/ 201 w 215"/>
                <a:gd name="T7" fmla="*/ 408 h 446"/>
                <a:gd name="T8" fmla="*/ 196 w 215"/>
                <a:gd name="T9" fmla="*/ 398 h 446"/>
                <a:gd name="T10" fmla="*/ 193 w 215"/>
                <a:gd name="T11" fmla="*/ 387 h 446"/>
                <a:gd name="T12" fmla="*/ 188 w 215"/>
                <a:gd name="T13" fmla="*/ 377 h 446"/>
                <a:gd name="T14" fmla="*/ 185 w 215"/>
                <a:gd name="T15" fmla="*/ 366 h 446"/>
                <a:gd name="T16" fmla="*/ 180 w 215"/>
                <a:gd name="T17" fmla="*/ 356 h 446"/>
                <a:gd name="T18" fmla="*/ 176 w 215"/>
                <a:gd name="T19" fmla="*/ 346 h 446"/>
                <a:gd name="T20" fmla="*/ 172 w 215"/>
                <a:gd name="T21" fmla="*/ 337 h 446"/>
                <a:gd name="T22" fmla="*/ 167 w 215"/>
                <a:gd name="T23" fmla="*/ 325 h 446"/>
                <a:gd name="T24" fmla="*/ 164 w 215"/>
                <a:gd name="T25" fmla="*/ 315 h 446"/>
                <a:gd name="T26" fmla="*/ 159 w 215"/>
                <a:gd name="T27" fmla="*/ 306 h 446"/>
                <a:gd name="T28" fmla="*/ 156 w 215"/>
                <a:gd name="T29" fmla="*/ 297 h 446"/>
                <a:gd name="T30" fmla="*/ 152 w 215"/>
                <a:gd name="T31" fmla="*/ 288 h 446"/>
                <a:gd name="T32" fmla="*/ 147 w 215"/>
                <a:gd name="T33" fmla="*/ 275 h 446"/>
                <a:gd name="T34" fmla="*/ 143 w 215"/>
                <a:gd name="T35" fmla="*/ 266 h 446"/>
                <a:gd name="T36" fmla="*/ 140 w 215"/>
                <a:gd name="T37" fmla="*/ 256 h 446"/>
                <a:gd name="T38" fmla="*/ 136 w 215"/>
                <a:gd name="T39" fmla="*/ 247 h 446"/>
                <a:gd name="T40" fmla="*/ 132 w 215"/>
                <a:gd name="T41" fmla="*/ 238 h 446"/>
                <a:gd name="T42" fmla="*/ 129 w 215"/>
                <a:gd name="T43" fmla="*/ 229 h 446"/>
                <a:gd name="T44" fmla="*/ 126 w 215"/>
                <a:gd name="T45" fmla="*/ 219 h 446"/>
                <a:gd name="T46" fmla="*/ 123 w 215"/>
                <a:gd name="T47" fmla="*/ 209 h 446"/>
                <a:gd name="T48" fmla="*/ 120 w 215"/>
                <a:gd name="T49" fmla="*/ 200 h 446"/>
                <a:gd name="T50" fmla="*/ 117 w 215"/>
                <a:gd name="T51" fmla="*/ 190 h 446"/>
                <a:gd name="T52" fmla="*/ 114 w 215"/>
                <a:gd name="T53" fmla="*/ 181 h 446"/>
                <a:gd name="T54" fmla="*/ 111 w 215"/>
                <a:gd name="T55" fmla="*/ 171 h 446"/>
                <a:gd name="T56" fmla="*/ 109 w 215"/>
                <a:gd name="T57" fmla="*/ 162 h 446"/>
                <a:gd name="T58" fmla="*/ 106 w 215"/>
                <a:gd name="T59" fmla="*/ 152 h 446"/>
                <a:gd name="T60" fmla="*/ 104 w 215"/>
                <a:gd name="T61" fmla="*/ 142 h 446"/>
                <a:gd name="T62" fmla="*/ 102 w 215"/>
                <a:gd name="T63" fmla="*/ 132 h 446"/>
                <a:gd name="T64" fmla="*/ 100 w 215"/>
                <a:gd name="T65" fmla="*/ 122 h 446"/>
                <a:gd name="T66" fmla="*/ 99 w 215"/>
                <a:gd name="T67" fmla="*/ 112 h 446"/>
                <a:gd name="T68" fmla="*/ 97 w 215"/>
                <a:gd name="T69" fmla="*/ 101 h 446"/>
                <a:gd name="T70" fmla="*/ 96 w 215"/>
                <a:gd name="T71" fmla="*/ 91 h 446"/>
                <a:gd name="T72" fmla="*/ 95 w 215"/>
                <a:gd name="T73" fmla="*/ 81 h 446"/>
                <a:gd name="T74" fmla="*/ 94 w 215"/>
                <a:gd name="T75" fmla="*/ 70 h 446"/>
                <a:gd name="T76" fmla="*/ 94 w 215"/>
                <a:gd name="T77" fmla="*/ 60 h 446"/>
                <a:gd name="T78" fmla="*/ 94 w 215"/>
                <a:gd name="T79" fmla="*/ 49 h 446"/>
                <a:gd name="T80" fmla="*/ 94 w 215"/>
                <a:gd name="T81" fmla="*/ 38 h 446"/>
                <a:gd name="T82" fmla="*/ 94 w 215"/>
                <a:gd name="T83" fmla="*/ 27 h 446"/>
                <a:gd name="T84" fmla="*/ 60 w 215"/>
                <a:gd name="T85" fmla="*/ 0 h 446"/>
                <a:gd name="T86" fmla="*/ 17 w 215"/>
                <a:gd name="T87" fmla="*/ 18 h 446"/>
                <a:gd name="T88" fmla="*/ 0 w 215"/>
                <a:gd name="T89" fmla="*/ 54 h 4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
                <a:gd name="T136" fmla="*/ 0 h 446"/>
                <a:gd name="T137" fmla="*/ 215 w 215"/>
                <a:gd name="T138" fmla="*/ 446 h 4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 h="446">
                  <a:moveTo>
                    <a:pt x="214" y="445"/>
                  </a:moveTo>
                  <a:lnTo>
                    <a:pt x="213" y="442"/>
                  </a:lnTo>
                  <a:lnTo>
                    <a:pt x="212" y="438"/>
                  </a:lnTo>
                  <a:lnTo>
                    <a:pt x="210" y="435"/>
                  </a:lnTo>
                  <a:lnTo>
                    <a:pt x="209" y="431"/>
                  </a:lnTo>
                  <a:lnTo>
                    <a:pt x="208" y="428"/>
                  </a:lnTo>
                  <a:lnTo>
                    <a:pt x="207" y="425"/>
                  </a:lnTo>
                  <a:lnTo>
                    <a:pt x="205" y="422"/>
                  </a:lnTo>
                  <a:lnTo>
                    <a:pt x="204" y="418"/>
                  </a:lnTo>
                  <a:lnTo>
                    <a:pt x="203" y="414"/>
                  </a:lnTo>
                  <a:lnTo>
                    <a:pt x="202" y="411"/>
                  </a:lnTo>
                  <a:lnTo>
                    <a:pt x="201" y="408"/>
                  </a:lnTo>
                  <a:lnTo>
                    <a:pt x="199" y="404"/>
                  </a:lnTo>
                  <a:lnTo>
                    <a:pt x="198" y="401"/>
                  </a:lnTo>
                  <a:lnTo>
                    <a:pt x="196" y="398"/>
                  </a:lnTo>
                  <a:lnTo>
                    <a:pt x="195" y="394"/>
                  </a:lnTo>
                  <a:lnTo>
                    <a:pt x="194" y="390"/>
                  </a:lnTo>
                  <a:lnTo>
                    <a:pt x="193" y="387"/>
                  </a:lnTo>
                  <a:lnTo>
                    <a:pt x="191" y="383"/>
                  </a:lnTo>
                  <a:lnTo>
                    <a:pt x="190" y="380"/>
                  </a:lnTo>
                  <a:lnTo>
                    <a:pt x="188" y="377"/>
                  </a:lnTo>
                  <a:lnTo>
                    <a:pt x="187" y="373"/>
                  </a:lnTo>
                  <a:lnTo>
                    <a:pt x="186" y="370"/>
                  </a:lnTo>
                  <a:lnTo>
                    <a:pt x="185" y="366"/>
                  </a:lnTo>
                  <a:lnTo>
                    <a:pt x="183" y="363"/>
                  </a:lnTo>
                  <a:lnTo>
                    <a:pt x="182" y="359"/>
                  </a:lnTo>
                  <a:lnTo>
                    <a:pt x="180" y="356"/>
                  </a:lnTo>
                  <a:lnTo>
                    <a:pt x="179" y="353"/>
                  </a:lnTo>
                  <a:lnTo>
                    <a:pt x="178" y="349"/>
                  </a:lnTo>
                  <a:lnTo>
                    <a:pt x="176" y="346"/>
                  </a:lnTo>
                  <a:lnTo>
                    <a:pt x="175" y="343"/>
                  </a:lnTo>
                  <a:lnTo>
                    <a:pt x="173" y="340"/>
                  </a:lnTo>
                  <a:lnTo>
                    <a:pt x="172" y="337"/>
                  </a:lnTo>
                  <a:lnTo>
                    <a:pt x="170" y="331"/>
                  </a:lnTo>
                  <a:lnTo>
                    <a:pt x="169" y="328"/>
                  </a:lnTo>
                  <a:lnTo>
                    <a:pt x="167" y="325"/>
                  </a:lnTo>
                  <a:lnTo>
                    <a:pt x="166" y="321"/>
                  </a:lnTo>
                  <a:lnTo>
                    <a:pt x="165" y="318"/>
                  </a:lnTo>
                  <a:lnTo>
                    <a:pt x="164" y="315"/>
                  </a:lnTo>
                  <a:lnTo>
                    <a:pt x="162" y="312"/>
                  </a:lnTo>
                  <a:lnTo>
                    <a:pt x="161" y="309"/>
                  </a:lnTo>
                  <a:lnTo>
                    <a:pt x="159" y="306"/>
                  </a:lnTo>
                  <a:lnTo>
                    <a:pt x="158" y="303"/>
                  </a:lnTo>
                  <a:lnTo>
                    <a:pt x="157" y="300"/>
                  </a:lnTo>
                  <a:lnTo>
                    <a:pt x="156" y="297"/>
                  </a:lnTo>
                  <a:lnTo>
                    <a:pt x="154" y="294"/>
                  </a:lnTo>
                  <a:lnTo>
                    <a:pt x="153" y="291"/>
                  </a:lnTo>
                  <a:lnTo>
                    <a:pt x="152" y="288"/>
                  </a:lnTo>
                  <a:lnTo>
                    <a:pt x="149" y="282"/>
                  </a:lnTo>
                  <a:lnTo>
                    <a:pt x="148" y="278"/>
                  </a:lnTo>
                  <a:lnTo>
                    <a:pt x="147" y="275"/>
                  </a:lnTo>
                  <a:lnTo>
                    <a:pt x="146" y="272"/>
                  </a:lnTo>
                  <a:lnTo>
                    <a:pt x="144" y="269"/>
                  </a:lnTo>
                  <a:lnTo>
                    <a:pt x="143" y="266"/>
                  </a:lnTo>
                  <a:lnTo>
                    <a:pt x="142" y="263"/>
                  </a:lnTo>
                  <a:lnTo>
                    <a:pt x="141" y="260"/>
                  </a:lnTo>
                  <a:lnTo>
                    <a:pt x="140" y="256"/>
                  </a:lnTo>
                  <a:lnTo>
                    <a:pt x="138" y="253"/>
                  </a:lnTo>
                  <a:lnTo>
                    <a:pt x="137" y="250"/>
                  </a:lnTo>
                  <a:lnTo>
                    <a:pt x="136" y="247"/>
                  </a:lnTo>
                  <a:lnTo>
                    <a:pt x="135" y="244"/>
                  </a:lnTo>
                  <a:lnTo>
                    <a:pt x="134" y="241"/>
                  </a:lnTo>
                  <a:lnTo>
                    <a:pt x="132" y="238"/>
                  </a:lnTo>
                  <a:lnTo>
                    <a:pt x="132" y="235"/>
                  </a:lnTo>
                  <a:lnTo>
                    <a:pt x="130" y="231"/>
                  </a:lnTo>
                  <a:lnTo>
                    <a:pt x="129" y="229"/>
                  </a:lnTo>
                  <a:lnTo>
                    <a:pt x="128" y="225"/>
                  </a:lnTo>
                  <a:lnTo>
                    <a:pt x="127" y="222"/>
                  </a:lnTo>
                  <a:lnTo>
                    <a:pt x="126" y="219"/>
                  </a:lnTo>
                  <a:lnTo>
                    <a:pt x="125" y="216"/>
                  </a:lnTo>
                  <a:lnTo>
                    <a:pt x="124" y="213"/>
                  </a:lnTo>
                  <a:lnTo>
                    <a:pt x="123" y="209"/>
                  </a:lnTo>
                  <a:lnTo>
                    <a:pt x="122" y="207"/>
                  </a:lnTo>
                  <a:lnTo>
                    <a:pt x="121" y="204"/>
                  </a:lnTo>
                  <a:lnTo>
                    <a:pt x="120" y="200"/>
                  </a:lnTo>
                  <a:lnTo>
                    <a:pt x="119" y="197"/>
                  </a:lnTo>
                  <a:lnTo>
                    <a:pt x="118" y="194"/>
                  </a:lnTo>
                  <a:lnTo>
                    <a:pt x="117" y="190"/>
                  </a:lnTo>
                  <a:lnTo>
                    <a:pt x="115" y="187"/>
                  </a:lnTo>
                  <a:lnTo>
                    <a:pt x="115" y="184"/>
                  </a:lnTo>
                  <a:lnTo>
                    <a:pt x="114" y="181"/>
                  </a:lnTo>
                  <a:lnTo>
                    <a:pt x="113" y="178"/>
                  </a:lnTo>
                  <a:lnTo>
                    <a:pt x="112" y="175"/>
                  </a:lnTo>
                  <a:lnTo>
                    <a:pt x="111" y="171"/>
                  </a:lnTo>
                  <a:lnTo>
                    <a:pt x="110" y="168"/>
                  </a:lnTo>
                  <a:lnTo>
                    <a:pt x="109" y="165"/>
                  </a:lnTo>
                  <a:lnTo>
                    <a:pt x="109" y="162"/>
                  </a:lnTo>
                  <a:lnTo>
                    <a:pt x="108" y="158"/>
                  </a:lnTo>
                  <a:lnTo>
                    <a:pt x="107" y="155"/>
                  </a:lnTo>
                  <a:lnTo>
                    <a:pt x="106" y="152"/>
                  </a:lnTo>
                  <a:lnTo>
                    <a:pt x="105" y="148"/>
                  </a:lnTo>
                  <a:lnTo>
                    <a:pt x="105" y="145"/>
                  </a:lnTo>
                  <a:lnTo>
                    <a:pt x="104" y="142"/>
                  </a:lnTo>
                  <a:lnTo>
                    <a:pt x="103" y="139"/>
                  </a:lnTo>
                  <a:lnTo>
                    <a:pt x="103" y="135"/>
                  </a:lnTo>
                  <a:lnTo>
                    <a:pt x="102" y="132"/>
                  </a:lnTo>
                  <a:lnTo>
                    <a:pt x="101" y="129"/>
                  </a:lnTo>
                  <a:lnTo>
                    <a:pt x="101" y="125"/>
                  </a:lnTo>
                  <a:lnTo>
                    <a:pt x="100" y="122"/>
                  </a:lnTo>
                  <a:lnTo>
                    <a:pt x="100" y="118"/>
                  </a:lnTo>
                  <a:lnTo>
                    <a:pt x="99" y="115"/>
                  </a:lnTo>
                  <a:lnTo>
                    <a:pt x="99" y="112"/>
                  </a:lnTo>
                  <a:lnTo>
                    <a:pt x="98" y="108"/>
                  </a:lnTo>
                  <a:lnTo>
                    <a:pt x="98" y="105"/>
                  </a:lnTo>
                  <a:lnTo>
                    <a:pt x="97" y="101"/>
                  </a:lnTo>
                  <a:lnTo>
                    <a:pt x="97" y="98"/>
                  </a:lnTo>
                  <a:lnTo>
                    <a:pt x="97" y="95"/>
                  </a:lnTo>
                  <a:lnTo>
                    <a:pt x="96" y="91"/>
                  </a:lnTo>
                  <a:lnTo>
                    <a:pt x="96" y="88"/>
                  </a:lnTo>
                  <a:lnTo>
                    <a:pt x="95" y="84"/>
                  </a:lnTo>
                  <a:lnTo>
                    <a:pt x="95" y="81"/>
                  </a:lnTo>
                  <a:lnTo>
                    <a:pt x="95" y="77"/>
                  </a:lnTo>
                  <a:lnTo>
                    <a:pt x="95" y="74"/>
                  </a:lnTo>
                  <a:lnTo>
                    <a:pt x="94" y="70"/>
                  </a:lnTo>
                  <a:lnTo>
                    <a:pt x="94" y="67"/>
                  </a:lnTo>
                  <a:lnTo>
                    <a:pt x="94" y="63"/>
                  </a:lnTo>
                  <a:lnTo>
                    <a:pt x="94" y="60"/>
                  </a:lnTo>
                  <a:lnTo>
                    <a:pt x="94" y="56"/>
                  </a:lnTo>
                  <a:lnTo>
                    <a:pt x="94" y="52"/>
                  </a:lnTo>
                  <a:lnTo>
                    <a:pt x="94" y="49"/>
                  </a:lnTo>
                  <a:lnTo>
                    <a:pt x="94" y="45"/>
                  </a:lnTo>
                  <a:lnTo>
                    <a:pt x="94" y="41"/>
                  </a:lnTo>
                  <a:lnTo>
                    <a:pt x="94" y="38"/>
                  </a:lnTo>
                  <a:lnTo>
                    <a:pt x="94" y="34"/>
                  </a:lnTo>
                  <a:lnTo>
                    <a:pt x="94" y="30"/>
                  </a:lnTo>
                  <a:lnTo>
                    <a:pt x="94" y="27"/>
                  </a:lnTo>
                  <a:lnTo>
                    <a:pt x="94" y="23"/>
                  </a:lnTo>
                  <a:lnTo>
                    <a:pt x="77" y="7"/>
                  </a:lnTo>
                  <a:lnTo>
                    <a:pt x="60" y="0"/>
                  </a:lnTo>
                  <a:lnTo>
                    <a:pt x="44" y="1"/>
                  </a:lnTo>
                  <a:lnTo>
                    <a:pt x="29" y="8"/>
                  </a:lnTo>
                  <a:lnTo>
                    <a:pt x="17" y="18"/>
                  </a:lnTo>
                  <a:lnTo>
                    <a:pt x="8" y="30"/>
                  </a:lnTo>
                  <a:lnTo>
                    <a:pt x="2" y="43"/>
                  </a:lnTo>
                  <a:lnTo>
                    <a:pt x="0" y="54"/>
                  </a:lnTo>
                  <a:lnTo>
                    <a:pt x="74" y="323"/>
                  </a:lnTo>
                  <a:lnTo>
                    <a:pt x="214" y="445"/>
                  </a:lnTo>
                </a:path>
              </a:pathLst>
            </a:custGeom>
            <a:solidFill>
              <a:srgbClr val="FFC283"/>
            </a:solidFill>
            <a:ln w="12700" cap="rnd">
              <a:solidFill>
                <a:srgbClr val="000000"/>
              </a:solidFill>
              <a:round/>
              <a:headEnd/>
              <a:tailEnd/>
            </a:ln>
          </p:spPr>
          <p:txBody>
            <a:bodyPr/>
            <a:lstStyle/>
            <a:p>
              <a:pPr fontAlgn="base">
                <a:spcBef>
                  <a:spcPct val="0"/>
                </a:spcBef>
                <a:spcAft>
                  <a:spcPct val="0"/>
                </a:spcAft>
              </a:pPr>
              <a:endParaRPr lang="en-US" sz="2400" b="1">
                <a:solidFill>
                  <a:srgbClr val="FFFFFF"/>
                </a:solidFill>
                <a:latin typeface="Arial" charset="0"/>
              </a:endParaRPr>
            </a:p>
          </p:txBody>
        </p:sp>
        <p:sp>
          <p:nvSpPr>
            <p:cNvPr id="93191" name="Freeform 6"/>
            <p:cNvSpPr>
              <a:spLocks/>
            </p:cNvSpPr>
            <p:nvPr/>
          </p:nvSpPr>
          <p:spPr bwMode="auto">
            <a:xfrm>
              <a:off x="4784" y="1156"/>
              <a:ext cx="374" cy="617"/>
            </a:xfrm>
            <a:custGeom>
              <a:avLst/>
              <a:gdLst>
                <a:gd name="T0" fmla="*/ 372 w 374"/>
                <a:gd name="T1" fmla="*/ 616 h 617"/>
                <a:gd name="T2" fmla="*/ 373 w 374"/>
                <a:gd name="T3" fmla="*/ 606 h 617"/>
                <a:gd name="T4" fmla="*/ 373 w 374"/>
                <a:gd name="T5" fmla="*/ 595 h 617"/>
                <a:gd name="T6" fmla="*/ 372 w 374"/>
                <a:gd name="T7" fmla="*/ 584 h 617"/>
                <a:gd name="T8" fmla="*/ 369 w 374"/>
                <a:gd name="T9" fmla="*/ 572 h 617"/>
                <a:gd name="T10" fmla="*/ 363 w 374"/>
                <a:gd name="T11" fmla="*/ 561 h 617"/>
                <a:gd name="T12" fmla="*/ 356 w 374"/>
                <a:gd name="T13" fmla="*/ 552 h 617"/>
                <a:gd name="T14" fmla="*/ 345 w 374"/>
                <a:gd name="T15" fmla="*/ 545 h 617"/>
                <a:gd name="T16" fmla="*/ 330 w 374"/>
                <a:gd name="T17" fmla="*/ 540 h 617"/>
                <a:gd name="T18" fmla="*/ 304 w 374"/>
                <a:gd name="T19" fmla="*/ 512 h 617"/>
                <a:gd name="T20" fmla="*/ 280 w 374"/>
                <a:gd name="T21" fmla="*/ 482 h 617"/>
                <a:gd name="T22" fmla="*/ 256 w 374"/>
                <a:gd name="T23" fmla="*/ 451 h 617"/>
                <a:gd name="T24" fmla="*/ 236 w 374"/>
                <a:gd name="T25" fmla="*/ 419 h 617"/>
                <a:gd name="T26" fmla="*/ 197 w 374"/>
                <a:gd name="T27" fmla="*/ 353 h 617"/>
                <a:gd name="T28" fmla="*/ 164 w 374"/>
                <a:gd name="T29" fmla="*/ 285 h 617"/>
                <a:gd name="T30" fmla="*/ 135 w 374"/>
                <a:gd name="T31" fmla="*/ 216 h 617"/>
                <a:gd name="T32" fmla="*/ 115 w 374"/>
                <a:gd name="T33" fmla="*/ 144 h 617"/>
                <a:gd name="T34" fmla="*/ 101 w 374"/>
                <a:gd name="T35" fmla="*/ 72 h 617"/>
                <a:gd name="T36" fmla="*/ 92 w 374"/>
                <a:gd name="T37" fmla="*/ 0 h 617"/>
                <a:gd name="T38" fmla="*/ 62 w 374"/>
                <a:gd name="T39" fmla="*/ 1 h 617"/>
                <a:gd name="T40" fmla="*/ 39 w 374"/>
                <a:gd name="T41" fmla="*/ 8 h 617"/>
                <a:gd name="T42" fmla="*/ 22 w 374"/>
                <a:gd name="T43" fmla="*/ 21 h 617"/>
                <a:gd name="T44" fmla="*/ 11 w 374"/>
                <a:gd name="T45" fmla="*/ 36 h 617"/>
                <a:gd name="T46" fmla="*/ 3 w 374"/>
                <a:gd name="T47" fmla="*/ 54 h 617"/>
                <a:gd name="T48" fmla="*/ 0 w 374"/>
                <a:gd name="T49" fmla="*/ 71 h 617"/>
                <a:gd name="T50" fmla="*/ 0 w 374"/>
                <a:gd name="T51" fmla="*/ 87 h 617"/>
                <a:gd name="T52" fmla="*/ 1 w 374"/>
                <a:gd name="T53" fmla="*/ 98 h 617"/>
                <a:gd name="T54" fmla="*/ 153 w 374"/>
                <a:gd name="T55" fmla="*/ 515 h 617"/>
                <a:gd name="T56" fmla="*/ 372 w 374"/>
                <a:gd name="T57" fmla="*/ 616 h 6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4"/>
                <a:gd name="T88" fmla="*/ 0 h 617"/>
                <a:gd name="T89" fmla="*/ 374 w 374"/>
                <a:gd name="T90" fmla="*/ 617 h 6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4" h="617">
                  <a:moveTo>
                    <a:pt x="372" y="616"/>
                  </a:moveTo>
                  <a:lnTo>
                    <a:pt x="373" y="606"/>
                  </a:lnTo>
                  <a:lnTo>
                    <a:pt x="373" y="595"/>
                  </a:lnTo>
                  <a:lnTo>
                    <a:pt x="372" y="584"/>
                  </a:lnTo>
                  <a:lnTo>
                    <a:pt x="369" y="572"/>
                  </a:lnTo>
                  <a:lnTo>
                    <a:pt x="363" y="561"/>
                  </a:lnTo>
                  <a:lnTo>
                    <a:pt x="356" y="552"/>
                  </a:lnTo>
                  <a:lnTo>
                    <a:pt x="345" y="545"/>
                  </a:lnTo>
                  <a:lnTo>
                    <a:pt x="330" y="540"/>
                  </a:lnTo>
                  <a:lnTo>
                    <a:pt x="304" y="512"/>
                  </a:lnTo>
                  <a:lnTo>
                    <a:pt x="280" y="482"/>
                  </a:lnTo>
                  <a:lnTo>
                    <a:pt x="256" y="451"/>
                  </a:lnTo>
                  <a:lnTo>
                    <a:pt x="236" y="419"/>
                  </a:lnTo>
                  <a:lnTo>
                    <a:pt x="197" y="353"/>
                  </a:lnTo>
                  <a:lnTo>
                    <a:pt x="164" y="285"/>
                  </a:lnTo>
                  <a:lnTo>
                    <a:pt x="135" y="216"/>
                  </a:lnTo>
                  <a:lnTo>
                    <a:pt x="115" y="144"/>
                  </a:lnTo>
                  <a:lnTo>
                    <a:pt x="101" y="72"/>
                  </a:lnTo>
                  <a:lnTo>
                    <a:pt x="92" y="0"/>
                  </a:lnTo>
                  <a:lnTo>
                    <a:pt x="62" y="1"/>
                  </a:lnTo>
                  <a:lnTo>
                    <a:pt x="39" y="8"/>
                  </a:lnTo>
                  <a:lnTo>
                    <a:pt x="22" y="21"/>
                  </a:lnTo>
                  <a:lnTo>
                    <a:pt x="11" y="36"/>
                  </a:lnTo>
                  <a:lnTo>
                    <a:pt x="3" y="54"/>
                  </a:lnTo>
                  <a:lnTo>
                    <a:pt x="0" y="71"/>
                  </a:lnTo>
                  <a:lnTo>
                    <a:pt x="0" y="87"/>
                  </a:lnTo>
                  <a:lnTo>
                    <a:pt x="1" y="98"/>
                  </a:lnTo>
                  <a:lnTo>
                    <a:pt x="153" y="515"/>
                  </a:lnTo>
                  <a:lnTo>
                    <a:pt x="372" y="616"/>
                  </a:lnTo>
                </a:path>
              </a:pathLst>
            </a:custGeom>
            <a:solidFill>
              <a:srgbClr val="FFC283"/>
            </a:solidFill>
            <a:ln w="12700" cap="rnd">
              <a:solidFill>
                <a:srgbClr val="000000"/>
              </a:solidFill>
              <a:round/>
              <a:headEnd/>
              <a:tailEnd/>
            </a:ln>
          </p:spPr>
          <p:txBody>
            <a:bodyPr/>
            <a:lstStyle/>
            <a:p>
              <a:pPr fontAlgn="base">
                <a:spcBef>
                  <a:spcPct val="0"/>
                </a:spcBef>
                <a:spcAft>
                  <a:spcPct val="0"/>
                </a:spcAft>
              </a:pPr>
              <a:endParaRPr lang="en-US" sz="2400" b="1">
                <a:solidFill>
                  <a:srgbClr val="FFFFFF"/>
                </a:solidFill>
                <a:latin typeface="Arial" charset="0"/>
              </a:endParaRPr>
            </a:p>
          </p:txBody>
        </p:sp>
        <p:sp>
          <p:nvSpPr>
            <p:cNvPr id="93192" name="Freeform 7"/>
            <p:cNvSpPr>
              <a:spLocks/>
            </p:cNvSpPr>
            <p:nvPr/>
          </p:nvSpPr>
          <p:spPr bwMode="auto">
            <a:xfrm>
              <a:off x="4374" y="1112"/>
              <a:ext cx="965" cy="1515"/>
            </a:xfrm>
            <a:custGeom>
              <a:avLst/>
              <a:gdLst>
                <a:gd name="T0" fmla="*/ 927 w 965"/>
                <a:gd name="T1" fmla="*/ 1513 h 1515"/>
                <a:gd name="T2" fmla="*/ 868 w 965"/>
                <a:gd name="T3" fmla="*/ 1502 h 1515"/>
                <a:gd name="T4" fmla="*/ 815 w 965"/>
                <a:gd name="T5" fmla="*/ 1456 h 1515"/>
                <a:gd name="T6" fmla="*/ 647 w 965"/>
                <a:gd name="T7" fmla="*/ 1440 h 1515"/>
                <a:gd name="T8" fmla="*/ 507 w 965"/>
                <a:gd name="T9" fmla="*/ 1362 h 1515"/>
                <a:gd name="T10" fmla="*/ 352 w 965"/>
                <a:gd name="T11" fmla="*/ 1218 h 1515"/>
                <a:gd name="T12" fmla="*/ 233 w 965"/>
                <a:gd name="T13" fmla="*/ 1189 h 1515"/>
                <a:gd name="T14" fmla="*/ 126 w 965"/>
                <a:gd name="T15" fmla="*/ 1135 h 1515"/>
                <a:gd name="T16" fmla="*/ 0 w 965"/>
                <a:gd name="T17" fmla="*/ 974 h 1515"/>
                <a:gd name="T18" fmla="*/ 7 w 965"/>
                <a:gd name="T19" fmla="*/ 918 h 1515"/>
                <a:gd name="T20" fmla="*/ 53 w 965"/>
                <a:gd name="T21" fmla="*/ 878 h 1515"/>
                <a:gd name="T22" fmla="*/ 120 w 965"/>
                <a:gd name="T23" fmla="*/ 882 h 1515"/>
                <a:gd name="T24" fmla="*/ 177 w 965"/>
                <a:gd name="T25" fmla="*/ 898 h 1515"/>
                <a:gd name="T26" fmla="*/ 238 w 965"/>
                <a:gd name="T27" fmla="*/ 923 h 1515"/>
                <a:gd name="T28" fmla="*/ 295 w 965"/>
                <a:gd name="T29" fmla="*/ 963 h 1515"/>
                <a:gd name="T30" fmla="*/ 346 w 965"/>
                <a:gd name="T31" fmla="*/ 1004 h 1515"/>
                <a:gd name="T32" fmla="*/ 445 w 965"/>
                <a:gd name="T33" fmla="*/ 1034 h 1515"/>
                <a:gd name="T34" fmla="*/ 535 w 965"/>
                <a:gd name="T35" fmla="*/ 1009 h 1515"/>
                <a:gd name="T36" fmla="*/ 560 w 965"/>
                <a:gd name="T37" fmla="*/ 995 h 1515"/>
                <a:gd name="T38" fmla="*/ 581 w 965"/>
                <a:gd name="T39" fmla="*/ 976 h 1515"/>
                <a:gd name="T40" fmla="*/ 590 w 965"/>
                <a:gd name="T41" fmla="*/ 825 h 1515"/>
                <a:gd name="T42" fmla="*/ 518 w 965"/>
                <a:gd name="T43" fmla="*/ 812 h 1515"/>
                <a:gd name="T44" fmla="*/ 457 w 965"/>
                <a:gd name="T45" fmla="*/ 763 h 1515"/>
                <a:gd name="T46" fmla="*/ 414 w 965"/>
                <a:gd name="T47" fmla="*/ 734 h 1515"/>
                <a:gd name="T48" fmla="*/ 366 w 965"/>
                <a:gd name="T49" fmla="*/ 764 h 1515"/>
                <a:gd name="T50" fmla="*/ 302 w 965"/>
                <a:gd name="T51" fmla="*/ 765 h 1515"/>
                <a:gd name="T52" fmla="*/ 287 w 965"/>
                <a:gd name="T53" fmla="*/ 799 h 1515"/>
                <a:gd name="T54" fmla="*/ 291 w 965"/>
                <a:gd name="T55" fmla="*/ 865 h 1515"/>
                <a:gd name="T56" fmla="*/ 233 w 965"/>
                <a:gd name="T57" fmla="*/ 920 h 1515"/>
                <a:gd name="T58" fmla="*/ 125 w 965"/>
                <a:gd name="T59" fmla="*/ 758 h 1515"/>
                <a:gd name="T60" fmla="*/ 113 w 965"/>
                <a:gd name="T61" fmla="*/ 728 h 1515"/>
                <a:gd name="T62" fmla="*/ 121 w 965"/>
                <a:gd name="T63" fmla="*/ 692 h 1515"/>
                <a:gd name="T64" fmla="*/ 187 w 965"/>
                <a:gd name="T65" fmla="*/ 659 h 1515"/>
                <a:gd name="T66" fmla="*/ 270 w 965"/>
                <a:gd name="T67" fmla="*/ 605 h 1515"/>
                <a:gd name="T68" fmla="*/ 349 w 965"/>
                <a:gd name="T69" fmla="*/ 533 h 1515"/>
                <a:gd name="T70" fmla="*/ 355 w 965"/>
                <a:gd name="T71" fmla="*/ 414 h 1515"/>
                <a:gd name="T72" fmla="*/ 315 w 965"/>
                <a:gd name="T73" fmla="*/ 341 h 1515"/>
                <a:gd name="T74" fmla="*/ 314 w 965"/>
                <a:gd name="T75" fmla="*/ 266 h 1515"/>
                <a:gd name="T76" fmla="*/ 272 w 965"/>
                <a:gd name="T77" fmla="*/ 200 h 1515"/>
                <a:gd name="T78" fmla="*/ 233 w 965"/>
                <a:gd name="T79" fmla="*/ 124 h 1515"/>
                <a:gd name="T80" fmla="*/ 229 w 965"/>
                <a:gd name="T81" fmla="*/ 40 h 1515"/>
                <a:gd name="T82" fmla="*/ 238 w 965"/>
                <a:gd name="T83" fmla="*/ 12 h 1515"/>
                <a:gd name="T84" fmla="*/ 259 w 965"/>
                <a:gd name="T85" fmla="*/ 0 h 1515"/>
                <a:gd name="T86" fmla="*/ 379 w 965"/>
                <a:gd name="T87" fmla="*/ 94 h 1515"/>
                <a:gd name="T88" fmla="*/ 425 w 965"/>
                <a:gd name="T89" fmla="*/ 164 h 1515"/>
                <a:gd name="T90" fmla="*/ 624 w 965"/>
                <a:gd name="T91" fmla="*/ 537 h 1515"/>
                <a:gd name="T92" fmla="*/ 716 w 965"/>
                <a:gd name="T93" fmla="*/ 600 h 1515"/>
                <a:gd name="T94" fmla="*/ 794 w 965"/>
                <a:gd name="T95" fmla="*/ 660 h 1515"/>
                <a:gd name="T96" fmla="*/ 821 w 965"/>
                <a:gd name="T97" fmla="*/ 757 h 1515"/>
                <a:gd name="T98" fmla="*/ 855 w 965"/>
                <a:gd name="T99" fmla="*/ 853 h 1515"/>
                <a:gd name="T100" fmla="*/ 878 w 965"/>
                <a:gd name="T101" fmla="*/ 954 h 1515"/>
                <a:gd name="T102" fmla="*/ 901 w 965"/>
                <a:gd name="T103" fmla="*/ 1045 h 1515"/>
                <a:gd name="T104" fmla="*/ 929 w 965"/>
                <a:gd name="T105" fmla="*/ 1112 h 1515"/>
                <a:gd name="T106" fmla="*/ 964 w 965"/>
                <a:gd name="T107" fmla="*/ 1139 h 1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5"/>
                <a:gd name="T163" fmla="*/ 0 h 1515"/>
                <a:gd name="T164" fmla="*/ 965 w 965"/>
                <a:gd name="T165" fmla="*/ 1515 h 1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5" h="1515">
                  <a:moveTo>
                    <a:pt x="964" y="1507"/>
                  </a:moveTo>
                  <a:lnTo>
                    <a:pt x="946" y="1513"/>
                  </a:lnTo>
                  <a:lnTo>
                    <a:pt x="927" y="1513"/>
                  </a:lnTo>
                  <a:lnTo>
                    <a:pt x="908" y="1514"/>
                  </a:lnTo>
                  <a:lnTo>
                    <a:pt x="888" y="1510"/>
                  </a:lnTo>
                  <a:lnTo>
                    <a:pt x="868" y="1502"/>
                  </a:lnTo>
                  <a:lnTo>
                    <a:pt x="849" y="1490"/>
                  </a:lnTo>
                  <a:lnTo>
                    <a:pt x="831" y="1475"/>
                  </a:lnTo>
                  <a:lnTo>
                    <a:pt x="815" y="1456"/>
                  </a:lnTo>
                  <a:lnTo>
                    <a:pt x="751" y="1454"/>
                  </a:lnTo>
                  <a:lnTo>
                    <a:pt x="695" y="1449"/>
                  </a:lnTo>
                  <a:lnTo>
                    <a:pt x="647" y="1440"/>
                  </a:lnTo>
                  <a:lnTo>
                    <a:pt x="601" y="1425"/>
                  </a:lnTo>
                  <a:lnTo>
                    <a:pt x="555" y="1400"/>
                  </a:lnTo>
                  <a:lnTo>
                    <a:pt x="507" y="1362"/>
                  </a:lnTo>
                  <a:lnTo>
                    <a:pt x="451" y="1310"/>
                  </a:lnTo>
                  <a:lnTo>
                    <a:pt x="387" y="1239"/>
                  </a:lnTo>
                  <a:lnTo>
                    <a:pt x="352" y="1218"/>
                  </a:lnTo>
                  <a:lnTo>
                    <a:pt x="318" y="1203"/>
                  </a:lnTo>
                  <a:lnTo>
                    <a:pt x="280" y="1194"/>
                  </a:lnTo>
                  <a:lnTo>
                    <a:pt x="233" y="1189"/>
                  </a:lnTo>
                  <a:lnTo>
                    <a:pt x="193" y="1178"/>
                  </a:lnTo>
                  <a:lnTo>
                    <a:pt x="155" y="1160"/>
                  </a:lnTo>
                  <a:lnTo>
                    <a:pt x="126" y="1135"/>
                  </a:lnTo>
                  <a:lnTo>
                    <a:pt x="109" y="1105"/>
                  </a:lnTo>
                  <a:lnTo>
                    <a:pt x="5" y="988"/>
                  </a:lnTo>
                  <a:lnTo>
                    <a:pt x="0" y="974"/>
                  </a:lnTo>
                  <a:lnTo>
                    <a:pt x="0" y="956"/>
                  </a:lnTo>
                  <a:lnTo>
                    <a:pt x="1" y="937"/>
                  </a:lnTo>
                  <a:lnTo>
                    <a:pt x="7" y="918"/>
                  </a:lnTo>
                  <a:lnTo>
                    <a:pt x="19" y="901"/>
                  </a:lnTo>
                  <a:lnTo>
                    <a:pt x="34" y="887"/>
                  </a:lnTo>
                  <a:lnTo>
                    <a:pt x="53" y="878"/>
                  </a:lnTo>
                  <a:lnTo>
                    <a:pt x="76" y="875"/>
                  </a:lnTo>
                  <a:lnTo>
                    <a:pt x="98" y="879"/>
                  </a:lnTo>
                  <a:lnTo>
                    <a:pt x="120" y="882"/>
                  </a:lnTo>
                  <a:lnTo>
                    <a:pt x="140" y="887"/>
                  </a:lnTo>
                  <a:lnTo>
                    <a:pt x="164" y="893"/>
                  </a:lnTo>
                  <a:lnTo>
                    <a:pt x="177" y="898"/>
                  </a:lnTo>
                  <a:lnTo>
                    <a:pt x="199" y="906"/>
                  </a:lnTo>
                  <a:lnTo>
                    <a:pt x="219" y="913"/>
                  </a:lnTo>
                  <a:lnTo>
                    <a:pt x="238" y="923"/>
                  </a:lnTo>
                  <a:lnTo>
                    <a:pt x="260" y="941"/>
                  </a:lnTo>
                  <a:lnTo>
                    <a:pt x="278" y="952"/>
                  </a:lnTo>
                  <a:lnTo>
                    <a:pt x="295" y="963"/>
                  </a:lnTo>
                  <a:lnTo>
                    <a:pt x="312" y="976"/>
                  </a:lnTo>
                  <a:lnTo>
                    <a:pt x="329" y="990"/>
                  </a:lnTo>
                  <a:lnTo>
                    <a:pt x="346" y="1004"/>
                  </a:lnTo>
                  <a:lnTo>
                    <a:pt x="362" y="1019"/>
                  </a:lnTo>
                  <a:lnTo>
                    <a:pt x="379" y="1035"/>
                  </a:lnTo>
                  <a:lnTo>
                    <a:pt x="445" y="1034"/>
                  </a:lnTo>
                  <a:lnTo>
                    <a:pt x="490" y="1026"/>
                  </a:lnTo>
                  <a:lnTo>
                    <a:pt x="533" y="1010"/>
                  </a:lnTo>
                  <a:lnTo>
                    <a:pt x="535" y="1009"/>
                  </a:lnTo>
                  <a:lnTo>
                    <a:pt x="543" y="1006"/>
                  </a:lnTo>
                  <a:lnTo>
                    <a:pt x="552" y="1001"/>
                  </a:lnTo>
                  <a:lnTo>
                    <a:pt x="560" y="995"/>
                  </a:lnTo>
                  <a:lnTo>
                    <a:pt x="568" y="989"/>
                  </a:lnTo>
                  <a:lnTo>
                    <a:pt x="575" y="983"/>
                  </a:lnTo>
                  <a:lnTo>
                    <a:pt x="581" y="976"/>
                  </a:lnTo>
                  <a:lnTo>
                    <a:pt x="586" y="970"/>
                  </a:lnTo>
                  <a:lnTo>
                    <a:pt x="590" y="963"/>
                  </a:lnTo>
                  <a:lnTo>
                    <a:pt x="590" y="825"/>
                  </a:lnTo>
                  <a:lnTo>
                    <a:pt x="566" y="826"/>
                  </a:lnTo>
                  <a:lnTo>
                    <a:pt x="541" y="821"/>
                  </a:lnTo>
                  <a:lnTo>
                    <a:pt x="518" y="812"/>
                  </a:lnTo>
                  <a:lnTo>
                    <a:pt x="496" y="798"/>
                  </a:lnTo>
                  <a:lnTo>
                    <a:pt x="475" y="782"/>
                  </a:lnTo>
                  <a:lnTo>
                    <a:pt x="457" y="763"/>
                  </a:lnTo>
                  <a:lnTo>
                    <a:pt x="441" y="742"/>
                  </a:lnTo>
                  <a:lnTo>
                    <a:pt x="428" y="721"/>
                  </a:lnTo>
                  <a:lnTo>
                    <a:pt x="414" y="734"/>
                  </a:lnTo>
                  <a:lnTo>
                    <a:pt x="399" y="746"/>
                  </a:lnTo>
                  <a:lnTo>
                    <a:pt x="384" y="756"/>
                  </a:lnTo>
                  <a:lnTo>
                    <a:pt x="366" y="764"/>
                  </a:lnTo>
                  <a:lnTo>
                    <a:pt x="347" y="769"/>
                  </a:lnTo>
                  <a:lnTo>
                    <a:pt x="325" y="770"/>
                  </a:lnTo>
                  <a:lnTo>
                    <a:pt x="302" y="765"/>
                  </a:lnTo>
                  <a:lnTo>
                    <a:pt x="275" y="754"/>
                  </a:lnTo>
                  <a:lnTo>
                    <a:pt x="281" y="776"/>
                  </a:lnTo>
                  <a:lnTo>
                    <a:pt x="287" y="799"/>
                  </a:lnTo>
                  <a:lnTo>
                    <a:pt x="292" y="822"/>
                  </a:lnTo>
                  <a:lnTo>
                    <a:pt x="294" y="844"/>
                  </a:lnTo>
                  <a:lnTo>
                    <a:pt x="291" y="865"/>
                  </a:lnTo>
                  <a:lnTo>
                    <a:pt x="282" y="884"/>
                  </a:lnTo>
                  <a:lnTo>
                    <a:pt x="265" y="902"/>
                  </a:lnTo>
                  <a:lnTo>
                    <a:pt x="233" y="920"/>
                  </a:lnTo>
                  <a:lnTo>
                    <a:pt x="193" y="904"/>
                  </a:lnTo>
                  <a:lnTo>
                    <a:pt x="150" y="889"/>
                  </a:lnTo>
                  <a:lnTo>
                    <a:pt x="125" y="758"/>
                  </a:lnTo>
                  <a:lnTo>
                    <a:pt x="122" y="750"/>
                  </a:lnTo>
                  <a:lnTo>
                    <a:pt x="117" y="739"/>
                  </a:lnTo>
                  <a:lnTo>
                    <a:pt x="113" y="728"/>
                  </a:lnTo>
                  <a:lnTo>
                    <a:pt x="111" y="716"/>
                  </a:lnTo>
                  <a:lnTo>
                    <a:pt x="113" y="704"/>
                  </a:lnTo>
                  <a:lnTo>
                    <a:pt x="121" y="692"/>
                  </a:lnTo>
                  <a:lnTo>
                    <a:pt x="135" y="681"/>
                  </a:lnTo>
                  <a:lnTo>
                    <a:pt x="159" y="670"/>
                  </a:lnTo>
                  <a:lnTo>
                    <a:pt x="187" y="659"/>
                  </a:lnTo>
                  <a:lnTo>
                    <a:pt x="215" y="644"/>
                  </a:lnTo>
                  <a:lnTo>
                    <a:pt x="243" y="626"/>
                  </a:lnTo>
                  <a:lnTo>
                    <a:pt x="270" y="605"/>
                  </a:lnTo>
                  <a:lnTo>
                    <a:pt x="297" y="582"/>
                  </a:lnTo>
                  <a:lnTo>
                    <a:pt x="323" y="558"/>
                  </a:lnTo>
                  <a:lnTo>
                    <a:pt x="349" y="533"/>
                  </a:lnTo>
                  <a:lnTo>
                    <a:pt x="375" y="508"/>
                  </a:lnTo>
                  <a:lnTo>
                    <a:pt x="375" y="436"/>
                  </a:lnTo>
                  <a:lnTo>
                    <a:pt x="355" y="414"/>
                  </a:lnTo>
                  <a:lnTo>
                    <a:pt x="339" y="391"/>
                  </a:lnTo>
                  <a:lnTo>
                    <a:pt x="325" y="367"/>
                  </a:lnTo>
                  <a:lnTo>
                    <a:pt x="315" y="341"/>
                  </a:lnTo>
                  <a:lnTo>
                    <a:pt x="310" y="316"/>
                  </a:lnTo>
                  <a:lnTo>
                    <a:pt x="309" y="291"/>
                  </a:lnTo>
                  <a:lnTo>
                    <a:pt x="314" y="266"/>
                  </a:lnTo>
                  <a:lnTo>
                    <a:pt x="325" y="240"/>
                  </a:lnTo>
                  <a:lnTo>
                    <a:pt x="296" y="221"/>
                  </a:lnTo>
                  <a:lnTo>
                    <a:pt x="272" y="200"/>
                  </a:lnTo>
                  <a:lnTo>
                    <a:pt x="254" y="177"/>
                  </a:lnTo>
                  <a:lnTo>
                    <a:pt x="241" y="151"/>
                  </a:lnTo>
                  <a:lnTo>
                    <a:pt x="233" y="124"/>
                  </a:lnTo>
                  <a:lnTo>
                    <a:pt x="229" y="96"/>
                  </a:lnTo>
                  <a:lnTo>
                    <a:pt x="228" y="68"/>
                  </a:lnTo>
                  <a:lnTo>
                    <a:pt x="229" y="40"/>
                  </a:lnTo>
                  <a:lnTo>
                    <a:pt x="231" y="30"/>
                  </a:lnTo>
                  <a:lnTo>
                    <a:pt x="233" y="20"/>
                  </a:lnTo>
                  <a:lnTo>
                    <a:pt x="238" y="12"/>
                  </a:lnTo>
                  <a:lnTo>
                    <a:pt x="243" y="5"/>
                  </a:lnTo>
                  <a:lnTo>
                    <a:pt x="251" y="1"/>
                  </a:lnTo>
                  <a:lnTo>
                    <a:pt x="259" y="0"/>
                  </a:lnTo>
                  <a:lnTo>
                    <a:pt x="269" y="3"/>
                  </a:lnTo>
                  <a:lnTo>
                    <a:pt x="279" y="10"/>
                  </a:lnTo>
                  <a:lnTo>
                    <a:pt x="379" y="94"/>
                  </a:lnTo>
                  <a:lnTo>
                    <a:pt x="393" y="114"/>
                  </a:lnTo>
                  <a:lnTo>
                    <a:pt x="409" y="138"/>
                  </a:lnTo>
                  <a:lnTo>
                    <a:pt x="425" y="164"/>
                  </a:lnTo>
                  <a:lnTo>
                    <a:pt x="437" y="194"/>
                  </a:lnTo>
                  <a:lnTo>
                    <a:pt x="541" y="441"/>
                  </a:lnTo>
                  <a:lnTo>
                    <a:pt x="624" y="537"/>
                  </a:lnTo>
                  <a:lnTo>
                    <a:pt x="652" y="562"/>
                  </a:lnTo>
                  <a:lnTo>
                    <a:pt x="683" y="582"/>
                  </a:lnTo>
                  <a:lnTo>
                    <a:pt x="716" y="600"/>
                  </a:lnTo>
                  <a:lnTo>
                    <a:pt x="746" y="617"/>
                  </a:lnTo>
                  <a:lnTo>
                    <a:pt x="773" y="637"/>
                  </a:lnTo>
                  <a:lnTo>
                    <a:pt x="794" y="660"/>
                  </a:lnTo>
                  <a:lnTo>
                    <a:pt x="806" y="691"/>
                  </a:lnTo>
                  <a:lnTo>
                    <a:pt x="806" y="729"/>
                  </a:lnTo>
                  <a:lnTo>
                    <a:pt x="821" y="757"/>
                  </a:lnTo>
                  <a:lnTo>
                    <a:pt x="834" y="788"/>
                  </a:lnTo>
                  <a:lnTo>
                    <a:pt x="845" y="820"/>
                  </a:lnTo>
                  <a:lnTo>
                    <a:pt x="855" y="853"/>
                  </a:lnTo>
                  <a:lnTo>
                    <a:pt x="863" y="887"/>
                  </a:lnTo>
                  <a:lnTo>
                    <a:pt x="871" y="920"/>
                  </a:lnTo>
                  <a:lnTo>
                    <a:pt x="878" y="954"/>
                  </a:lnTo>
                  <a:lnTo>
                    <a:pt x="886" y="986"/>
                  </a:lnTo>
                  <a:lnTo>
                    <a:pt x="893" y="1017"/>
                  </a:lnTo>
                  <a:lnTo>
                    <a:pt x="901" y="1045"/>
                  </a:lnTo>
                  <a:lnTo>
                    <a:pt x="909" y="1071"/>
                  </a:lnTo>
                  <a:lnTo>
                    <a:pt x="918" y="1093"/>
                  </a:lnTo>
                  <a:lnTo>
                    <a:pt x="929" y="1112"/>
                  </a:lnTo>
                  <a:lnTo>
                    <a:pt x="940" y="1126"/>
                  </a:lnTo>
                  <a:lnTo>
                    <a:pt x="953" y="1135"/>
                  </a:lnTo>
                  <a:lnTo>
                    <a:pt x="964" y="1139"/>
                  </a:lnTo>
                  <a:lnTo>
                    <a:pt x="964" y="1507"/>
                  </a:lnTo>
                </a:path>
              </a:pathLst>
            </a:custGeom>
            <a:solidFill>
              <a:srgbClr val="FFC283"/>
            </a:solidFill>
            <a:ln w="12700" cap="rnd">
              <a:solidFill>
                <a:srgbClr val="000000"/>
              </a:solidFill>
              <a:round/>
              <a:headEnd/>
              <a:tailEnd/>
            </a:ln>
          </p:spPr>
          <p:txBody>
            <a:bodyPr/>
            <a:lstStyle/>
            <a:p>
              <a:pPr fontAlgn="base">
                <a:spcBef>
                  <a:spcPct val="0"/>
                </a:spcBef>
                <a:spcAft>
                  <a:spcPct val="0"/>
                </a:spcAft>
              </a:pPr>
              <a:endParaRPr lang="en-US" sz="2400" b="1">
                <a:solidFill>
                  <a:srgbClr val="FFFFFF"/>
                </a:solidFill>
                <a:latin typeface="Arial" charset="0"/>
              </a:endParaRPr>
            </a:p>
          </p:txBody>
        </p:sp>
        <p:sp>
          <p:nvSpPr>
            <p:cNvPr id="93193" name="Freeform 8"/>
            <p:cNvSpPr>
              <a:spLocks/>
            </p:cNvSpPr>
            <p:nvPr/>
          </p:nvSpPr>
          <p:spPr bwMode="auto">
            <a:xfrm>
              <a:off x="4747" y="1619"/>
              <a:ext cx="291" cy="209"/>
            </a:xfrm>
            <a:custGeom>
              <a:avLst/>
              <a:gdLst>
                <a:gd name="T0" fmla="*/ 290 w 291"/>
                <a:gd name="T1" fmla="*/ 208 h 209"/>
                <a:gd name="T2" fmla="*/ 282 w 291"/>
                <a:gd name="T3" fmla="*/ 178 h 209"/>
                <a:gd name="T4" fmla="*/ 265 w 291"/>
                <a:gd name="T5" fmla="*/ 156 h 209"/>
                <a:gd name="T6" fmla="*/ 244 w 291"/>
                <a:gd name="T7" fmla="*/ 141 h 209"/>
                <a:gd name="T8" fmla="*/ 221 w 291"/>
                <a:gd name="T9" fmla="*/ 134 h 209"/>
                <a:gd name="T10" fmla="*/ 185 w 291"/>
                <a:gd name="T11" fmla="*/ 113 h 209"/>
                <a:gd name="T12" fmla="*/ 153 w 291"/>
                <a:gd name="T13" fmla="*/ 89 h 209"/>
                <a:gd name="T14" fmla="*/ 124 w 291"/>
                <a:gd name="T15" fmla="*/ 64 h 209"/>
                <a:gd name="T16" fmla="*/ 98 w 291"/>
                <a:gd name="T17" fmla="*/ 40 h 209"/>
                <a:gd name="T18" fmla="*/ 74 w 291"/>
                <a:gd name="T19" fmla="*/ 20 h 209"/>
                <a:gd name="T20" fmla="*/ 49 w 291"/>
                <a:gd name="T21" fmla="*/ 6 h 209"/>
                <a:gd name="T22" fmla="*/ 26 w 291"/>
                <a:gd name="T23" fmla="*/ 0 h 209"/>
                <a:gd name="T24" fmla="*/ 0 w 291"/>
                <a:gd name="T25" fmla="*/ 3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
                <a:gd name="T40" fmla="*/ 0 h 209"/>
                <a:gd name="T41" fmla="*/ 291 w 291"/>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 h="209">
                  <a:moveTo>
                    <a:pt x="290" y="208"/>
                  </a:moveTo>
                  <a:lnTo>
                    <a:pt x="282" y="178"/>
                  </a:lnTo>
                  <a:lnTo>
                    <a:pt x="265" y="156"/>
                  </a:lnTo>
                  <a:lnTo>
                    <a:pt x="244" y="141"/>
                  </a:lnTo>
                  <a:lnTo>
                    <a:pt x="221" y="134"/>
                  </a:lnTo>
                  <a:lnTo>
                    <a:pt x="185" y="113"/>
                  </a:lnTo>
                  <a:lnTo>
                    <a:pt x="153" y="89"/>
                  </a:lnTo>
                  <a:lnTo>
                    <a:pt x="124" y="64"/>
                  </a:lnTo>
                  <a:lnTo>
                    <a:pt x="98" y="40"/>
                  </a:lnTo>
                  <a:lnTo>
                    <a:pt x="74" y="20"/>
                  </a:lnTo>
                  <a:lnTo>
                    <a:pt x="49" y="6"/>
                  </a:lnTo>
                  <a:lnTo>
                    <a:pt x="26" y="0"/>
                  </a:lnTo>
                  <a:lnTo>
                    <a:pt x="0" y="3"/>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194" name="Freeform 9"/>
            <p:cNvSpPr>
              <a:spLocks/>
            </p:cNvSpPr>
            <p:nvPr/>
          </p:nvSpPr>
          <p:spPr bwMode="auto">
            <a:xfrm>
              <a:off x="4818" y="2074"/>
              <a:ext cx="147" cy="110"/>
            </a:xfrm>
            <a:custGeom>
              <a:avLst/>
              <a:gdLst>
                <a:gd name="T0" fmla="*/ 97 w 147"/>
                <a:gd name="T1" fmla="*/ 109 h 110"/>
                <a:gd name="T2" fmla="*/ 0 w 147"/>
                <a:gd name="T3" fmla="*/ 72 h 110"/>
                <a:gd name="T4" fmla="*/ 25 w 147"/>
                <a:gd name="T5" fmla="*/ 72 h 110"/>
                <a:gd name="T6" fmla="*/ 52 w 147"/>
                <a:gd name="T7" fmla="*/ 72 h 110"/>
                <a:gd name="T8" fmla="*/ 78 w 147"/>
                <a:gd name="T9" fmla="*/ 69 h 110"/>
                <a:gd name="T10" fmla="*/ 103 w 147"/>
                <a:gd name="T11" fmla="*/ 65 h 110"/>
                <a:gd name="T12" fmla="*/ 123 w 147"/>
                <a:gd name="T13" fmla="*/ 57 h 110"/>
                <a:gd name="T14" fmla="*/ 138 w 147"/>
                <a:gd name="T15" fmla="*/ 44 h 110"/>
                <a:gd name="T16" fmla="*/ 146 w 147"/>
                <a:gd name="T17" fmla="*/ 26 h 110"/>
                <a:gd name="T18" fmla="*/ 146 w 147"/>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110"/>
                <a:gd name="T32" fmla="*/ 147 w 14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110">
                  <a:moveTo>
                    <a:pt x="97" y="109"/>
                  </a:moveTo>
                  <a:lnTo>
                    <a:pt x="0" y="72"/>
                  </a:lnTo>
                  <a:lnTo>
                    <a:pt x="25" y="72"/>
                  </a:lnTo>
                  <a:lnTo>
                    <a:pt x="52" y="72"/>
                  </a:lnTo>
                  <a:lnTo>
                    <a:pt x="78" y="69"/>
                  </a:lnTo>
                  <a:lnTo>
                    <a:pt x="103" y="65"/>
                  </a:lnTo>
                  <a:lnTo>
                    <a:pt x="123" y="57"/>
                  </a:lnTo>
                  <a:lnTo>
                    <a:pt x="138" y="44"/>
                  </a:lnTo>
                  <a:lnTo>
                    <a:pt x="146" y="26"/>
                  </a:lnTo>
                  <a:lnTo>
                    <a:pt x="146" y="0"/>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195" name="Freeform 10"/>
            <p:cNvSpPr>
              <a:spLocks/>
            </p:cNvSpPr>
            <p:nvPr/>
          </p:nvSpPr>
          <p:spPr bwMode="auto">
            <a:xfrm>
              <a:off x="4389" y="2047"/>
              <a:ext cx="153" cy="179"/>
            </a:xfrm>
            <a:custGeom>
              <a:avLst/>
              <a:gdLst>
                <a:gd name="T0" fmla="*/ 152 w 153"/>
                <a:gd name="T1" fmla="*/ 72 h 179"/>
                <a:gd name="T2" fmla="*/ 152 w 153"/>
                <a:gd name="T3" fmla="*/ 87 h 179"/>
                <a:gd name="T4" fmla="*/ 152 w 153"/>
                <a:gd name="T5" fmla="*/ 104 h 179"/>
                <a:gd name="T6" fmla="*/ 150 w 153"/>
                <a:gd name="T7" fmla="*/ 120 h 179"/>
                <a:gd name="T8" fmla="*/ 147 w 153"/>
                <a:gd name="T9" fmla="*/ 136 h 179"/>
                <a:gd name="T10" fmla="*/ 142 w 153"/>
                <a:gd name="T11" fmla="*/ 150 h 179"/>
                <a:gd name="T12" fmla="*/ 135 w 153"/>
                <a:gd name="T13" fmla="*/ 162 h 179"/>
                <a:gd name="T14" fmla="*/ 126 w 153"/>
                <a:gd name="T15" fmla="*/ 172 h 179"/>
                <a:gd name="T16" fmla="*/ 114 w 153"/>
                <a:gd name="T17" fmla="*/ 178 h 179"/>
                <a:gd name="T18" fmla="*/ 0 w 153"/>
                <a:gd name="T19" fmla="*/ 55 h 179"/>
                <a:gd name="T20" fmla="*/ 4 w 153"/>
                <a:gd name="T21" fmla="*/ 32 h 179"/>
                <a:gd name="T22" fmla="*/ 11 w 153"/>
                <a:gd name="T23" fmla="*/ 15 h 179"/>
                <a:gd name="T24" fmla="*/ 21 w 153"/>
                <a:gd name="T25" fmla="*/ 5 h 179"/>
                <a:gd name="T26" fmla="*/ 33 w 153"/>
                <a:gd name="T27" fmla="*/ 0 h 179"/>
                <a:gd name="T28" fmla="*/ 46 w 153"/>
                <a:gd name="T29" fmla="*/ 1 h 179"/>
                <a:gd name="T30" fmla="*/ 62 w 153"/>
                <a:gd name="T31" fmla="*/ 7 h 179"/>
                <a:gd name="T32" fmla="*/ 78 w 153"/>
                <a:gd name="T33" fmla="*/ 17 h 179"/>
                <a:gd name="T34" fmla="*/ 95 w 153"/>
                <a:gd name="T35" fmla="*/ 31 h 179"/>
                <a:gd name="T36" fmla="*/ 152 w 153"/>
                <a:gd name="T37" fmla="*/ 72 h 1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179"/>
                <a:gd name="T59" fmla="*/ 153 w 153"/>
                <a:gd name="T60" fmla="*/ 179 h 1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179">
                  <a:moveTo>
                    <a:pt x="152" y="72"/>
                  </a:moveTo>
                  <a:lnTo>
                    <a:pt x="152" y="87"/>
                  </a:lnTo>
                  <a:lnTo>
                    <a:pt x="152" y="104"/>
                  </a:lnTo>
                  <a:lnTo>
                    <a:pt x="150" y="120"/>
                  </a:lnTo>
                  <a:lnTo>
                    <a:pt x="147" y="136"/>
                  </a:lnTo>
                  <a:lnTo>
                    <a:pt x="142" y="150"/>
                  </a:lnTo>
                  <a:lnTo>
                    <a:pt x="135" y="162"/>
                  </a:lnTo>
                  <a:lnTo>
                    <a:pt x="126" y="172"/>
                  </a:lnTo>
                  <a:lnTo>
                    <a:pt x="114" y="178"/>
                  </a:lnTo>
                  <a:lnTo>
                    <a:pt x="0" y="55"/>
                  </a:lnTo>
                  <a:lnTo>
                    <a:pt x="4" y="32"/>
                  </a:lnTo>
                  <a:lnTo>
                    <a:pt x="11" y="15"/>
                  </a:lnTo>
                  <a:lnTo>
                    <a:pt x="21" y="5"/>
                  </a:lnTo>
                  <a:lnTo>
                    <a:pt x="33" y="0"/>
                  </a:lnTo>
                  <a:lnTo>
                    <a:pt x="46" y="1"/>
                  </a:lnTo>
                  <a:lnTo>
                    <a:pt x="62" y="7"/>
                  </a:lnTo>
                  <a:lnTo>
                    <a:pt x="78" y="17"/>
                  </a:lnTo>
                  <a:lnTo>
                    <a:pt x="95" y="31"/>
                  </a:lnTo>
                  <a:lnTo>
                    <a:pt x="152" y="72"/>
                  </a:lnTo>
                </a:path>
              </a:pathLst>
            </a:custGeom>
            <a:solidFill>
              <a:srgbClr val="FFC283"/>
            </a:solidFill>
            <a:ln w="12700" cap="rnd">
              <a:solidFill>
                <a:srgbClr val="000000"/>
              </a:solidFill>
              <a:round/>
              <a:headEnd/>
              <a:tailEnd/>
            </a:ln>
          </p:spPr>
          <p:txBody>
            <a:bodyPr/>
            <a:lstStyle/>
            <a:p>
              <a:pPr fontAlgn="base">
                <a:spcBef>
                  <a:spcPct val="0"/>
                </a:spcBef>
                <a:spcAft>
                  <a:spcPct val="0"/>
                </a:spcAft>
              </a:pPr>
              <a:endParaRPr lang="en-US" sz="2400" b="1">
                <a:solidFill>
                  <a:srgbClr val="FFFFFF"/>
                </a:solidFill>
                <a:latin typeface="Arial" charset="0"/>
              </a:endParaRPr>
            </a:p>
          </p:txBody>
        </p:sp>
        <p:sp>
          <p:nvSpPr>
            <p:cNvPr id="93196" name="Freeform 11"/>
            <p:cNvSpPr>
              <a:spLocks/>
            </p:cNvSpPr>
            <p:nvPr/>
          </p:nvSpPr>
          <p:spPr bwMode="auto">
            <a:xfrm>
              <a:off x="4513" y="2151"/>
              <a:ext cx="28" cy="66"/>
            </a:xfrm>
            <a:custGeom>
              <a:avLst/>
              <a:gdLst>
                <a:gd name="T0" fmla="*/ 26 w 28"/>
                <a:gd name="T1" fmla="*/ 6 h 66"/>
                <a:gd name="T2" fmla="*/ 19 w 28"/>
                <a:gd name="T3" fmla="*/ 12 h 66"/>
                <a:gd name="T4" fmla="*/ 12 w 28"/>
                <a:gd name="T5" fmla="*/ 19 h 66"/>
                <a:gd name="T6" fmla="*/ 8 w 28"/>
                <a:gd name="T7" fmla="*/ 26 h 66"/>
                <a:gd name="T8" fmla="*/ 3 w 28"/>
                <a:gd name="T9" fmla="*/ 34 h 66"/>
                <a:gd name="T10" fmla="*/ 1 w 28"/>
                <a:gd name="T11" fmla="*/ 41 h 66"/>
                <a:gd name="T12" fmla="*/ 0 w 28"/>
                <a:gd name="T13" fmla="*/ 51 h 66"/>
                <a:gd name="T14" fmla="*/ 0 w 28"/>
                <a:gd name="T15" fmla="*/ 57 h 66"/>
                <a:gd name="T16" fmla="*/ 3 w 28"/>
                <a:gd name="T17" fmla="*/ 63 h 66"/>
                <a:gd name="T18" fmla="*/ 4 w 28"/>
                <a:gd name="T19" fmla="*/ 65 h 66"/>
                <a:gd name="T20" fmla="*/ 12 w 28"/>
                <a:gd name="T21" fmla="*/ 55 h 66"/>
                <a:gd name="T22" fmla="*/ 18 w 28"/>
                <a:gd name="T23" fmla="*/ 43 h 66"/>
                <a:gd name="T24" fmla="*/ 23 w 28"/>
                <a:gd name="T25" fmla="*/ 30 h 66"/>
                <a:gd name="T26" fmla="*/ 27 w 28"/>
                <a:gd name="T27" fmla="*/ 0 h 66"/>
                <a:gd name="T28" fmla="*/ 26 w 28"/>
                <a:gd name="T29" fmla="*/ 6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66"/>
                <a:gd name="T47" fmla="*/ 28 w 28"/>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66">
                  <a:moveTo>
                    <a:pt x="26" y="6"/>
                  </a:moveTo>
                  <a:lnTo>
                    <a:pt x="19" y="12"/>
                  </a:lnTo>
                  <a:lnTo>
                    <a:pt x="12" y="19"/>
                  </a:lnTo>
                  <a:lnTo>
                    <a:pt x="8" y="26"/>
                  </a:lnTo>
                  <a:lnTo>
                    <a:pt x="3" y="34"/>
                  </a:lnTo>
                  <a:lnTo>
                    <a:pt x="1" y="41"/>
                  </a:lnTo>
                  <a:lnTo>
                    <a:pt x="0" y="51"/>
                  </a:lnTo>
                  <a:lnTo>
                    <a:pt x="0" y="57"/>
                  </a:lnTo>
                  <a:lnTo>
                    <a:pt x="3" y="63"/>
                  </a:lnTo>
                  <a:lnTo>
                    <a:pt x="4" y="65"/>
                  </a:lnTo>
                  <a:lnTo>
                    <a:pt x="12" y="55"/>
                  </a:lnTo>
                  <a:lnTo>
                    <a:pt x="18" y="43"/>
                  </a:lnTo>
                  <a:lnTo>
                    <a:pt x="23" y="30"/>
                  </a:lnTo>
                  <a:lnTo>
                    <a:pt x="27" y="0"/>
                  </a:lnTo>
                  <a:lnTo>
                    <a:pt x="26" y="6"/>
                  </a:lnTo>
                </a:path>
              </a:pathLst>
            </a:custGeom>
            <a:solidFill>
              <a:srgbClr val="FFFFFF"/>
            </a:solidFill>
            <a:ln w="12700" cap="rnd">
              <a:solidFill>
                <a:srgbClr val="FFFFFF"/>
              </a:solidFill>
              <a:round/>
              <a:headEnd/>
              <a:tailEnd/>
            </a:ln>
          </p:spPr>
          <p:txBody>
            <a:bodyPr/>
            <a:lstStyle/>
            <a:p>
              <a:pPr fontAlgn="base">
                <a:spcBef>
                  <a:spcPct val="0"/>
                </a:spcBef>
                <a:spcAft>
                  <a:spcPct val="0"/>
                </a:spcAft>
              </a:pPr>
              <a:endParaRPr lang="en-US" sz="2400" b="1">
                <a:solidFill>
                  <a:srgbClr val="FFFFFF"/>
                </a:solidFill>
                <a:latin typeface="Arial" charset="0"/>
              </a:endParaRPr>
            </a:p>
          </p:txBody>
        </p:sp>
        <p:sp>
          <p:nvSpPr>
            <p:cNvPr id="93197" name="Freeform 12"/>
            <p:cNvSpPr>
              <a:spLocks/>
            </p:cNvSpPr>
            <p:nvPr/>
          </p:nvSpPr>
          <p:spPr bwMode="auto">
            <a:xfrm>
              <a:off x="4514" y="1939"/>
              <a:ext cx="25" cy="66"/>
            </a:xfrm>
            <a:custGeom>
              <a:avLst/>
              <a:gdLst>
                <a:gd name="T0" fmla="*/ 0 w 25"/>
                <a:gd name="T1" fmla="*/ 7 h 66"/>
                <a:gd name="T2" fmla="*/ 8 w 25"/>
                <a:gd name="T3" fmla="*/ 3 h 66"/>
                <a:gd name="T4" fmla="*/ 13 w 25"/>
                <a:gd name="T5" fmla="*/ 0 h 66"/>
                <a:gd name="T6" fmla="*/ 18 w 25"/>
                <a:gd name="T7" fmla="*/ 11 h 66"/>
                <a:gd name="T8" fmla="*/ 21 w 25"/>
                <a:gd name="T9" fmla="*/ 23 h 66"/>
                <a:gd name="T10" fmla="*/ 23 w 25"/>
                <a:gd name="T11" fmla="*/ 39 h 66"/>
                <a:gd name="T12" fmla="*/ 24 w 25"/>
                <a:gd name="T13" fmla="*/ 50 h 66"/>
                <a:gd name="T14" fmla="*/ 24 w 25"/>
                <a:gd name="T15" fmla="*/ 59 h 66"/>
                <a:gd name="T16" fmla="*/ 22 w 25"/>
                <a:gd name="T17" fmla="*/ 6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6"/>
                <a:gd name="T29" fmla="*/ 25 w 2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6">
                  <a:moveTo>
                    <a:pt x="0" y="7"/>
                  </a:moveTo>
                  <a:lnTo>
                    <a:pt x="8" y="3"/>
                  </a:lnTo>
                  <a:lnTo>
                    <a:pt x="13" y="0"/>
                  </a:lnTo>
                  <a:lnTo>
                    <a:pt x="18" y="11"/>
                  </a:lnTo>
                  <a:lnTo>
                    <a:pt x="21" y="23"/>
                  </a:lnTo>
                  <a:lnTo>
                    <a:pt x="23" y="39"/>
                  </a:lnTo>
                  <a:lnTo>
                    <a:pt x="24" y="50"/>
                  </a:lnTo>
                  <a:lnTo>
                    <a:pt x="24" y="59"/>
                  </a:lnTo>
                  <a:lnTo>
                    <a:pt x="22" y="65"/>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198" name="Line 13"/>
            <p:cNvSpPr>
              <a:spLocks noChangeShapeType="1"/>
            </p:cNvSpPr>
            <p:nvPr/>
          </p:nvSpPr>
          <p:spPr bwMode="auto">
            <a:xfrm flipV="1">
              <a:off x="4801" y="1804"/>
              <a:ext cx="0" cy="27"/>
            </a:xfrm>
            <a:prstGeom prst="line">
              <a:avLst/>
            </a:prstGeom>
            <a:noFill/>
            <a:ln w="12700">
              <a:solidFill>
                <a:srgbClr val="000000"/>
              </a:solidFill>
              <a:round/>
              <a:headEnd type="none" w="sm" len="sm"/>
              <a:tailEnd type="none" w="sm" len="sm"/>
            </a:ln>
          </p:spPr>
          <p:txBody>
            <a:bodyPr wrap="none" anchor="ctr"/>
            <a:lstStyle/>
            <a:p>
              <a:pPr fontAlgn="base">
                <a:spcBef>
                  <a:spcPct val="0"/>
                </a:spcBef>
                <a:spcAft>
                  <a:spcPct val="0"/>
                </a:spcAft>
              </a:pPr>
              <a:endParaRPr lang="en-US" sz="2400" b="1">
                <a:solidFill>
                  <a:srgbClr val="FFFFFF"/>
                </a:solidFill>
                <a:latin typeface="Arial" charset="0"/>
              </a:endParaRPr>
            </a:p>
          </p:txBody>
        </p:sp>
        <p:sp>
          <p:nvSpPr>
            <p:cNvPr id="93199" name="Line 14"/>
            <p:cNvSpPr>
              <a:spLocks noChangeShapeType="1"/>
            </p:cNvSpPr>
            <p:nvPr/>
          </p:nvSpPr>
          <p:spPr bwMode="auto">
            <a:xfrm flipH="1" flipV="1">
              <a:off x="4632" y="1846"/>
              <a:ext cx="17" cy="20"/>
            </a:xfrm>
            <a:prstGeom prst="line">
              <a:avLst/>
            </a:prstGeom>
            <a:noFill/>
            <a:ln w="12700">
              <a:solidFill>
                <a:srgbClr val="000000"/>
              </a:solidFill>
              <a:round/>
              <a:headEnd type="none" w="sm" len="sm"/>
              <a:tailEnd type="none" w="sm" len="sm"/>
            </a:ln>
          </p:spPr>
          <p:txBody>
            <a:bodyPr wrap="none" anchor="ctr"/>
            <a:lstStyle/>
            <a:p>
              <a:pPr fontAlgn="base">
                <a:spcBef>
                  <a:spcPct val="0"/>
                </a:spcBef>
                <a:spcAft>
                  <a:spcPct val="0"/>
                </a:spcAft>
              </a:pPr>
              <a:endParaRPr lang="en-US" sz="2400" b="1">
                <a:solidFill>
                  <a:srgbClr val="FFFFFF"/>
                </a:solidFill>
                <a:latin typeface="Arial" charset="0"/>
              </a:endParaRPr>
            </a:p>
          </p:txBody>
        </p:sp>
        <p:sp>
          <p:nvSpPr>
            <p:cNvPr id="93200" name="Line 15"/>
            <p:cNvSpPr>
              <a:spLocks noChangeShapeType="1"/>
            </p:cNvSpPr>
            <p:nvPr/>
          </p:nvSpPr>
          <p:spPr bwMode="auto">
            <a:xfrm flipV="1">
              <a:off x="4965" y="1919"/>
              <a:ext cx="8" cy="16"/>
            </a:xfrm>
            <a:prstGeom prst="line">
              <a:avLst/>
            </a:prstGeom>
            <a:noFill/>
            <a:ln w="12700">
              <a:solidFill>
                <a:srgbClr val="000000"/>
              </a:solidFill>
              <a:round/>
              <a:headEnd type="none" w="sm" len="sm"/>
              <a:tailEnd type="none" w="sm" len="sm"/>
            </a:ln>
          </p:spPr>
          <p:txBody>
            <a:bodyPr wrap="none" anchor="ctr"/>
            <a:lstStyle/>
            <a:p>
              <a:pPr fontAlgn="base">
                <a:spcBef>
                  <a:spcPct val="0"/>
                </a:spcBef>
                <a:spcAft>
                  <a:spcPct val="0"/>
                </a:spcAft>
              </a:pPr>
              <a:endParaRPr lang="en-US" sz="2400" b="1">
                <a:solidFill>
                  <a:srgbClr val="FFFFFF"/>
                </a:solidFill>
                <a:latin typeface="Arial" charset="0"/>
              </a:endParaRPr>
            </a:p>
          </p:txBody>
        </p:sp>
        <p:sp>
          <p:nvSpPr>
            <p:cNvPr id="93201" name="Freeform 16"/>
            <p:cNvSpPr>
              <a:spLocks/>
            </p:cNvSpPr>
            <p:nvPr/>
          </p:nvSpPr>
          <p:spPr bwMode="auto">
            <a:xfrm>
              <a:off x="4966" y="1276"/>
              <a:ext cx="18" cy="72"/>
            </a:xfrm>
            <a:custGeom>
              <a:avLst/>
              <a:gdLst>
                <a:gd name="T0" fmla="*/ 12 w 18"/>
                <a:gd name="T1" fmla="*/ 6 h 72"/>
                <a:gd name="T2" fmla="*/ 4 w 18"/>
                <a:gd name="T3" fmla="*/ 0 h 72"/>
                <a:gd name="T4" fmla="*/ 1 w 18"/>
                <a:gd name="T5" fmla="*/ 10 h 72"/>
                <a:gd name="T6" fmla="*/ 0 w 18"/>
                <a:gd name="T7" fmla="*/ 25 h 72"/>
                <a:gd name="T8" fmla="*/ 0 w 18"/>
                <a:gd name="T9" fmla="*/ 46 h 72"/>
                <a:gd name="T10" fmla="*/ 1 w 18"/>
                <a:gd name="T11" fmla="*/ 59 h 72"/>
                <a:gd name="T12" fmla="*/ 3 w 18"/>
                <a:gd name="T13" fmla="*/ 69 h 72"/>
                <a:gd name="T14" fmla="*/ 12 w 18"/>
                <a:gd name="T15" fmla="*/ 71 h 72"/>
                <a:gd name="T16" fmla="*/ 17 w 18"/>
                <a:gd name="T17" fmla="*/ 71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2"/>
                <a:gd name="T29" fmla="*/ 18 w 1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2">
                  <a:moveTo>
                    <a:pt x="12" y="6"/>
                  </a:moveTo>
                  <a:lnTo>
                    <a:pt x="4" y="0"/>
                  </a:lnTo>
                  <a:lnTo>
                    <a:pt x="1" y="10"/>
                  </a:lnTo>
                  <a:lnTo>
                    <a:pt x="0" y="25"/>
                  </a:lnTo>
                  <a:lnTo>
                    <a:pt x="0" y="46"/>
                  </a:lnTo>
                  <a:lnTo>
                    <a:pt x="1" y="59"/>
                  </a:lnTo>
                  <a:lnTo>
                    <a:pt x="3" y="69"/>
                  </a:lnTo>
                  <a:lnTo>
                    <a:pt x="12" y="71"/>
                  </a:lnTo>
                  <a:lnTo>
                    <a:pt x="17" y="71"/>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202" name="Freeform 17"/>
            <p:cNvSpPr>
              <a:spLocks/>
            </p:cNvSpPr>
            <p:nvPr/>
          </p:nvSpPr>
          <p:spPr bwMode="auto">
            <a:xfrm>
              <a:off x="4864" y="1174"/>
              <a:ext cx="25" cy="73"/>
            </a:xfrm>
            <a:custGeom>
              <a:avLst/>
              <a:gdLst>
                <a:gd name="T0" fmla="*/ 12 w 25"/>
                <a:gd name="T1" fmla="*/ 0 h 73"/>
                <a:gd name="T2" fmla="*/ 1 w 25"/>
                <a:gd name="T3" fmla="*/ 0 h 73"/>
                <a:gd name="T4" fmla="*/ 0 w 25"/>
                <a:gd name="T5" fmla="*/ 11 h 73"/>
                <a:gd name="T6" fmla="*/ 1 w 25"/>
                <a:gd name="T7" fmla="*/ 30 h 73"/>
                <a:gd name="T8" fmla="*/ 5 w 25"/>
                <a:gd name="T9" fmla="*/ 48 h 73"/>
                <a:gd name="T10" fmla="*/ 10 w 25"/>
                <a:gd name="T11" fmla="*/ 63 h 73"/>
                <a:gd name="T12" fmla="*/ 16 w 25"/>
                <a:gd name="T13" fmla="*/ 69 h 73"/>
                <a:gd name="T14" fmla="*/ 24 w 25"/>
                <a:gd name="T15" fmla="*/ 72 h 7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73"/>
                <a:gd name="T26" fmla="*/ 25 w 25"/>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73">
                  <a:moveTo>
                    <a:pt x="12" y="0"/>
                  </a:moveTo>
                  <a:lnTo>
                    <a:pt x="1" y="0"/>
                  </a:lnTo>
                  <a:lnTo>
                    <a:pt x="0" y="11"/>
                  </a:lnTo>
                  <a:lnTo>
                    <a:pt x="1" y="30"/>
                  </a:lnTo>
                  <a:lnTo>
                    <a:pt x="5" y="48"/>
                  </a:lnTo>
                  <a:lnTo>
                    <a:pt x="10" y="63"/>
                  </a:lnTo>
                  <a:lnTo>
                    <a:pt x="16" y="69"/>
                  </a:lnTo>
                  <a:lnTo>
                    <a:pt x="24" y="72"/>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203" name="Freeform 18"/>
            <p:cNvSpPr>
              <a:spLocks/>
            </p:cNvSpPr>
            <p:nvPr/>
          </p:nvSpPr>
          <p:spPr bwMode="auto">
            <a:xfrm>
              <a:off x="4638" y="1118"/>
              <a:ext cx="71" cy="65"/>
            </a:xfrm>
            <a:custGeom>
              <a:avLst/>
              <a:gdLst>
                <a:gd name="T0" fmla="*/ 70 w 71"/>
                <a:gd name="T1" fmla="*/ 52 h 65"/>
                <a:gd name="T2" fmla="*/ 61 w 71"/>
                <a:gd name="T3" fmla="*/ 64 h 65"/>
                <a:gd name="T4" fmla="*/ 53 w 71"/>
                <a:gd name="T5" fmla="*/ 60 h 65"/>
                <a:gd name="T6" fmla="*/ 35 w 71"/>
                <a:gd name="T7" fmla="*/ 53 h 65"/>
                <a:gd name="T8" fmla="*/ 17 w 71"/>
                <a:gd name="T9" fmla="*/ 40 h 65"/>
                <a:gd name="T10" fmla="*/ 5 w 71"/>
                <a:gd name="T11" fmla="*/ 30 h 65"/>
                <a:gd name="T12" fmla="*/ 0 w 71"/>
                <a:gd name="T13" fmla="*/ 14 h 65"/>
                <a:gd name="T14" fmla="*/ 0 w 71"/>
                <a:gd name="T15" fmla="*/ 7 h 65"/>
                <a:gd name="T16" fmla="*/ 1 w 71"/>
                <a:gd name="T17" fmla="*/ 1 h 65"/>
                <a:gd name="T18" fmla="*/ 3 w 7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5"/>
                <a:gd name="T32" fmla="*/ 71 w 71"/>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5">
                  <a:moveTo>
                    <a:pt x="70" y="52"/>
                  </a:moveTo>
                  <a:lnTo>
                    <a:pt x="61" y="64"/>
                  </a:lnTo>
                  <a:lnTo>
                    <a:pt x="53" y="60"/>
                  </a:lnTo>
                  <a:lnTo>
                    <a:pt x="35" y="53"/>
                  </a:lnTo>
                  <a:lnTo>
                    <a:pt x="17" y="40"/>
                  </a:lnTo>
                  <a:lnTo>
                    <a:pt x="5" y="30"/>
                  </a:lnTo>
                  <a:lnTo>
                    <a:pt x="0" y="14"/>
                  </a:lnTo>
                  <a:lnTo>
                    <a:pt x="0" y="7"/>
                  </a:lnTo>
                  <a:lnTo>
                    <a:pt x="1" y="1"/>
                  </a:lnTo>
                  <a:lnTo>
                    <a:pt x="3" y="0"/>
                  </a:lnTo>
                </a:path>
              </a:pathLst>
            </a:custGeom>
            <a:noFill/>
            <a:ln w="12700" cap="rnd">
              <a:solidFill>
                <a:srgbClr val="000000"/>
              </a:solidFill>
              <a:round/>
              <a:headEnd type="none" w="sm" len="sm"/>
              <a:tailEnd type="none" w="sm" len="sm"/>
            </a:ln>
          </p:spPr>
          <p:txBody>
            <a:bodyPr/>
            <a:lstStyle/>
            <a:p>
              <a:pPr fontAlgn="base">
                <a:spcBef>
                  <a:spcPct val="0"/>
                </a:spcBef>
                <a:spcAft>
                  <a:spcPct val="0"/>
                </a:spcAft>
              </a:pPr>
              <a:endParaRPr lang="en-US" sz="2400" b="1">
                <a:solidFill>
                  <a:srgbClr val="FFFFFF"/>
                </a:solidFill>
                <a:latin typeface="Arial" charset="0"/>
              </a:endParaRPr>
            </a:p>
          </p:txBody>
        </p:sp>
        <p:sp>
          <p:nvSpPr>
            <p:cNvPr id="93204" name="Line 19"/>
            <p:cNvSpPr>
              <a:spLocks noChangeShapeType="1"/>
            </p:cNvSpPr>
            <p:nvPr/>
          </p:nvSpPr>
          <p:spPr bwMode="auto">
            <a:xfrm flipV="1">
              <a:off x="4699" y="1344"/>
              <a:ext cx="17" cy="7"/>
            </a:xfrm>
            <a:prstGeom prst="line">
              <a:avLst/>
            </a:prstGeom>
            <a:noFill/>
            <a:ln w="12700">
              <a:solidFill>
                <a:srgbClr val="000000"/>
              </a:solidFill>
              <a:round/>
              <a:headEnd type="none" w="sm" len="sm"/>
              <a:tailEnd type="none" w="sm" len="sm"/>
            </a:ln>
          </p:spPr>
          <p:txBody>
            <a:bodyPr wrap="none" anchor="ctr"/>
            <a:lstStyle/>
            <a:p>
              <a:pPr fontAlgn="base">
                <a:spcBef>
                  <a:spcPct val="0"/>
                </a:spcBef>
                <a:spcAft>
                  <a:spcPct val="0"/>
                </a:spcAft>
              </a:pPr>
              <a:endParaRPr lang="en-US" sz="2400" b="1">
                <a:solidFill>
                  <a:srgbClr val="FFFFFF"/>
                </a:solidFill>
                <a:latin typeface="Arial" charset="0"/>
              </a:endParaRPr>
            </a:p>
          </p:txBody>
        </p:sp>
        <p:sp>
          <p:nvSpPr>
            <p:cNvPr id="93205" name="Line 20"/>
            <p:cNvSpPr>
              <a:spLocks noChangeShapeType="1"/>
            </p:cNvSpPr>
            <p:nvPr/>
          </p:nvSpPr>
          <p:spPr bwMode="auto">
            <a:xfrm flipV="1">
              <a:off x="4749" y="1545"/>
              <a:ext cx="11" cy="3"/>
            </a:xfrm>
            <a:prstGeom prst="line">
              <a:avLst/>
            </a:prstGeom>
            <a:noFill/>
            <a:ln w="12700">
              <a:solidFill>
                <a:srgbClr val="000000"/>
              </a:solidFill>
              <a:round/>
              <a:headEnd type="none" w="sm" len="sm"/>
              <a:tailEnd type="none" w="sm" len="sm"/>
            </a:ln>
          </p:spPr>
          <p:txBody>
            <a:bodyPr wrap="none" anchor="ctr"/>
            <a:lstStyle/>
            <a:p>
              <a:pPr fontAlgn="base">
                <a:spcBef>
                  <a:spcPct val="0"/>
                </a:spcBef>
                <a:spcAft>
                  <a:spcPct val="0"/>
                </a:spcAft>
              </a:pPr>
              <a:endParaRPr lang="en-US" sz="2400" b="1">
                <a:solidFill>
                  <a:srgbClr val="FFFFFF"/>
                </a:solidFill>
                <a:latin typeface="Arial" charset="0"/>
              </a:endParaRPr>
            </a:p>
          </p:txBody>
        </p:sp>
      </p:grpSp>
      <p:sp>
        <p:nvSpPr>
          <p:cNvPr id="93188" name="Rectangle 21"/>
          <p:cNvSpPr>
            <a:spLocks noChangeArrowheads="1"/>
          </p:cNvSpPr>
          <p:nvPr/>
        </p:nvSpPr>
        <p:spPr bwMode="auto">
          <a:xfrm>
            <a:off x="457200" y="304800"/>
            <a:ext cx="8229600" cy="1143000"/>
          </a:xfrm>
          <a:prstGeom prst="rect">
            <a:avLst/>
          </a:prstGeom>
          <a:noFill/>
          <a:ln w="9525">
            <a:noFill/>
            <a:miter lim="800000"/>
            <a:headEnd/>
            <a:tailEnd/>
          </a:ln>
        </p:spPr>
        <p:txBody>
          <a:bodyPr lIns="92075" tIns="46038" rIns="92075" bIns="46038" anchor="ctr"/>
          <a:lstStyle/>
          <a:p>
            <a:pPr fontAlgn="base">
              <a:spcBef>
                <a:spcPct val="0"/>
              </a:spcBef>
              <a:spcAft>
                <a:spcPct val="0"/>
              </a:spcAft>
            </a:pPr>
            <a:r>
              <a:rPr lang="ru-RU" sz="4800" b="1" dirty="0" smtClean="0">
                <a:solidFill>
                  <a:srgbClr val="003300"/>
                </a:solidFill>
                <a:latin typeface="Arial" pitchFamily="34" charset="0"/>
                <a:cs typeface="Arial" pitchFamily="34" charset="0"/>
              </a:rPr>
              <a:t>Завещатель </a:t>
            </a:r>
            <a:r>
              <a:rPr lang="en-US" sz="4800" b="1" dirty="0" smtClean="0">
                <a:solidFill>
                  <a:srgbClr val="003300"/>
                </a:solidFill>
                <a:latin typeface="Arial" pitchFamily="34" charset="0"/>
                <a:cs typeface="Arial" pitchFamily="34" charset="0"/>
              </a:rPr>
              <a:t>– </a:t>
            </a:r>
            <a:r>
              <a:rPr lang="ru-RU" sz="4800" b="1" dirty="0" smtClean="0">
                <a:solidFill>
                  <a:srgbClr val="003300"/>
                </a:solidFill>
                <a:latin typeface="Arial" pitchFamily="34" charset="0"/>
                <a:cs typeface="Arial" pitchFamily="34" charset="0"/>
              </a:rPr>
              <a:t>оставивший завещание</a:t>
            </a:r>
            <a:endParaRPr lang="en-US" sz="4400" b="1" dirty="0">
              <a:solidFill>
                <a:srgbClr val="FFCC66"/>
              </a:solidFill>
              <a:latin typeface="Arial" pitchFamily="34" charset="0"/>
              <a:cs typeface="Arial" pitchFamily="34" charset="0"/>
            </a:endParaRPr>
          </a:p>
        </p:txBody>
      </p:sp>
      <p:sp>
        <p:nvSpPr>
          <p:cNvPr id="93189" name="Line 22"/>
          <p:cNvSpPr>
            <a:spLocks noChangeShapeType="1"/>
          </p:cNvSpPr>
          <p:nvPr/>
        </p:nvSpPr>
        <p:spPr bwMode="auto">
          <a:xfrm>
            <a:off x="457200" y="1600200"/>
            <a:ext cx="822960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sz="2400" b="1">
              <a:solidFill>
                <a:srgbClr val="FFFFFF"/>
              </a:solidFill>
              <a:latin typeface="Arial" charset="0"/>
            </a:endParaRPr>
          </a:p>
        </p:txBody>
      </p:sp>
    </p:spTree>
    <p:extLst>
      <p:ext uri="{BB962C8B-B14F-4D97-AF65-F5344CB8AC3E}">
        <p14:creationId xmlns="" xmlns:p14="http://schemas.microsoft.com/office/powerpoint/2010/main" val="4124172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box(in)">
                                      <p:cBhvr>
                                        <p:cTn id="7" dur="500"/>
                                        <p:tgtEl>
                                          <p:spTgt spid="93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3186">
                                            <p:txEl>
                                              <p:pRg st="1" end="1"/>
                                            </p:txEl>
                                          </p:spTgt>
                                        </p:tgtEl>
                                        <p:attrNameLst>
                                          <p:attrName>style.visibility</p:attrName>
                                        </p:attrNameLst>
                                      </p:cBhvr>
                                      <p:to>
                                        <p:strVal val="visible"/>
                                      </p:to>
                                    </p:set>
                                    <p:animEffect transition="in" filter="box(in)">
                                      <p:cBhvr>
                                        <p:cTn id="12" dur="500"/>
                                        <p:tgtEl>
                                          <p:spTgt spid="93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3186">
                                            <p:txEl>
                                              <p:pRg st="2" end="2"/>
                                            </p:txEl>
                                          </p:spTgt>
                                        </p:tgtEl>
                                        <p:attrNameLst>
                                          <p:attrName>style.visibility</p:attrName>
                                        </p:attrNameLst>
                                      </p:cBhvr>
                                      <p:to>
                                        <p:strVal val="visible"/>
                                      </p:to>
                                    </p:set>
                                    <p:animEffect transition="in" filter="box(in)">
                                      <p:cBhvr>
                                        <p:cTn id="17" dur="500"/>
                                        <p:tgtEl>
                                          <p:spTgt spid="93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3186">
                                            <p:txEl>
                                              <p:pRg st="3" end="3"/>
                                            </p:txEl>
                                          </p:spTgt>
                                        </p:tgtEl>
                                        <p:attrNameLst>
                                          <p:attrName>style.visibility</p:attrName>
                                        </p:attrNameLst>
                                      </p:cBhvr>
                                      <p:to>
                                        <p:strVal val="visible"/>
                                      </p:to>
                                    </p:set>
                                    <p:animEffect transition="in" filter="box(in)">
                                      <p:cBhvr>
                                        <p:cTn id="22" dur="500"/>
                                        <p:tgtEl>
                                          <p:spTgt spid="93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3186">
                                            <p:txEl>
                                              <p:pRg st="4" end="4"/>
                                            </p:txEl>
                                          </p:spTgt>
                                        </p:tgtEl>
                                        <p:attrNameLst>
                                          <p:attrName>style.visibility</p:attrName>
                                        </p:attrNameLst>
                                      </p:cBhvr>
                                      <p:to>
                                        <p:strVal val="visible"/>
                                      </p:to>
                                    </p:set>
                                    <p:animEffect transition="in" filter="box(in)">
                                      <p:cBhvr>
                                        <p:cTn id="27" dur="500"/>
                                        <p:tgtEl>
                                          <p:spTgt spid="93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793750" y="1568450"/>
            <a:ext cx="7907338" cy="4645025"/>
          </a:xfrm>
          <a:noFill/>
        </p:spPr>
        <p:txBody>
          <a:bodyPr lIns="92075" tIns="46038" rIns="92075" bIns="46038"/>
          <a:lstStyle/>
          <a:p>
            <a:pPr eaLnBrk="1" hangingPunct="1">
              <a:lnSpc>
                <a:spcPct val="120000"/>
              </a:lnSpc>
            </a:pPr>
            <a:r>
              <a:rPr lang="ru-RU" dirty="0" smtClean="0">
                <a:latin typeface="Arial" charset="0"/>
              </a:rPr>
              <a:t>Очень заняты</a:t>
            </a:r>
            <a:endParaRPr lang="en-US" dirty="0" smtClean="0">
              <a:latin typeface="Arial" charset="0"/>
            </a:endParaRPr>
          </a:p>
          <a:p>
            <a:pPr eaLnBrk="1" hangingPunct="1">
              <a:lnSpc>
                <a:spcPct val="120000"/>
              </a:lnSpc>
            </a:pPr>
            <a:r>
              <a:rPr lang="ru-RU" dirty="0" smtClean="0">
                <a:latin typeface="Arial" charset="0"/>
              </a:rPr>
              <a:t>Очень мало имущества</a:t>
            </a:r>
          </a:p>
          <a:p>
            <a:pPr eaLnBrk="1" hangingPunct="1">
              <a:lnSpc>
                <a:spcPct val="120000"/>
              </a:lnSpc>
            </a:pPr>
            <a:r>
              <a:rPr lang="ru-RU" dirty="0" smtClean="0">
                <a:latin typeface="Arial" charset="0"/>
              </a:rPr>
              <a:t>Слишком дорого</a:t>
            </a:r>
            <a:endParaRPr lang="en-US" dirty="0" smtClean="0">
              <a:latin typeface="Arial" charset="0"/>
            </a:endParaRPr>
          </a:p>
          <a:p>
            <a:pPr eaLnBrk="1" hangingPunct="1">
              <a:lnSpc>
                <a:spcPct val="120000"/>
              </a:lnSpc>
            </a:pPr>
            <a:r>
              <a:rPr lang="ru-RU" dirty="0" smtClean="0">
                <a:latin typeface="Arial" charset="0"/>
              </a:rPr>
              <a:t>Не нравятся юридические документы</a:t>
            </a:r>
            <a:endParaRPr lang="en-US" dirty="0" smtClean="0">
              <a:latin typeface="Arial" charset="0"/>
            </a:endParaRPr>
          </a:p>
          <a:p>
            <a:pPr eaLnBrk="1" hangingPunct="1">
              <a:lnSpc>
                <a:spcPct val="120000"/>
              </a:lnSpc>
            </a:pPr>
            <a:r>
              <a:rPr lang="ru-RU" dirty="0" smtClean="0">
                <a:latin typeface="Arial" charset="0"/>
              </a:rPr>
              <a:t>Неизвестность будущего</a:t>
            </a:r>
            <a:endParaRPr lang="en-US" dirty="0" smtClean="0">
              <a:latin typeface="Arial" charset="0"/>
            </a:endParaRPr>
          </a:p>
          <a:p>
            <a:pPr eaLnBrk="1" hangingPunct="1">
              <a:lnSpc>
                <a:spcPct val="120000"/>
              </a:lnSpc>
            </a:pPr>
            <a:r>
              <a:rPr lang="ru-RU" dirty="0" smtClean="0">
                <a:latin typeface="Arial" charset="0"/>
              </a:rPr>
              <a:t>Не планирую умирать</a:t>
            </a:r>
            <a:endParaRPr lang="en-US" dirty="0" smtClean="0">
              <a:latin typeface="Arial" charset="0"/>
            </a:endParaRPr>
          </a:p>
        </p:txBody>
      </p:sp>
      <p:graphicFrame>
        <p:nvGraphicFramePr>
          <p:cNvPr id="20482" name="Object 5"/>
          <p:cNvGraphicFramePr>
            <a:graphicFrameLocks noChangeAspect="1"/>
          </p:cNvGraphicFramePr>
          <p:nvPr/>
        </p:nvGraphicFramePr>
        <p:xfrm>
          <a:off x="5334000" y="1524000"/>
          <a:ext cx="3048000" cy="2286000"/>
        </p:xfrm>
        <a:graphic>
          <a:graphicData uri="http://schemas.openxmlformats.org/presentationml/2006/ole">
            <p:oleObj spid="_x0000_s48131" name="Clip" r:id="rId4" imgW="2057143" imgH="2628571" progId="">
              <p:embed/>
            </p:oleObj>
          </a:graphicData>
        </a:graphic>
      </p:graphicFrame>
      <p:sp>
        <p:nvSpPr>
          <p:cNvPr id="20485" name="Rectangle 6"/>
          <p:cNvSpPr>
            <a:spLocks noChangeArrowheads="1"/>
          </p:cNvSpPr>
          <p:nvPr/>
        </p:nvSpPr>
        <p:spPr bwMode="auto">
          <a:xfrm>
            <a:off x="457200" y="304800"/>
            <a:ext cx="8229600" cy="1143000"/>
          </a:xfrm>
          <a:prstGeom prst="rect">
            <a:avLst/>
          </a:prstGeom>
          <a:noFill/>
          <a:ln w="9525">
            <a:noFill/>
            <a:miter lim="800000"/>
            <a:headEnd/>
            <a:tailEnd/>
          </a:ln>
        </p:spPr>
        <p:txBody>
          <a:bodyPr lIns="92075" tIns="46038" rIns="92075" bIns="46038" anchor="ctr"/>
          <a:lstStyle/>
          <a:p>
            <a:pPr fontAlgn="base">
              <a:spcBef>
                <a:spcPct val="0"/>
              </a:spcBef>
              <a:spcAft>
                <a:spcPct val="0"/>
              </a:spcAft>
            </a:pPr>
            <a:r>
              <a:rPr lang="ru-RU" sz="4800" b="1" dirty="0" smtClean="0">
                <a:solidFill>
                  <a:srgbClr val="003300"/>
                </a:solidFill>
                <a:latin typeface="Arial" pitchFamily="34" charset="0"/>
                <a:cs typeface="Arial" pitchFamily="34" charset="0"/>
              </a:rPr>
              <a:t>Почему </a:t>
            </a:r>
            <a:r>
              <a:rPr lang="ru-RU" sz="4800" b="1" dirty="0" smtClean="0">
                <a:solidFill>
                  <a:srgbClr val="003300"/>
                </a:solidFill>
                <a:latin typeface="AGaramond" pitchFamily="18" charset="0"/>
              </a:rPr>
              <a:t>мы не составляем завещания</a:t>
            </a:r>
            <a:endParaRPr lang="en-US" sz="4400" b="1" dirty="0">
              <a:solidFill>
                <a:srgbClr val="FFCC66"/>
              </a:solidFill>
              <a:latin typeface="Arial" charset="0"/>
            </a:endParaRPr>
          </a:p>
        </p:txBody>
      </p:sp>
      <p:sp>
        <p:nvSpPr>
          <p:cNvPr id="20486" name="Line 7"/>
          <p:cNvSpPr>
            <a:spLocks noChangeShapeType="1"/>
          </p:cNvSpPr>
          <p:nvPr/>
        </p:nvSpPr>
        <p:spPr bwMode="auto">
          <a:xfrm>
            <a:off x="381000" y="1524000"/>
            <a:ext cx="822960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sz="2400" b="1">
              <a:solidFill>
                <a:srgbClr val="FFFFFF"/>
              </a:solidFill>
              <a:latin typeface="Arial" charset="0"/>
            </a:endParaRPr>
          </a:p>
        </p:txBody>
      </p:sp>
    </p:spTree>
    <p:extLst>
      <p:ext uri="{BB962C8B-B14F-4D97-AF65-F5344CB8AC3E}">
        <p14:creationId xmlns="" xmlns:p14="http://schemas.microsoft.com/office/powerpoint/2010/main" val="28441019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20712"/>
            <a:ext cx="7900988" cy="903287"/>
          </a:xfrm>
        </p:spPr>
        <p:txBody>
          <a:bodyPr/>
          <a:lstStyle/>
          <a:p>
            <a:pPr algn="ctr"/>
            <a:r>
              <a:rPr lang="ru-RU" dirty="0" smtClean="0">
                <a:solidFill>
                  <a:schemeClr val="tx2"/>
                </a:solidFill>
              </a:rPr>
              <a:t>Долгосрочная доверенность</a:t>
            </a:r>
            <a:endParaRPr lang="en-US" dirty="0">
              <a:solidFill>
                <a:schemeClr val="tx2"/>
              </a:solidFill>
            </a:endParaRPr>
          </a:p>
        </p:txBody>
      </p:sp>
      <p:sp>
        <p:nvSpPr>
          <p:cNvPr id="3" name="Content Placeholder 2"/>
          <p:cNvSpPr>
            <a:spLocks noGrp="1"/>
          </p:cNvSpPr>
          <p:nvPr>
            <p:ph idx="1"/>
          </p:nvPr>
        </p:nvSpPr>
        <p:spPr>
          <a:xfrm>
            <a:off x="228601" y="1524000"/>
            <a:ext cx="8458200" cy="4419600"/>
          </a:xfrm>
        </p:spPr>
        <p:txBody>
          <a:bodyPr/>
          <a:lstStyle/>
          <a:p>
            <a:r>
              <a:rPr lang="ru-RU" sz="2400" dirty="0" smtClean="0"/>
              <a:t>Позволяет вам назначить человека, который будет заниматься вашими финансовыми делами.</a:t>
            </a:r>
          </a:p>
          <a:p>
            <a:r>
              <a:rPr lang="ru-RU" sz="2400" dirty="0" smtClean="0"/>
              <a:t>Может вступить в силу незамедлительно.</a:t>
            </a:r>
          </a:p>
          <a:p>
            <a:r>
              <a:rPr lang="ru-RU" sz="2400" dirty="0" smtClean="0"/>
              <a:t>Может вступить в силу только тогда, когда вы будете нетрудоспособны.</a:t>
            </a:r>
          </a:p>
          <a:p>
            <a:r>
              <a:rPr lang="ru-RU" sz="2400" dirty="0" smtClean="0"/>
              <a:t>Может назначить кого-то, кто будет для вас в качестве доверительного управляющего или опекуна.</a:t>
            </a:r>
            <a:endParaRPr lang="en-US" sz="2400" dirty="0" smtClean="0"/>
          </a:p>
          <a:p>
            <a:r>
              <a:rPr lang="ru-RU" sz="2400" b="1" dirty="0" smtClean="0"/>
              <a:t>Все доверенности истекают с момента вашей смерти.</a:t>
            </a:r>
            <a:endParaRPr lang="en-US" sz="2400" b="1" dirty="0"/>
          </a:p>
        </p:txBody>
      </p:sp>
    </p:spTree>
    <p:extLst>
      <p:ext uri="{BB962C8B-B14F-4D97-AF65-F5344CB8AC3E}">
        <p14:creationId xmlns="" xmlns:p14="http://schemas.microsoft.com/office/powerpoint/2010/main" val="23398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0712"/>
            <a:ext cx="8281988" cy="903287"/>
          </a:xfrm>
        </p:spPr>
        <p:txBody>
          <a:bodyPr/>
          <a:lstStyle/>
          <a:p>
            <a:pPr algn="ctr"/>
            <a:r>
              <a:rPr lang="ru-RU" dirty="0" smtClean="0">
                <a:solidFill>
                  <a:schemeClr val="tx2"/>
                </a:solidFill>
              </a:rPr>
              <a:t>Медицинские директивы</a:t>
            </a:r>
            <a:endParaRPr lang="en-US" dirty="0">
              <a:solidFill>
                <a:schemeClr val="tx2"/>
              </a:solidFill>
            </a:endParaRPr>
          </a:p>
        </p:txBody>
      </p:sp>
      <p:sp>
        <p:nvSpPr>
          <p:cNvPr id="3" name="Content Placeholder 2"/>
          <p:cNvSpPr>
            <a:spLocks noGrp="1"/>
          </p:cNvSpPr>
          <p:nvPr>
            <p:ph idx="1"/>
          </p:nvPr>
        </p:nvSpPr>
        <p:spPr>
          <a:xfrm>
            <a:off x="304801" y="1447800"/>
            <a:ext cx="8305799" cy="4648200"/>
          </a:xfrm>
        </p:spPr>
        <p:txBody>
          <a:bodyPr/>
          <a:lstStyle/>
          <a:p>
            <a:r>
              <a:rPr lang="ru-RU" sz="3200" dirty="0" smtClean="0"/>
              <a:t>Медицинские директивы могут быть </a:t>
            </a:r>
            <a:endParaRPr lang="en-US" sz="3200" dirty="0" smtClean="0"/>
          </a:p>
          <a:p>
            <a:r>
              <a:rPr lang="ru-RU" sz="3200" dirty="0" smtClean="0"/>
              <a:t>Доверенность по охране здоровья</a:t>
            </a:r>
            <a:endParaRPr lang="en-US" sz="3200" dirty="0" smtClean="0"/>
          </a:p>
          <a:p>
            <a:r>
              <a:rPr lang="ru-RU" sz="3200" dirty="0" smtClean="0"/>
              <a:t>Передача другому лицу прав по принятию важных медицинских решений в случае утраты дееспособности</a:t>
            </a:r>
            <a:endParaRPr lang="en-US" sz="3200" dirty="0" smtClean="0"/>
          </a:p>
          <a:p>
            <a:r>
              <a:rPr lang="ru-RU" sz="3200" dirty="0" smtClean="0"/>
              <a:t>Доверенность на медицинский уход</a:t>
            </a:r>
            <a:endParaRPr lang="en-US" sz="3200" dirty="0" smtClean="0"/>
          </a:p>
          <a:p>
            <a:r>
              <a:rPr lang="ru-RU" sz="3200" dirty="0" smtClean="0"/>
              <a:t>Завещание на случай смерти</a:t>
            </a:r>
            <a:endParaRPr lang="en-US" sz="3200" dirty="0" smtClean="0"/>
          </a:p>
          <a:p>
            <a:r>
              <a:rPr lang="ru-RU" sz="3200" b="1" dirty="0" smtClean="0"/>
              <a:t>Убедитесь в том, что ваши документы действительны!</a:t>
            </a:r>
            <a:endParaRPr lang="en-US" sz="3200" dirty="0"/>
          </a:p>
        </p:txBody>
      </p:sp>
    </p:spTree>
    <p:extLst>
      <p:ext uri="{BB962C8B-B14F-4D97-AF65-F5344CB8AC3E}">
        <p14:creationId xmlns="" xmlns:p14="http://schemas.microsoft.com/office/powerpoint/2010/main" val="5062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mpmeeting Theme">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ools">
  <a:themeElements>
    <a:clrScheme name="template 5">
      <a:dk1>
        <a:srgbClr val="4D4D4D"/>
      </a:dk1>
      <a:lt1>
        <a:srgbClr val="FFFFFF"/>
      </a:lt1>
      <a:dk2>
        <a:srgbClr val="000000"/>
      </a:dk2>
      <a:lt2>
        <a:srgbClr val="663300"/>
      </a:lt2>
      <a:accent1>
        <a:srgbClr val="FF9966"/>
      </a:accent1>
      <a:accent2>
        <a:srgbClr val="800000"/>
      </a:accent2>
      <a:accent3>
        <a:srgbClr val="FFFFFF"/>
      </a:accent3>
      <a:accent4>
        <a:srgbClr val="404040"/>
      </a:accent4>
      <a:accent5>
        <a:srgbClr val="FFCAB8"/>
      </a:accent5>
      <a:accent6>
        <a:srgbClr val="730000"/>
      </a:accent6>
      <a:hlink>
        <a:srgbClr val="FFCC66"/>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993300"/>
        </a:lt2>
        <a:accent1>
          <a:srgbClr val="FFCC66"/>
        </a:accent1>
        <a:accent2>
          <a:srgbClr val="FF6600"/>
        </a:accent2>
        <a:accent3>
          <a:srgbClr val="FFFFFF"/>
        </a:accent3>
        <a:accent4>
          <a:srgbClr val="0D0D0D"/>
        </a:accent4>
        <a:accent5>
          <a:srgbClr val="FFE2B8"/>
        </a:accent5>
        <a:accent6>
          <a:srgbClr val="E75C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996633"/>
        </a:lt2>
        <a:accent1>
          <a:srgbClr val="FFCC66"/>
        </a:accent1>
        <a:accent2>
          <a:srgbClr val="800000"/>
        </a:accent2>
        <a:accent3>
          <a:srgbClr val="FFFFFF"/>
        </a:accent3>
        <a:accent4>
          <a:srgbClr val="0D0D0D"/>
        </a:accent4>
        <a:accent5>
          <a:srgbClr val="FFE2B8"/>
        </a:accent5>
        <a:accent6>
          <a:srgbClr val="7300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663300"/>
        </a:lt2>
        <a:accent1>
          <a:srgbClr val="FF9966"/>
        </a:accent1>
        <a:accent2>
          <a:srgbClr val="800000"/>
        </a:accent2>
        <a:accent3>
          <a:srgbClr val="FFFFFF"/>
        </a:accent3>
        <a:accent4>
          <a:srgbClr val="0D0D0D"/>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663300"/>
        </a:lt2>
        <a:accent1>
          <a:srgbClr val="FF9966"/>
        </a:accent1>
        <a:accent2>
          <a:srgbClr val="800000"/>
        </a:accent2>
        <a:accent3>
          <a:srgbClr val="FFFFFF"/>
        </a:accent3>
        <a:accent4>
          <a:srgbClr val="404040"/>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ampmeeting Theme">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4_template">
  <a:themeElements>
    <a:clrScheme name="template 3">
      <a:dk1>
        <a:srgbClr val="4D4D4D"/>
      </a:dk1>
      <a:lt1>
        <a:srgbClr val="FFFFFF"/>
      </a:lt1>
      <a:dk2>
        <a:srgbClr val="4D4D4D"/>
      </a:dk2>
      <a:lt2>
        <a:srgbClr val="006600"/>
      </a:lt2>
      <a:accent1>
        <a:srgbClr val="990000"/>
      </a:accent1>
      <a:accent2>
        <a:srgbClr val="FF6600"/>
      </a:accent2>
      <a:accent3>
        <a:srgbClr val="FFFFFF"/>
      </a:accent3>
      <a:accent4>
        <a:srgbClr val="404040"/>
      </a:accent4>
      <a:accent5>
        <a:srgbClr val="CAAAAA"/>
      </a:accent5>
      <a:accent6>
        <a:srgbClr val="E75C00"/>
      </a:accent6>
      <a:hlink>
        <a:srgbClr val="C0C0C0"/>
      </a:hlink>
      <a:folHlink>
        <a:srgbClr val="FFCC99"/>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0000"/>
        </a:lt2>
        <a:accent1>
          <a:srgbClr val="336600"/>
        </a:accent1>
        <a:accent2>
          <a:srgbClr val="009900"/>
        </a:accent2>
        <a:accent3>
          <a:srgbClr val="FFFFFF"/>
        </a:accent3>
        <a:accent4>
          <a:srgbClr val="404040"/>
        </a:accent4>
        <a:accent5>
          <a:srgbClr val="ADB8AA"/>
        </a:accent5>
        <a:accent6>
          <a:srgbClr val="008A00"/>
        </a:accent6>
        <a:hlink>
          <a:srgbClr val="C0C0C0"/>
        </a:hlink>
        <a:folHlink>
          <a:srgbClr val="CCFFFF"/>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0000"/>
        </a:lt2>
        <a:accent1>
          <a:srgbClr val="990000"/>
        </a:accent1>
        <a:accent2>
          <a:srgbClr val="666633"/>
        </a:accent2>
        <a:accent3>
          <a:srgbClr val="FFFFFF"/>
        </a:accent3>
        <a:accent4>
          <a:srgbClr val="404040"/>
        </a:accent4>
        <a:accent5>
          <a:srgbClr val="CAAAAA"/>
        </a:accent5>
        <a:accent6>
          <a:srgbClr val="5C5C2D"/>
        </a:accent6>
        <a:hlink>
          <a:srgbClr val="C0C0C0"/>
        </a:hlink>
        <a:folHlink>
          <a:srgbClr val="CCFFFF"/>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6600"/>
        </a:lt2>
        <a:accent1>
          <a:srgbClr val="990000"/>
        </a:accent1>
        <a:accent2>
          <a:srgbClr val="FF6600"/>
        </a:accent2>
        <a:accent3>
          <a:srgbClr val="FFFFFF"/>
        </a:accent3>
        <a:accent4>
          <a:srgbClr val="404040"/>
        </a:accent4>
        <a:accent5>
          <a:srgbClr val="CAAAAA"/>
        </a:accent5>
        <a:accent6>
          <a:srgbClr val="E75C00"/>
        </a:accent6>
        <a:hlink>
          <a:srgbClr val="C0C0C0"/>
        </a:hlink>
        <a:folHlink>
          <a:srgbClr val="FFCC99"/>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6600"/>
        </a:lt2>
        <a:accent1>
          <a:srgbClr val="990000"/>
        </a:accent1>
        <a:accent2>
          <a:srgbClr val="FF9966"/>
        </a:accent2>
        <a:accent3>
          <a:srgbClr val="FFFFFF"/>
        </a:accent3>
        <a:accent4>
          <a:srgbClr val="404040"/>
        </a:accent4>
        <a:accent5>
          <a:srgbClr val="CAAAAA"/>
        </a:accent5>
        <a:accent6>
          <a:srgbClr val="E78A5C"/>
        </a:accent6>
        <a:hlink>
          <a:srgbClr val="C0C0C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2253</TotalTime>
  <Words>3664</Words>
  <Application>Microsoft Office PowerPoint</Application>
  <PresentationFormat>Экран (4:3)</PresentationFormat>
  <Paragraphs>258</Paragraphs>
  <Slides>36</Slides>
  <Notes>13</Notes>
  <HiddenSlides>11</HiddenSlides>
  <MMClips>0</MMClips>
  <ScaleCrop>false</ScaleCrop>
  <HeadingPairs>
    <vt:vector size="6" baseType="variant">
      <vt:variant>
        <vt:lpstr>Тема</vt:lpstr>
      </vt:variant>
      <vt:variant>
        <vt:i4>5</vt:i4>
      </vt:variant>
      <vt:variant>
        <vt:lpstr>Внедренные серверы OLE</vt:lpstr>
      </vt:variant>
      <vt:variant>
        <vt:i4>1</vt:i4>
      </vt:variant>
      <vt:variant>
        <vt:lpstr>Заголовки слайдов</vt:lpstr>
      </vt:variant>
      <vt:variant>
        <vt:i4>36</vt:i4>
      </vt:variant>
    </vt:vector>
  </HeadingPairs>
  <TitlesOfParts>
    <vt:vector size="42" baseType="lpstr">
      <vt:lpstr>Office Theme</vt:lpstr>
      <vt:lpstr>Campmeeting Theme</vt:lpstr>
      <vt:lpstr>Tools</vt:lpstr>
      <vt:lpstr>1_Campmeeting Theme</vt:lpstr>
      <vt:lpstr>24_template</vt:lpstr>
      <vt:lpstr>Clip</vt:lpstr>
      <vt:lpstr>Слайд 1</vt:lpstr>
      <vt:lpstr>       Консультативная встреча Евро-Азиатский Дивизион май 2011 г.</vt:lpstr>
      <vt:lpstr>Почему планирование так важно?</vt:lpstr>
      <vt:lpstr>Четыре основных инструмента планирования имущества </vt:lpstr>
      <vt:lpstr>Что может сделать завещание</vt:lpstr>
      <vt:lpstr>Слайд 6</vt:lpstr>
      <vt:lpstr>Слайд 7</vt:lpstr>
      <vt:lpstr>Долгосрочная доверенность</vt:lpstr>
      <vt:lpstr>Медицинские директивы</vt:lpstr>
      <vt:lpstr>Директивное письмо</vt:lpstr>
      <vt:lpstr>Специализированный инструмент - Трасты</vt:lpstr>
      <vt:lpstr>Преимущества трастов</vt:lpstr>
      <vt:lpstr>Недостатки трастов</vt:lpstr>
      <vt:lpstr>    Часто задаваемые вопросы </vt:lpstr>
      <vt:lpstr>Периоды жизни</vt:lpstr>
      <vt:lpstr>Распределение имущества</vt:lpstr>
      <vt:lpstr>Возможности благотворительности</vt:lpstr>
      <vt:lpstr>Распределение имущества</vt:lpstr>
      <vt:lpstr>Слайд 19</vt:lpstr>
      <vt:lpstr>Для чего мне нужно давать планируемые пожертвования?</vt:lpstr>
      <vt:lpstr>Почему я должен давать планируемые пожертвования?</vt:lpstr>
      <vt:lpstr>Слайд 22</vt:lpstr>
      <vt:lpstr>Благотворительность включает в себя:</vt:lpstr>
      <vt:lpstr>Слайд 24</vt:lpstr>
      <vt:lpstr>Слайд 25</vt:lpstr>
      <vt:lpstr>Слайд 26</vt:lpstr>
      <vt:lpstr>ЕЖЕГОДНАЯ РЕНТА  ОТСРОЧЕНЫХ ДАРОВ</vt:lpstr>
      <vt:lpstr>ПРИМЕР ЕЖЕГОДНОЙ РЕНТЫ ОТСРОЧЕНЫХ ДАРОВ</vt:lpstr>
      <vt:lpstr>ЕЖЕГОДНАЯ РЕНТА ПОЖЕРТВОВАНИЙ НА БЛАГОТВОРИТЕЛЬНЫЕ ЦЕЛИ</vt:lpstr>
      <vt:lpstr>ПРИМЕР ЕЖЕГОДНОЙ РЕНТЫ</vt:lpstr>
      <vt:lpstr>Ежегодная рента отсроченных даров на образование</vt:lpstr>
      <vt:lpstr>ПРИМЕР ЕЖЕГОДНОЙ РЕНТЫ  ОТСРОЧЕНЫХ ДАРОВ</vt:lpstr>
      <vt:lpstr>Не замечательно ли несмотря на то, что с вами произойдет,  знать что вы уже приготовили подарок для ваших детей или внуков и средства для благотворительности?</vt:lpstr>
      <vt:lpstr>Слайд 34</vt:lpstr>
      <vt:lpstr>Слайд 35</vt:lpstr>
      <vt:lpstr>Вопросы и договоренности?</vt:lpstr>
    </vt:vector>
  </TitlesOfParts>
  <Company>North Pacific Union Conference of 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Distribution</dc:title>
  <dc:creator>Gary Dodge</dc:creator>
  <cp:lastModifiedBy>Liberansky</cp:lastModifiedBy>
  <cp:revision>67</cp:revision>
  <dcterms:created xsi:type="dcterms:W3CDTF">2009-10-29T04:15:59Z</dcterms:created>
  <dcterms:modified xsi:type="dcterms:W3CDTF">2011-05-12T07:56:00Z</dcterms:modified>
</cp:coreProperties>
</file>