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77" r:id="rId3"/>
    <p:sldId id="292" r:id="rId4"/>
    <p:sldId id="275" r:id="rId5"/>
    <p:sldId id="283" r:id="rId6"/>
    <p:sldId id="290" r:id="rId7"/>
    <p:sldId id="280" r:id="rId8"/>
    <p:sldId id="281" r:id="rId9"/>
    <p:sldId id="282" r:id="rId10"/>
    <p:sldId id="278" r:id="rId11"/>
    <p:sldId id="285" r:id="rId12"/>
    <p:sldId id="291" r:id="rId13"/>
    <p:sldId id="286" r:id="rId14"/>
    <p:sldId id="287" r:id="rId15"/>
    <p:sldId id="289" r:id="rId16"/>
    <p:sldId id="288" r:id="rId17"/>
    <p:sldId id="262" r:id="rId18"/>
    <p:sldId id="260" r:id="rId19"/>
    <p:sldId id="263" r:id="rId20"/>
    <p:sldId id="259" r:id="rId21"/>
    <p:sldId id="257" r:id="rId22"/>
    <p:sldId id="268" r:id="rId23"/>
    <p:sldId id="267" r:id="rId24"/>
    <p:sldId id="266" r:id="rId25"/>
    <p:sldId id="269" r:id="rId26"/>
    <p:sldId id="271" r:id="rId27"/>
    <p:sldId id="27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58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C690C-FA2C-4149-845A-33E3A686C217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ACB25-876B-4E1A-8C06-B18C4B0E0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17552-193B-4B6D-8621-ECAE459AE2B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5E505-0284-46C6-BC42-2173B309438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Based on </a:t>
            </a:r>
            <a:r>
              <a:rPr lang="en-US" i="1" smtClean="0"/>
              <a:t>“Where’s There’s a Will,”</a:t>
            </a:r>
            <a:r>
              <a:rPr lang="en-US" smtClean="0"/>
              <a:t> by Heidi Corder, North Pacific Gleaner, September, 2007, pp. 10-11. </a:t>
            </a:r>
            <a:r>
              <a:rPr lang="en-US" i="1" smtClean="0"/>
              <a:t>Heidi Corder, Upper Columbia Corporation administrative assistant, writes from College Place, Washington.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A4978-8CB0-4826-ADC4-F855C991840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4405E-642A-443E-ACAC-A82C5B8866DA}" type="slidenum">
              <a:rPr lang="en-US"/>
              <a:pPr/>
              <a:t>11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All-Russian Centre for Living Standards published the following figures for the varying degrees of poverty:</a:t>
            </a:r>
          </a:p>
          <a:p>
            <a:r>
              <a:rPr lang="en-US"/>
              <a:t>At the end of 2003, average monthly income was calculated at 2,121 roubles (60 euros/$77 a month), with those who are employed receiving 2,300 roubles (65 euros/$83) and pensioners receiving 1,600 roubles (45 euros/$58). Those whose income falls below these levels are defined as poor. A second category, those who are badly off, includes families where per-capita income lies between 2,121 and 4,400 rubles (60-126 euros/$77-$161). A significant section of the population can be found in these two categories.</a:t>
            </a:r>
          </a:p>
          <a:p>
            <a:r>
              <a:rPr lang="en-US"/>
              <a:t>The Centre for Living Standards regards the “middle layers” as households with a per-capita monthly income of between 4,400 roubles and 15,000 roubles (126-430 euros/$161-$550). By Western standards, this level of income would represent poverty.  Thus US $70,000 would represent something like a lifetime of income.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3B4EA8B-CE8D-4809-AACD-27E4B5C7F775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B1236AA-27B6-4F8B-A1BF-44BD70EE7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EA8B-CE8D-4809-AACD-27E4B5C7F775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36AA-27B6-4F8B-A1BF-44BD70EE7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EA8B-CE8D-4809-AACD-27E4B5C7F775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36AA-27B6-4F8B-A1BF-44BD70EE7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13779630-CF2A-4CE5-8F8B-647D345297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EA8B-CE8D-4809-AACD-27E4B5C7F775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36AA-27B6-4F8B-A1BF-44BD70EE7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EA8B-CE8D-4809-AACD-27E4B5C7F775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36AA-27B6-4F8B-A1BF-44BD70EE7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EA8B-CE8D-4809-AACD-27E4B5C7F775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36AA-27B6-4F8B-A1BF-44BD70EE7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B4EA8B-CE8D-4809-AACD-27E4B5C7F775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1236AA-27B6-4F8B-A1BF-44BD70EE70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3B4EA8B-CE8D-4809-AACD-27E4B5C7F775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B1236AA-27B6-4F8B-A1BF-44BD70EE7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EA8B-CE8D-4809-AACD-27E4B5C7F775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36AA-27B6-4F8B-A1BF-44BD70EE7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EA8B-CE8D-4809-AACD-27E4B5C7F775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36AA-27B6-4F8B-A1BF-44BD70EE7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EA8B-CE8D-4809-AACD-27E4B5C7F775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36AA-27B6-4F8B-A1BF-44BD70EE7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3B4EA8B-CE8D-4809-AACD-27E4B5C7F775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B1236AA-27B6-4F8B-A1BF-44BD70EE7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"/>
            <a:ext cx="8352928" cy="12687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ЕВРО-АЗИАТСКИЙ ДИВИЗИОН</a:t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3100" dirty="0" smtClean="0">
                <a:solidFill>
                  <a:srgbClr val="00B0F0"/>
                </a:solidFill>
              </a:rPr>
              <a:t>Служба Доверия </a:t>
            </a:r>
            <a:endParaRPr lang="ru-RU" sz="3100" dirty="0">
              <a:solidFill>
                <a:srgbClr val="00B0F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81000"/>
            <a:ext cx="6629400" cy="1938338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6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Бог и деньги</a:t>
            </a:r>
            <a:endParaRPr lang="en-US" sz="60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47" name="Picture 31" descr="Gabon1971BronzeEssai5000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5575" y="2486025"/>
            <a:ext cx="37528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Christian Will</a:t>
            </a: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Sister Viktoria died earlier this year, but not before preparing a Christian will.  </a:t>
            </a:r>
          </a:p>
          <a:p>
            <a:pPr>
              <a:lnSpc>
                <a:spcPct val="90000"/>
              </a:lnSpc>
            </a:pPr>
            <a:r>
              <a:rPr lang="en-US" sz="2800"/>
              <a:t>In the document she bequeathed her apartment worth about  1,800,000 rubles (US$70,000) to God’s work.</a:t>
            </a:r>
          </a:p>
        </p:txBody>
      </p:sp>
      <p:pic>
        <p:nvPicPr>
          <p:cNvPr id="67588" name="Picture 4" descr="Evseeva Victoria Dmitriev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30000" contrast="36000"/>
          </a:blip>
          <a:srcRect l="31537" t="23740" r="38919" b="30504"/>
          <a:stretch>
            <a:fillRect/>
          </a:stretch>
        </p:blipFill>
        <p:spPr>
          <a:xfrm>
            <a:off x="1295400" y="2133600"/>
            <a:ext cx="3124200" cy="3022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КСМ ФОТО 2010\ЯНВАРЬ-МАРТ 2010\ЯНВАРЬ-МАРТ 2010\P1080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184576" cy="69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\МОЛИТВЕННЫЕ ДОМА   А С Д\МОЛИТВЕННЫЕ ДОМА   А С Д\Молитв.дома\Украина Луц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9718" y="0"/>
            <a:ext cx="514297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ФОТО\МОЛИТВЕННЫЕ ДОМА   А С Д\МОЛИТВЕННЫЕ ДОМА   А С Д\Молитв.дома\Украина Луцк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ФОТО\МОЛИТВЕННЫЕ ДОМА   А С Д\МОЛИТВЕННЫЕ ДОМА   А С Д\Украина Ки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64038" cy="6885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ФОТО\МОЛИТВЕННЫЕ ДОМА   А С Д\МОЛИТВЕННЫЕ ДОМА   А С Д\Москва Восточ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Отчет по Службе Доверия за 2005-2010 гг.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8604448" cy="2420888"/>
          </a:xfrm>
        </p:spPr>
        <p:txBody>
          <a:bodyPr>
            <a:normAutofit/>
          </a:bodyPr>
          <a:lstStyle/>
          <a:p>
            <a:pPr marL="521208" indent="-457200"/>
            <a:r>
              <a:rPr lang="ru-RU" sz="3000" b="1" dirty="0" smtClean="0">
                <a:solidFill>
                  <a:srgbClr val="0070C0"/>
                </a:solidFill>
              </a:rPr>
              <a:t>1. </a:t>
            </a:r>
            <a:r>
              <a:rPr lang="ru-RU" b="1" dirty="0" smtClean="0"/>
              <a:t>Сумма денег  переданная Церкви жертвователями от продажи недвижимости, по завещаниям или от других операций в период 2005-2010 гг.?</a:t>
            </a:r>
          </a:p>
          <a:p>
            <a:pPr marL="521208" indent="-457200"/>
            <a:r>
              <a:rPr lang="ru-RU" sz="3000" b="1" dirty="0" smtClean="0">
                <a:solidFill>
                  <a:srgbClr val="FF0000"/>
                </a:solidFill>
              </a:rPr>
              <a:t>                                            $ 433 179</a:t>
            </a:r>
          </a:p>
          <a:p>
            <a:pPr marL="521208" indent="-4572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Z:\Для Виталии\фото альбом 2010\Фото альбом\Офис ЕАД\IMG_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04664"/>
            <a:ext cx="2234227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149080"/>
            <a:ext cx="8856984" cy="2448272"/>
          </a:xfrm>
        </p:spPr>
        <p:txBody>
          <a:bodyPr>
            <a:normAutofit fontScale="85000" lnSpcReduction="10000"/>
          </a:bodyPr>
          <a:lstStyle/>
          <a:p>
            <a:endParaRPr lang="ru-RU" b="1" dirty="0" smtClean="0"/>
          </a:p>
          <a:p>
            <a:r>
              <a:rPr lang="ru-RU" sz="3300" b="1" dirty="0" smtClean="0">
                <a:solidFill>
                  <a:srgbClr val="0070C0"/>
                </a:solidFill>
              </a:rPr>
              <a:t>2.</a:t>
            </a:r>
            <a:r>
              <a:rPr lang="ru-RU" b="1" dirty="0" smtClean="0"/>
              <a:t>  Количество завещаний   на объекты недвижимости (или другая форма, к примеру -дарение ) было подано в церковные организации ЕАД жертвователями в период 2005-2010 гг. и сумма оценки этих объектов недвижимости;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Получено - </a:t>
            </a:r>
            <a:r>
              <a:rPr lang="ru-RU" sz="3300" b="1" dirty="0" smtClean="0">
                <a:solidFill>
                  <a:srgbClr val="FF0000"/>
                </a:solidFill>
              </a:rPr>
              <a:t>18</a:t>
            </a:r>
            <a:r>
              <a:rPr lang="ru-RU" b="1" dirty="0" smtClean="0"/>
              <a:t> завещаний, дарений.  На сумму  </a:t>
            </a:r>
            <a:r>
              <a:rPr lang="ru-RU" sz="3300" b="1" dirty="0" smtClean="0">
                <a:solidFill>
                  <a:srgbClr val="FF0000"/>
                </a:solidFill>
              </a:rPr>
              <a:t>- $ 582 700</a:t>
            </a:r>
            <a:endParaRPr lang="ru-RU" sz="33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Отчет по Службе Доверия за 2005-2010 гг.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Z:\Для Виталии\фото альбом 2010\Фото альбом\Офис ЕАД\IMG_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76672"/>
            <a:ext cx="2376264" cy="1536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149080"/>
            <a:ext cx="8748464" cy="2708920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sz="2800" b="1" dirty="0" smtClean="0">
                <a:solidFill>
                  <a:srgbClr val="0070C0"/>
                </a:solidFill>
              </a:rPr>
              <a:t>3. </a:t>
            </a:r>
            <a:r>
              <a:rPr lang="ru-RU" b="1" dirty="0" smtClean="0"/>
              <a:t>В сравнении с прошлым пятилетием, в период 2005-2010 г.г. на всей территории ЕАД наблюдалась </a:t>
            </a:r>
            <a:r>
              <a:rPr lang="ru-RU" sz="2800" b="1" dirty="0" smtClean="0">
                <a:solidFill>
                  <a:srgbClr val="FF0000"/>
                </a:solidFill>
              </a:rPr>
              <a:t>тенденция на увеличение </a:t>
            </a:r>
            <a:r>
              <a:rPr lang="ru-RU" b="1" dirty="0" smtClean="0"/>
              <a:t>  дарений средств, недвижимости и завещаний для Церкви.</a:t>
            </a:r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Отчет по Службе Доверия за 2005-2010 гг.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60648"/>
            <a:ext cx="2808312" cy="1835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TRS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447800"/>
            <a:ext cx="396240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899938"/>
            <a:ext cx="8964488" cy="2841430"/>
          </a:xfrm>
        </p:spPr>
        <p:txBody>
          <a:bodyPr>
            <a:normAutofit fontScale="40000" lnSpcReduction="20000"/>
          </a:bodyPr>
          <a:lstStyle/>
          <a:p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b="1" dirty="0" smtClean="0"/>
          </a:p>
          <a:p>
            <a:r>
              <a:rPr lang="ru-RU" sz="8600" b="1" dirty="0" smtClean="0">
                <a:solidFill>
                  <a:srgbClr val="0070C0"/>
                </a:solidFill>
              </a:rPr>
              <a:t>4.</a:t>
            </a:r>
            <a:r>
              <a:rPr lang="ru-RU" sz="5100" b="1" dirty="0" smtClean="0"/>
              <a:t>  Мероприятия  проводившиеся в Унионах, Конференциях ЕАД по Службе доверия в этот период 2005-2010 </a:t>
            </a:r>
            <a:r>
              <a:rPr lang="ru-RU" sz="5100" b="1" dirty="0" err="1" smtClean="0"/>
              <a:t>гг</a:t>
            </a:r>
            <a:r>
              <a:rPr lang="ru-RU" sz="5100" b="1" dirty="0" smtClean="0"/>
              <a:t>;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b="1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sz="3000" b="1" dirty="0" smtClean="0"/>
              <a:t>а. Проведенные представителями ГК –	                                               </a:t>
            </a:r>
            <a:r>
              <a:rPr lang="ru-RU" sz="3800" b="1" dirty="0" smtClean="0">
                <a:solidFill>
                  <a:srgbClr val="FF0000"/>
                </a:solidFill>
              </a:rPr>
              <a:t>5 </a:t>
            </a:r>
            <a:endParaRPr lang="ru-RU" sz="3800" dirty="0" smtClean="0">
              <a:solidFill>
                <a:srgbClr val="FF0000"/>
              </a:solidFill>
            </a:endParaRPr>
          </a:p>
          <a:p>
            <a:r>
              <a:rPr lang="ru-RU" sz="3000" b="1" dirty="0" smtClean="0"/>
              <a:t>б.Проведенные директором СД ЕАД  в Унионах</a:t>
            </a:r>
            <a:r>
              <a:rPr lang="en-US" sz="3000" b="1" dirty="0" smtClean="0"/>
              <a:t>/</a:t>
            </a:r>
            <a:r>
              <a:rPr lang="ru-RU" sz="3000" b="1" dirty="0" err="1" smtClean="0"/>
              <a:t>Конф</a:t>
            </a:r>
            <a:r>
              <a:rPr lang="ru-RU" sz="3000" b="1" dirty="0" smtClean="0"/>
              <a:t>.                      </a:t>
            </a:r>
            <a:r>
              <a:rPr lang="ru-RU" sz="3800" b="1" dirty="0" smtClean="0">
                <a:solidFill>
                  <a:srgbClr val="FF0000"/>
                </a:solidFill>
              </a:rPr>
              <a:t>12 </a:t>
            </a:r>
            <a:endParaRPr lang="ru-RU" sz="3800" dirty="0" smtClean="0">
              <a:solidFill>
                <a:srgbClr val="FF0000"/>
              </a:solidFill>
            </a:endParaRPr>
          </a:p>
          <a:p>
            <a:r>
              <a:rPr lang="ru-RU" sz="3000" b="1" dirty="0" smtClean="0"/>
              <a:t>в.Проведенные  директором СД Униона  -		</a:t>
            </a:r>
            <a:r>
              <a:rPr lang="ru-RU" sz="3800" b="1" dirty="0" smtClean="0">
                <a:solidFill>
                  <a:srgbClr val="FF0000"/>
                </a:solidFill>
              </a:rPr>
              <a:t>                 29 </a:t>
            </a:r>
          </a:p>
          <a:p>
            <a:r>
              <a:rPr lang="ru-RU" sz="3000" b="1" dirty="0" smtClean="0"/>
              <a:t>г. Проведенные  в Конференциях/Миссиях </a:t>
            </a:r>
            <a:r>
              <a:rPr lang="ru-RU" sz="3000" b="1" dirty="0" err="1" smtClean="0"/>
              <a:t>ответств.за</a:t>
            </a:r>
            <a:r>
              <a:rPr lang="ru-RU" sz="3000" b="1" dirty="0" smtClean="0"/>
              <a:t> СД –          </a:t>
            </a:r>
            <a:r>
              <a:rPr lang="ru-RU" sz="4500" b="1" dirty="0" smtClean="0">
                <a:solidFill>
                  <a:srgbClr val="FF0000"/>
                </a:solidFill>
              </a:rPr>
              <a:t>21</a:t>
            </a:r>
            <a:r>
              <a:rPr lang="ru-RU" sz="3000" b="1" dirty="0" smtClean="0"/>
              <a:t>		</a:t>
            </a:r>
            <a:r>
              <a:rPr lang="ru-RU" sz="3000" b="1" dirty="0" smtClean="0">
                <a:solidFill>
                  <a:schemeClr val="accent3">
                    <a:lumMod val="75000"/>
                  </a:schemeClr>
                </a:solidFill>
              </a:rPr>
              <a:t>21</a:t>
            </a:r>
            <a:endParaRPr lang="ru-RU" sz="30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3000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Отчет по Службе Доверия за 2005-2010 гг.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8018" y="5661248"/>
            <a:ext cx="1604833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492896"/>
            <a:ext cx="8458200" cy="13790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План-видение на период </a:t>
            </a:r>
            <a:b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2010-2015 гг.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077072"/>
            <a:ext cx="8507288" cy="26642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1.  </a:t>
            </a:r>
            <a:r>
              <a:rPr lang="ru-RU" b="1" dirty="0" smtClean="0"/>
              <a:t>Мероприятия;  семинары, симпозиумы, конференции и др.  планируется по линии Службы Доверия провести на территории Унионов в 2010-2015 гг. для; -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4774" b="17255"/>
          <a:stretch>
            <a:fillRect/>
          </a:stretch>
        </p:blipFill>
        <p:spPr bwMode="auto">
          <a:xfrm>
            <a:off x="2843808" y="404664"/>
            <a:ext cx="316835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84784"/>
            <a:ext cx="86868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8208912" cy="576064"/>
          </a:xfrm>
        </p:spPr>
        <p:txBody>
          <a:bodyPr>
            <a:normAutofit fontScale="25000" lnSpcReduction="20000"/>
          </a:bodyPr>
          <a:lstStyle/>
          <a:p>
            <a:pPr marL="521208" indent="-457200"/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21208" indent="-457200"/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21208" indent="-457200"/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21208" indent="-457200"/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21208" indent="-457200"/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21208" indent="-457200"/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21208" indent="-457200"/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21208" indent="-457200"/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21208" indent="-457200"/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21208" indent="-457200"/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21208" indent="-457200"/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21208" indent="-457200"/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21208" indent="-457200"/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21208" indent="-457200"/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21208" indent="-457200"/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21208" indent="-457200"/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21208" indent="-457200"/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21208" indent="-457200"/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21208" indent="-457200"/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21208" indent="-457200"/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21208" indent="-457200"/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21208" indent="-457200"/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21208" lvl="0" indent="-457200"/>
            <a:r>
              <a:rPr lang="ru-RU" sz="5600" b="1" dirty="0" smtClean="0"/>
              <a:t>1.   Семинар в ЕАД для директоров Унионов</a:t>
            </a:r>
          </a:p>
          <a:p>
            <a:pPr marL="521208" indent="-457200">
              <a:buFont typeface="+mj-lt"/>
              <a:buAutoNum type="arabicParenR"/>
            </a:pPr>
            <a:r>
              <a:rPr lang="ru-RU" dirty="0" err="1" smtClean="0">
                <a:solidFill>
                  <a:schemeClr val="bg1"/>
                </a:solidFill>
              </a:rPr>
              <a:t>еминар</a:t>
            </a:r>
            <a:r>
              <a:rPr lang="ru-RU" dirty="0" smtClean="0">
                <a:solidFill>
                  <a:schemeClr val="bg1"/>
                </a:solidFill>
              </a:rPr>
              <a:t> для служителей Объединений и Миссий. </a:t>
            </a:r>
          </a:p>
          <a:p>
            <a:pPr marL="521208" indent="-457200">
              <a:buFont typeface="+mj-lt"/>
              <a:buAutoNum type="arabicParenR"/>
            </a:pPr>
            <a:endParaRPr lang="ru-RU" dirty="0" smtClean="0">
              <a:solidFill>
                <a:schemeClr val="bg1"/>
              </a:solidFill>
            </a:endParaRPr>
          </a:p>
          <a:p>
            <a:pPr marL="521208" indent="-457200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9512" y="4193704"/>
            <a:ext cx="8964488" cy="2664296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arenR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2.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Семинар для пасторов и пресвитеров </a:t>
            </a: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3.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Семинар для </a:t>
            </a:r>
            <a:r>
              <a:rPr lang="ru-RU" sz="2400" b="1" dirty="0" smtClean="0">
                <a:solidFill>
                  <a:schemeClr val="tx2"/>
                </a:solidFill>
              </a:rPr>
              <a:t>директоров СД Конференций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</a:t>
            </a:r>
            <a:r>
              <a:rPr lang="ru-RU" sz="2400" b="1" dirty="0" smtClean="0">
                <a:solidFill>
                  <a:schemeClr val="tx2"/>
                </a:solidFill>
              </a:rPr>
              <a:t>казначеев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общин</a:t>
            </a:r>
            <a:r>
              <a:rPr lang="ru-RU" sz="2400" b="1" dirty="0" smtClean="0">
                <a:solidFill>
                  <a:schemeClr val="tx2"/>
                </a:solidFill>
              </a:rPr>
              <a:t>   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4.   Семинары в </a:t>
            </a:r>
            <a:r>
              <a:rPr lang="ru-RU" sz="2400" b="1" dirty="0" err="1" smtClean="0">
                <a:solidFill>
                  <a:schemeClr val="tx2"/>
                </a:solidFill>
              </a:rPr>
              <a:t>п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ресвитерских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школах.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  Семинар по СД для </a:t>
            </a:r>
            <a:r>
              <a:rPr lang="ru-RU" sz="2400" b="1" dirty="0" smtClean="0">
                <a:solidFill>
                  <a:schemeClr val="tx2"/>
                </a:solidFill>
              </a:rPr>
              <a:t>членов местных общин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6.   Работа пастора с церковью</a:t>
            </a: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   Семинар для казначеев Унионов</a:t>
            </a: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8.   Семинары, проповеди, дискуссии «Библейский путь доверия»</a:t>
            </a: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9.   Анкетирование</a:t>
            </a:r>
            <a:r>
              <a:rPr lang="ru-RU" sz="2400" b="1" dirty="0" smtClean="0">
                <a:solidFill>
                  <a:schemeClr val="tx2"/>
                </a:solidFill>
              </a:rPr>
              <a:t>;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Выявление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понимания членами церкви доверия Богу в области  управления  доверенным Богом имуществом  и средствами.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arenR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arenR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32656"/>
            <a:ext cx="4152461" cy="311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293096"/>
            <a:ext cx="8579296" cy="23762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2.  </a:t>
            </a:r>
            <a:r>
              <a:rPr lang="ru-RU" b="1" dirty="0" smtClean="0"/>
              <a:t>Если тенденции доверия средств, имущества, недвижимости будет увеличиваться, расширяться в ближайшее пятилетие в вашем Унионе, укажите причину - почему?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План-видение на период 2010-2015 гг.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Z:\Для Виталии\фото альбом 2010\Фото альбом\Офис ЕАД\IMG_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76672"/>
            <a:ext cx="2376264" cy="1536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024" y="3899938"/>
            <a:ext cx="8784976" cy="29580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посвященное служение ответственных за Службу Доверия  на всех уровнях и активность пасторов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 Информированность, проведение семинаров по СД в Конференциях и общинах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 доверие Богу и церкви возрожденных членов  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637" y="0"/>
            <a:ext cx="5577409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221088"/>
            <a:ext cx="8435280" cy="2232248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/>
          </a:p>
          <a:p>
            <a:r>
              <a:rPr lang="ru-RU" sz="3500" b="1" dirty="0" smtClean="0">
                <a:solidFill>
                  <a:srgbClr val="0070C0"/>
                </a:solidFill>
              </a:rPr>
              <a:t>3. </a:t>
            </a:r>
            <a:r>
              <a:rPr lang="ru-RU" b="1" dirty="0" smtClean="0"/>
              <a:t>Количество ожидаемых завещаний, дарений недвижимости в ближайшие 5 лет на территории ЕАД: (наше видение)</a:t>
            </a:r>
          </a:p>
          <a:p>
            <a:r>
              <a:rPr lang="ru-RU" b="1" dirty="0" smtClean="0"/>
              <a:t>	                                 </a:t>
            </a:r>
            <a:r>
              <a:rPr lang="ru-RU" sz="4300" b="1" dirty="0" smtClean="0">
                <a:solidFill>
                  <a:srgbClr val="FF0000"/>
                </a:solidFill>
              </a:rPr>
              <a:t>38</a:t>
            </a:r>
            <a:endParaRPr lang="ru-RU" sz="43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План-видение на период 2010-2015 гг.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32656"/>
            <a:ext cx="2396921" cy="1505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05064"/>
            <a:ext cx="8579296" cy="2256656"/>
          </a:xfrm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0070C0"/>
                </a:solidFill>
              </a:rPr>
              <a:t>4. </a:t>
            </a:r>
            <a:r>
              <a:rPr lang="ru-RU" b="1" dirty="0" smtClean="0"/>
              <a:t>Сумма реальных денег, которые могут быть  пожертвованы Церкви на территории ЕАД в ближайшие 5 лет по линии Службы Доверия;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ru-RU" b="1" dirty="0" smtClean="0"/>
              <a:t>	</a:t>
            </a:r>
            <a:r>
              <a:rPr lang="en-US" sz="3200" b="1" dirty="0" smtClean="0">
                <a:solidFill>
                  <a:srgbClr val="FF0000"/>
                </a:solidFill>
              </a:rPr>
              <a:t>$ </a:t>
            </a:r>
            <a:r>
              <a:rPr lang="ru-RU" sz="3200" b="1" dirty="0" smtClean="0">
                <a:solidFill>
                  <a:srgbClr val="FF0000"/>
                </a:solidFill>
              </a:rPr>
              <a:t>369</a:t>
            </a:r>
            <a:r>
              <a:rPr lang="en-US" sz="3200" b="1" dirty="0" smtClean="0">
                <a:solidFill>
                  <a:srgbClr val="FF0000"/>
                </a:solidFill>
              </a:rPr>
              <a:t> 982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План-видение на период 2010-2015 гг.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60648"/>
            <a:ext cx="2491413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208912" cy="5456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74694"/>
            <a:ext cx="7632848" cy="572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igningwil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95736" y="222211"/>
            <a:ext cx="4536504" cy="6635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SD Russia Trip171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КСМ ФОТО 2010\ЯНВАРЬ-МАРТ 2010\ЯНВАРЬ-МАРТ 2010\P108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2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42-180791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82296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0" dirty="0" smtClean="0"/>
              <a:t>Ключ к Божьей воле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ru-RU" sz="2800" dirty="0" smtClean="0"/>
              <a:t>Раскрытие воли Божьей в отношении жизни и смерти</a:t>
            </a:r>
            <a:endParaRPr lang="en-US" sz="280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19600"/>
            <a:ext cx="7239000" cy="1981200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PRESENTER:  Elder Jeffrey K. Wilson, Director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Planned Giving &amp; Trust Services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Conference of Seventh-day Adventists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Silver Spring, Maryland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ЗАУ Ясногорск\118_PANA\P1180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24744"/>
            <a:ext cx="3659073" cy="518457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ЗАУ Ясногорск\118_PANA\P1180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72808"/>
            <a:ext cx="4032448" cy="5747839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405</TotalTime>
  <Words>605</Words>
  <Application>Microsoft Office PowerPoint</Application>
  <PresentationFormat>Экран (4:3)</PresentationFormat>
  <Paragraphs>93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Городская</vt:lpstr>
      <vt:lpstr>ЕВРО-АЗИАТСКИЙ ДИВИЗИОН Служба Доверия </vt:lpstr>
      <vt:lpstr>Слайд 2</vt:lpstr>
      <vt:lpstr>Слайд 3</vt:lpstr>
      <vt:lpstr>Слайд 4</vt:lpstr>
      <vt:lpstr>Слайд 5</vt:lpstr>
      <vt:lpstr>Слайд 6</vt:lpstr>
      <vt:lpstr>Ключ к Божьей воле Раскрытие воли Божьей в отношении жизни и смерти</vt:lpstr>
      <vt:lpstr>Слайд 8</vt:lpstr>
      <vt:lpstr>Слайд 9</vt:lpstr>
      <vt:lpstr> Бог и деньги</vt:lpstr>
      <vt:lpstr>A Christian Will</vt:lpstr>
      <vt:lpstr>Слайд 12</vt:lpstr>
      <vt:lpstr>Слайд 13</vt:lpstr>
      <vt:lpstr>Слайд 14</vt:lpstr>
      <vt:lpstr>Слайд 15</vt:lpstr>
      <vt:lpstr>Слайд 16</vt:lpstr>
      <vt:lpstr>Отчет по Службе Доверия за 2005-2010 гг. </vt:lpstr>
      <vt:lpstr>Отчет по Службе Доверия за 2005-2010 гг. </vt:lpstr>
      <vt:lpstr>Отчет по Службе Доверия за 2005-2010 гг. </vt:lpstr>
      <vt:lpstr>Отчет по Службе Доверия за 2005-2010 гг. </vt:lpstr>
      <vt:lpstr>План-видение на период  2010-2015 гг. </vt:lpstr>
      <vt:lpstr>   </vt:lpstr>
      <vt:lpstr>План-видение на период 2010-2015 гг. </vt:lpstr>
      <vt:lpstr>Слайд 24</vt:lpstr>
      <vt:lpstr>План-видение на период 2010-2015 гг. </vt:lpstr>
      <vt:lpstr>План-видение на период 2010-2015 гг. </vt:lpstr>
      <vt:lpstr>Слайд 27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ЕВРО-АЗИАТСКИЙ ДИВИЗИОН ОТДЕЛ УПРАВЛЕНИЕ РЕСУРСАМИ</dc:title>
  <dc:creator>Tatiana Kucheruk</dc:creator>
  <cp:lastModifiedBy>Liberansky</cp:lastModifiedBy>
  <cp:revision>41</cp:revision>
  <dcterms:created xsi:type="dcterms:W3CDTF">2011-03-03T08:35:33Z</dcterms:created>
  <dcterms:modified xsi:type="dcterms:W3CDTF">2011-04-01T01:48:44Z</dcterms:modified>
</cp:coreProperties>
</file>